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harts/chart1.xml" ContentType="application/vnd.openxmlformats-officedocument.drawingml.chart+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7" r:id="rId4"/>
  </p:sldMasterIdLst>
  <p:notesMasterIdLst>
    <p:notesMasterId r:id="rId101"/>
  </p:notesMasterIdLst>
  <p:sldIdLst>
    <p:sldId id="256" r:id="rId5"/>
    <p:sldId id="257" r:id="rId6"/>
    <p:sldId id="258" r:id="rId7"/>
    <p:sldId id="259" r:id="rId8"/>
    <p:sldId id="260" r:id="rId9"/>
    <p:sldId id="261" r:id="rId10"/>
    <p:sldId id="355" r:id="rId11"/>
    <p:sldId id="263" r:id="rId12"/>
    <p:sldId id="264" r:id="rId13"/>
    <p:sldId id="360" r:id="rId14"/>
    <p:sldId id="356" r:id="rId15"/>
    <p:sldId id="266" r:id="rId16"/>
    <p:sldId id="357" r:id="rId17"/>
    <p:sldId id="358" r:id="rId18"/>
    <p:sldId id="359" r:id="rId19"/>
    <p:sldId id="270" r:id="rId20"/>
    <p:sldId id="271" r:id="rId21"/>
    <p:sldId id="272" r:id="rId22"/>
    <p:sldId id="273" r:id="rId23"/>
    <p:sldId id="274" r:id="rId24"/>
    <p:sldId id="275"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361" r:id="rId40"/>
    <p:sldId id="292" r:id="rId41"/>
    <p:sldId id="293" r:id="rId42"/>
    <p:sldId id="362" r:id="rId43"/>
    <p:sldId id="363" r:id="rId44"/>
    <p:sldId id="296" r:id="rId45"/>
    <p:sldId id="297" r:id="rId46"/>
    <p:sldId id="298" r:id="rId47"/>
    <p:sldId id="364"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65" r:id="rId65"/>
    <p:sldId id="317" r:id="rId66"/>
    <p:sldId id="318" r:id="rId67"/>
    <p:sldId id="319" r:id="rId68"/>
    <p:sldId id="320" r:id="rId69"/>
    <p:sldId id="321" r:id="rId70"/>
    <p:sldId id="322" r:id="rId71"/>
    <p:sldId id="323" r:id="rId72"/>
    <p:sldId id="324" r:id="rId73"/>
    <p:sldId id="325" r:id="rId74"/>
    <p:sldId id="326" r:id="rId75"/>
    <p:sldId id="366"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3" r:id="rId99"/>
    <p:sldId id="354" r:id="rId100"/>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6">
          <p15:clr>
            <a:srgbClr val="A4A3A4"/>
          </p15:clr>
        </p15:guide>
        <p15:guide id="2" pos="12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0" roundtripDataSignature="AMtx7miMW6sTuFlW16ZHwGhguPCuCiKRO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83FAB4-7501-436B-974A-44364C4B0026}" name="Baskerville, Kristin (CDC/GHC/DGHP)" initials="KB" userId="S::zsw0@cdc.gov::e5846ad4-249e-4a35-baa4-77ba58151c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9DF101-5A08-4395-B456-E03C8FD2E3DA}" v="1" dt="2025-11-21T19:23:37.747"/>
  </p1510:revLst>
</p1510:revInfo>
</file>

<file path=ppt/tableStyles.xml><?xml version="1.0" encoding="utf-8"?>
<a:tblStyleLst xmlns:a="http://schemas.openxmlformats.org/drawingml/2006/main" def="{D3DE07EF-246A-418E-A711-280DB78D0C0C}">
  <a:tblStyle styleId="{D3DE07EF-246A-418E-A711-280DB78D0C0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B51BFCE-CA8B-4B3F-8D74-0D569D2AB47F}"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95" autoAdjust="0"/>
    <p:restoredTop sz="54585" autoAdjust="0"/>
  </p:normalViewPr>
  <p:slideViewPr>
    <p:cSldViewPr snapToGrid="0">
      <p:cViewPr varScale="1">
        <p:scale>
          <a:sx n="56" d="100"/>
          <a:sy n="56" d="100"/>
        </p:scale>
        <p:origin x="2430" y="78"/>
      </p:cViewPr>
      <p:guideLst>
        <p:guide orient="horz" pos="816"/>
        <p:guide pos="12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microsoft.com/office/2018/10/relationships/authors" Target="author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14"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customschemas.google.com/relationships/presentationmetadata" Target="metadata"/><Relationship Id="rId115"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e5846ad4-249e-4a35-baa4-77ba58151c68" providerId="ADAL" clId="{613EFEC5-BEAB-4681-8F18-22D7E4BC25F2}"/>
    <pc:docChg chg="undo redo custSel modSld modNotesMaster">
      <pc:chgData name="Baskerville, Kristin (CDC/GHC/DGHP)" userId="e5846ad4-249e-4a35-baa4-77ba58151c68" providerId="ADAL" clId="{613EFEC5-BEAB-4681-8F18-22D7E4BC25F2}" dt="2025-11-21T19:23:37.747" v="7"/>
      <pc:docMkLst>
        <pc:docMk/>
      </pc:docMkLst>
      <pc:sldChg chg="modNotes">
        <pc:chgData name="Baskerville, Kristin (CDC/GHC/DGHP)" userId="e5846ad4-249e-4a35-baa4-77ba58151c68" providerId="ADAL" clId="{613EFEC5-BEAB-4681-8F18-22D7E4BC25F2}" dt="2025-11-21T19:23:37.747" v="7"/>
        <pc:sldMkLst>
          <pc:docMk/>
          <pc:sldMk cId="0" sldId="256"/>
        </pc:sldMkLst>
      </pc:sldChg>
      <pc:sldChg chg="modNotes">
        <pc:chgData name="Baskerville, Kristin (CDC/GHC/DGHP)" userId="e5846ad4-249e-4a35-baa4-77ba58151c68" providerId="ADAL" clId="{613EFEC5-BEAB-4681-8F18-22D7E4BC25F2}" dt="2025-11-21T19:23:37.747" v="7"/>
        <pc:sldMkLst>
          <pc:docMk/>
          <pc:sldMk cId="0" sldId="257"/>
        </pc:sldMkLst>
      </pc:sldChg>
      <pc:sldChg chg="modNotes">
        <pc:chgData name="Baskerville, Kristin (CDC/GHC/DGHP)" userId="e5846ad4-249e-4a35-baa4-77ba58151c68" providerId="ADAL" clId="{613EFEC5-BEAB-4681-8F18-22D7E4BC25F2}" dt="2025-11-21T19:23:37.747" v="7"/>
        <pc:sldMkLst>
          <pc:docMk/>
          <pc:sldMk cId="0" sldId="258"/>
        </pc:sldMkLst>
      </pc:sldChg>
      <pc:sldChg chg="modNotes">
        <pc:chgData name="Baskerville, Kristin (CDC/GHC/DGHP)" userId="e5846ad4-249e-4a35-baa4-77ba58151c68" providerId="ADAL" clId="{613EFEC5-BEAB-4681-8F18-22D7E4BC25F2}" dt="2025-11-21T19:23:37.747" v="7"/>
        <pc:sldMkLst>
          <pc:docMk/>
          <pc:sldMk cId="0" sldId="259"/>
        </pc:sldMkLst>
      </pc:sldChg>
      <pc:sldChg chg="modNotes">
        <pc:chgData name="Baskerville, Kristin (CDC/GHC/DGHP)" userId="e5846ad4-249e-4a35-baa4-77ba58151c68" providerId="ADAL" clId="{613EFEC5-BEAB-4681-8F18-22D7E4BC25F2}" dt="2025-11-21T19:23:37.747" v="7"/>
        <pc:sldMkLst>
          <pc:docMk/>
          <pc:sldMk cId="0" sldId="260"/>
        </pc:sldMkLst>
      </pc:sldChg>
      <pc:sldChg chg="modNotes">
        <pc:chgData name="Baskerville, Kristin (CDC/GHC/DGHP)" userId="e5846ad4-249e-4a35-baa4-77ba58151c68" providerId="ADAL" clId="{613EFEC5-BEAB-4681-8F18-22D7E4BC25F2}" dt="2025-11-21T19:23:37.747" v="7"/>
        <pc:sldMkLst>
          <pc:docMk/>
          <pc:sldMk cId="0" sldId="261"/>
        </pc:sldMkLst>
      </pc:sldChg>
      <pc:sldChg chg="modNotes">
        <pc:chgData name="Baskerville, Kristin (CDC/GHC/DGHP)" userId="e5846ad4-249e-4a35-baa4-77ba58151c68" providerId="ADAL" clId="{613EFEC5-BEAB-4681-8F18-22D7E4BC25F2}" dt="2025-11-21T19:23:37.747" v="7"/>
        <pc:sldMkLst>
          <pc:docMk/>
          <pc:sldMk cId="0" sldId="263"/>
        </pc:sldMkLst>
      </pc:sldChg>
      <pc:sldChg chg="modNotes">
        <pc:chgData name="Baskerville, Kristin (CDC/GHC/DGHP)" userId="e5846ad4-249e-4a35-baa4-77ba58151c68" providerId="ADAL" clId="{613EFEC5-BEAB-4681-8F18-22D7E4BC25F2}" dt="2025-11-21T19:23:37.747" v="7"/>
        <pc:sldMkLst>
          <pc:docMk/>
          <pc:sldMk cId="0" sldId="264"/>
        </pc:sldMkLst>
      </pc:sldChg>
      <pc:sldChg chg="modNotes">
        <pc:chgData name="Baskerville, Kristin (CDC/GHC/DGHP)" userId="e5846ad4-249e-4a35-baa4-77ba58151c68" providerId="ADAL" clId="{613EFEC5-BEAB-4681-8F18-22D7E4BC25F2}" dt="2025-11-21T19:23:37.747" v="7"/>
        <pc:sldMkLst>
          <pc:docMk/>
          <pc:sldMk cId="0" sldId="266"/>
        </pc:sldMkLst>
      </pc:sldChg>
      <pc:sldChg chg="modNotes">
        <pc:chgData name="Baskerville, Kristin (CDC/GHC/DGHP)" userId="e5846ad4-249e-4a35-baa4-77ba58151c68" providerId="ADAL" clId="{613EFEC5-BEAB-4681-8F18-22D7E4BC25F2}" dt="2025-11-21T19:23:37.747" v="7"/>
        <pc:sldMkLst>
          <pc:docMk/>
          <pc:sldMk cId="0" sldId="270"/>
        </pc:sldMkLst>
      </pc:sldChg>
      <pc:sldChg chg="modNotes">
        <pc:chgData name="Baskerville, Kristin (CDC/GHC/DGHP)" userId="e5846ad4-249e-4a35-baa4-77ba58151c68" providerId="ADAL" clId="{613EFEC5-BEAB-4681-8F18-22D7E4BC25F2}" dt="2025-11-21T19:23:37.747" v="7"/>
        <pc:sldMkLst>
          <pc:docMk/>
          <pc:sldMk cId="0" sldId="271"/>
        </pc:sldMkLst>
      </pc:sldChg>
      <pc:sldChg chg="modNotes">
        <pc:chgData name="Baskerville, Kristin (CDC/GHC/DGHP)" userId="e5846ad4-249e-4a35-baa4-77ba58151c68" providerId="ADAL" clId="{613EFEC5-BEAB-4681-8F18-22D7E4BC25F2}" dt="2025-11-21T19:23:37.747" v="7"/>
        <pc:sldMkLst>
          <pc:docMk/>
          <pc:sldMk cId="0" sldId="272"/>
        </pc:sldMkLst>
      </pc:sldChg>
      <pc:sldChg chg="modNotes">
        <pc:chgData name="Baskerville, Kristin (CDC/GHC/DGHP)" userId="e5846ad4-249e-4a35-baa4-77ba58151c68" providerId="ADAL" clId="{613EFEC5-BEAB-4681-8F18-22D7E4BC25F2}" dt="2025-11-21T19:23:37.747" v="7"/>
        <pc:sldMkLst>
          <pc:docMk/>
          <pc:sldMk cId="0" sldId="273"/>
        </pc:sldMkLst>
      </pc:sldChg>
      <pc:sldChg chg="modNotes">
        <pc:chgData name="Baskerville, Kristin (CDC/GHC/DGHP)" userId="e5846ad4-249e-4a35-baa4-77ba58151c68" providerId="ADAL" clId="{613EFEC5-BEAB-4681-8F18-22D7E4BC25F2}" dt="2025-11-21T19:23:37.747" v="7"/>
        <pc:sldMkLst>
          <pc:docMk/>
          <pc:sldMk cId="0" sldId="274"/>
        </pc:sldMkLst>
      </pc:sldChg>
      <pc:sldChg chg="modNotes">
        <pc:chgData name="Baskerville, Kristin (CDC/GHC/DGHP)" userId="e5846ad4-249e-4a35-baa4-77ba58151c68" providerId="ADAL" clId="{613EFEC5-BEAB-4681-8F18-22D7E4BC25F2}" dt="2025-11-21T19:23:37.747" v="7"/>
        <pc:sldMkLst>
          <pc:docMk/>
          <pc:sldMk cId="0" sldId="275"/>
        </pc:sldMkLst>
      </pc:sldChg>
      <pc:sldChg chg="modNotes">
        <pc:chgData name="Baskerville, Kristin (CDC/GHC/DGHP)" userId="e5846ad4-249e-4a35-baa4-77ba58151c68" providerId="ADAL" clId="{613EFEC5-BEAB-4681-8F18-22D7E4BC25F2}" dt="2025-11-21T19:23:37.747" v="7"/>
        <pc:sldMkLst>
          <pc:docMk/>
          <pc:sldMk cId="0" sldId="277"/>
        </pc:sldMkLst>
      </pc:sldChg>
      <pc:sldChg chg="modNotes">
        <pc:chgData name="Baskerville, Kristin (CDC/GHC/DGHP)" userId="e5846ad4-249e-4a35-baa4-77ba58151c68" providerId="ADAL" clId="{613EFEC5-BEAB-4681-8F18-22D7E4BC25F2}" dt="2025-11-21T19:23:37.747" v="7"/>
        <pc:sldMkLst>
          <pc:docMk/>
          <pc:sldMk cId="0" sldId="278"/>
        </pc:sldMkLst>
      </pc:sldChg>
      <pc:sldChg chg="modNotes">
        <pc:chgData name="Baskerville, Kristin (CDC/GHC/DGHP)" userId="e5846ad4-249e-4a35-baa4-77ba58151c68" providerId="ADAL" clId="{613EFEC5-BEAB-4681-8F18-22D7E4BC25F2}" dt="2025-11-21T19:23:37.747" v="7"/>
        <pc:sldMkLst>
          <pc:docMk/>
          <pc:sldMk cId="0" sldId="279"/>
        </pc:sldMkLst>
      </pc:sldChg>
      <pc:sldChg chg="modNotes">
        <pc:chgData name="Baskerville, Kristin (CDC/GHC/DGHP)" userId="e5846ad4-249e-4a35-baa4-77ba58151c68" providerId="ADAL" clId="{613EFEC5-BEAB-4681-8F18-22D7E4BC25F2}" dt="2025-11-21T19:23:37.747" v="7"/>
        <pc:sldMkLst>
          <pc:docMk/>
          <pc:sldMk cId="0" sldId="280"/>
        </pc:sldMkLst>
      </pc:sldChg>
      <pc:sldChg chg="modNotes">
        <pc:chgData name="Baskerville, Kristin (CDC/GHC/DGHP)" userId="e5846ad4-249e-4a35-baa4-77ba58151c68" providerId="ADAL" clId="{613EFEC5-BEAB-4681-8F18-22D7E4BC25F2}" dt="2025-11-21T19:23:37.747" v="7"/>
        <pc:sldMkLst>
          <pc:docMk/>
          <pc:sldMk cId="0" sldId="281"/>
        </pc:sldMkLst>
      </pc:sldChg>
      <pc:sldChg chg="modNotes">
        <pc:chgData name="Baskerville, Kristin (CDC/GHC/DGHP)" userId="e5846ad4-249e-4a35-baa4-77ba58151c68" providerId="ADAL" clId="{613EFEC5-BEAB-4681-8F18-22D7E4BC25F2}" dt="2025-11-21T19:23:37.747" v="7"/>
        <pc:sldMkLst>
          <pc:docMk/>
          <pc:sldMk cId="0" sldId="282"/>
        </pc:sldMkLst>
      </pc:sldChg>
      <pc:sldChg chg="modNotes">
        <pc:chgData name="Baskerville, Kristin (CDC/GHC/DGHP)" userId="e5846ad4-249e-4a35-baa4-77ba58151c68" providerId="ADAL" clId="{613EFEC5-BEAB-4681-8F18-22D7E4BC25F2}" dt="2025-11-21T19:23:37.747" v="7"/>
        <pc:sldMkLst>
          <pc:docMk/>
          <pc:sldMk cId="0" sldId="283"/>
        </pc:sldMkLst>
      </pc:sldChg>
      <pc:sldChg chg="modNotes">
        <pc:chgData name="Baskerville, Kristin (CDC/GHC/DGHP)" userId="e5846ad4-249e-4a35-baa4-77ba58151c68" providerId="ADAL" clId="{613EFEC5-BEAB-4681-8F18-22D7E4BC25F2}" dt="2025-11-21T19:23:37.747" v="7"/>
        <pc:sldMkLst>
          <pc:docMk/>
          <pc:sldMk cId="0" sldId="284"/>
        </pc:sldMkLst>
      </pc:sldChg>
      <pc:sldChg chg="modNotes">
        <pc:chgData name="Baskerville, Kristin (CDC/GHC/DGHP)" userId="e5846ad4-249e-4a35-baa4-77ba58151c68" providerId="ADAL" clId="{613EFEC5-BEAB-4681-8F18-22D7E4BC25F2}" dt="2025-11-21T19:23:37.747" v="7"/>
        <pc:sldMkLst>
          <pc:docMk/>
          <pc:sldMk cId="0" sldId="285"/>
        </pc:sldMkLst>
      </pc:sldChg>
      <pc:sldChg chg="modNotes">
        <pc:chgData name="Baskerville, Kristin (CDC/GHC/DGHP)" userId="e5846ad4-249e-4a35-baa4-77ba58151c68" providerId="ADAL" clId="{613EFEC5-BEAB-4681-8F18-22D7E4BC25F2}" dt="2025-11-21T19:23:37.747" v="7"/>
        <pc:sldMkLst>
          <pc:docMk/>
          <pc:sldMk cId="0" sldId="286"/>
        </pc:sldMkLst>
      </pc:sldChg>
      <pc:sldChg chg="modNotes">
        <pc:chgData name="Baskerville, Kristin (CDC/GHC/DGHP)" userId="e5846ad4-249e-4a35-baa4-77ba58151c68" providerId="ADAL" clId="{613EFEC5-BEAB-4681-8F18-22D7E4BC25F2}" dt="2025-11-21T19:23:37.747" v="7"/>
        <pc:sldMkLst>
          <pc:docMk/>
          <pc:sldMk cId="0" sldId="287"/>
        </pc:sldMkLst>
      </pc:sldChg>
      <pc:sldChg chg="modNotes">
        <pc:chgData name="Baskerville, Kristin (CDC/GHC/DGHP)" userId="e5846ad4-249e-4a35-baa4-77ba58151c68" providerId="ADAL" clId="{613EFEC5-BEAB-4681-8F18-22D7E4BC25F2}" dt="2025-11-21T19:23:37.747" v="7"/>
        <pc:sldMkLst>
          <pc:docMk/>
          <pc:sldMk cId="0" sldId="288"/>
        </pc:sldMkLst>
      </pc:sldChg>
      <pc:sldChg chg="modNotes">
        <pc:chgData name="Baskerville, Kristin (CDC/GHC/DGHP)" userId="e5846ad4-249e-4a35-baa4-77ba58151c68" providerId="ADAL" clId="{613EFEC5-BEAB-4681-8F18-22D7E4BC25F2}" dt="2025-11-21T19:23:37.747" v="7"/>
        <pc:sldMkLst>
          <pc:docMk/>
          <pc:sldMk cId="0" sldId="289"/>
        </pc:sldMkLst>
      </pc:sldChg>
      <pc:sldChg chg="modNotes">
        <pc:chgData name="Baskerville, Kristin (CDC/GHC/DGHP)" userId="e5846ad4-249e-4a35-baa4-77ba58151c68" providerId="ADAL" clId="{613EFEC5-BEAB-4681-8F18-22D7E4BC25F2}" dt="2025-11-21T19:23:37.747" v="7"/>
        <pc:sldMkLst>
          <pc:docMk/>
          <pc:sldMk cId="0" sldId="290"/>
        </pc:sldMkLst>
      </pc:sldChg>
      <pc:sldChg chg="modNotes">
        <pc:chgData name="Baskerville, Kristin (CDC/GHC/DGHP)" userId="e5846ad4-249e-4a35-baa4-77ba58151c68" providerId="ADAL" clId="{613EFEC5-BEAB-4681-8F18-22D7E4BC25F2}" dt="2025-11-21T19:23:37.747" v="7"/>
        <pc:sldMkLst>
          <pc:docMk/>
          <pc:sldMk cId="0" sldId="292"/>
        </pc:sldMkLst>
      </pc:sldChg>
      <pc:sldChg chg="modNotes">
        <pc:chgData name="Baskerville, Kristin (CDC/GHC/DGHP)" userId="e5846ad4-249e-4a35-baa4-77ba58151c68" providerId="ADAL" clId="{613EFEC5-BEAB-4681-8F18-22D7E4BC25F2}" dt="2025-11-21T19:23:37.747" v="7"/>
        <pc:sldMkLst>
          <pc:docMk/>
          <pc:sldMk cId="0" sldId="293"/>
        </pc:sldMkLst>
      </pc:sldChg>
      <pc:sldChg chg="modNotes">
        <pc:chgData name="Baskerville, Kristin (CDC/GHC/DGHP)" userId="e5846ad4-249e-4a35-baa4-77ba58151c68" providerId="ADAL" clId="{613EFEC5-BEAB-4681-8F18-22D7E4BC25F2}" dt="2025-11-21T19:23:37.747" v="7"/>
        <pc:sldMkLst>
          <pc:docMk/>
          <pc:sldMk cId="0" sldId="296"/>
        </pc:sldMkLst>
      </pc:sldChg>
      <pc:sldChg chg="modNotes">
        <pc:chgData name="Baskerville, Kristin (CDC/GHC/DGHP)" userId="e5846ad4-249e-4a35-baa4-77ba58151c68" providerId="ADAL" clId="{613EFEC5-BEAB-4681-8F18-22D7E4BC25F2}" dt="2025-11-21T19:23:37.747" v="7"/>
        <pc:sldMkLst>
          <pc:docMk/>
          <pc:sldMk cId="0" sldId="297"/>
        </pc:sldMkLst>
      </pc:sldChg>
      <pc:sldChg chg="modNotes">
        <pc:chgData name="Baskerville, Kristin (CDC/GHC/DGHP)" userId="e5846ad4-249e-4a35-baa4-77ba58151c68" providerId="ADAL" clId="{613EFEC5-BEAB-4681-8F18-22D7E4BC25F2}" dt="2025-11-21T19:23:37.747" v="7"/>
        <pc:sldMkLst>
          <pc:docMk/>
          <pc:sldMk cId="0" sldId="298"/>
        </pc:sldMkLst>
      </pc:sldChg>
      <pc:sldChg chg="modNotes">
        <pc:chgData name="Baskerville, Kristin (CDC/GHC/DGHP)" userId="e5846ad4-249e-4a35-baa4-77ba58151c68" providerId="ADAL" clId="{613EFEC5-BEAB-4681-8F18-22D7E4BC25F2}" dt="2025-11-21T19:23:37.747" v="7"/>
        <pc:sldMkLst>
          <pc:docMk/>
          <pc:sldMk cId="0" sldId="300"/>
        </pc:sldMkLst>
      </pc:sldChg>
      <pc:sldChg chg="modNotes">
        <pc:chgData name="Baskerville, Kristin (CDC/GHC/DGHP)" userId="e5846ad4-249e-4a35-baa4-77ba58151c68" providerId="ADAL" clId="{613EFEC5-BEAB-4681-8F18-22D7E4BC25F2}" dt="2025-11-21T19:23:37.747" v="7"/>
        <pc:sldMkLst>
          <pc:docMk/>
          <pc:sldMk cId="0" sldId="301"/>
        </pc:sldMkLst>
      </pc:sldChg>
      <pc:sldChg chg="modNotes">
        <pc:chgData name="Baskerville, Kristin (CDC/GHC/DGHP)" userId="e5846ad4-249e-4a35-baa4-77ba58151c68" providerId="ADAL" clId="{613EFEC5-BEAB-4681-8F18-22D7E4BC25F2}" dt="2025-11-21T19:23:37.747" v="7"/>
        <pc:sldMkLst>
          <pc:docMk/>
          <pc:sldMk cId="0" sldId="302"/>
        </pc:sldMkLst>
      </pc:sldChg>
      <pc:sldChg chg="modNotes">
        <pc:chgData name="Baskerville, Kristin (CDC/GHC/DGHP)" userId="e5846ad4-249e-4a35-baa4-77ba58151c68" providerId="ADAL" clId="{613EFEC5-BEAB-4681-8F18-22D7E4BC25F2}" dt="2025-11-21T19:23:37.747" v="7"/>
        <pc:sldMkLst>
          <pc:docMk/>
          <pc:sldMk cId="0" sldId="303"/>
        </pc:sldMkLst>
      </pc:sldChg>
      <pc:sldChg chg="modNotes">
        <pc:chgData name="Baskerville, Kristin (CDC/GHC/DGHP)" userId="e5846ad4-249e-4a35-baa4-77ba58151c68" providerId="ADAL" clId="{613EFEC5-BEAB-4681-8F18-22D7E4BC25F2}" dt="2025-11-21T19:23:37.747" v="7"/>
        <pc:sldMkLst>
          <pc:docMk/>
          <pc:sldMk cId="0" sldId="304"/>
        </pc:sldMkLst>
      </pc:sldChg>
      <pc:sldChg chg="modNotes">
        <pc:chgData name="Baskerville, Kristin (CDC/GHC/DGHP)" userId="e5846ad4-249e-4a35-baa4-77ba58151c68" providerId="ADAL" clId="{613EFEC5-BEAB-4681-8F18-22D7E4BC25F2}" dt="2025-11-21T19:23:37.747" v="7"/>
        <pc:sldMkLst>
          <pc:docMk/>
          <pc:sldMk cId="0" sldId="305"/>
        </pc:sldMkLst>
      </pc:sldChg>
      <pc:sldChg chg="modNotes">
        <pc:chgData name="Baskerville, Kristin (CDC/GHC/DGHP)" userId="e5846ad4-249e-4a35-baa4-77ba58151c68" providerId="ADAL" clId="{613EFEC5-BEAB-4681-8F18-22D7E4BC25F2}" dt="2025-11-21T19:23:37.747" v="7"/>
        <pc:sldMkLst>
          <pc:docMk/>
          <pc:sldMk cId="0" sldId="306"/>
        </pc:sldMkLst>
      </pc:sldChg>
      <pc:sldChg chg="modNotes">
        <pc:chgData name="Baskerville, Kristin (CDC/GHC/DGHP)" userId="e5846ad4-249e-4a35-baa4-77ba58151c68" providerId="ADAL" clId="{613EFEC5-BEAB-4681-8F18-22D7E4BC25F2}" dt="2025-11-21T19:23:37.747" v="7"/>
        <pc:sldMkLst>
          <pc:docMk/>
          <pc:sldMk cId="0" sldId="307"/>
        </pc:sldMkLst>
      </pc:sldChg>
      <pc:sldChg chg="modNotes">
        <pc:chgData name="Baskerville, Kristin (CDC/GHC/DGHP)" userId="e5846ad4-249e-4a35-baa4-77ba58151c68" providerId="ADAL" clId="{613EFEC5-BEAB-4681-8F18-22D7E4BC25F2}" dt="2025-11-21T19:23:37.747" v="7"/>
        <pc:sldMkLst>
          <pc:docMk/>
          <pc:sldMk cId="0" sldId="308"/>
        </pc:sldMkLst>
      </pc:sldChg>
      <pc:sldChg chg="modNotes">
        <pc:chgData name="Baskerville, Kristin (CDC/GHC/DGHP)" userId="e5846ad4-249e-4a35-baa4-77ba58151c68" providerId="ADAL" clId="{613EFEC5-BEAB-4681-8F18-22D7E4BC25F2}" dt="2025-11-21T19:23:37.747" v="7"/>
        <pc:sldMkLst>
          <pc:docMk/>
          <pc:sldMk cId="0" sldId="309"/>
        </pc:sldMkLst>
      </pc:sldChg>
      <pc:sldChg chg="modNotes">
        <pc:chgData name="Baskerville, Kristin (CDC/GHC/DGHP)" userId="e5846ad4-249e-4a35-baa4-77ba58151c68" providerId="ADAL" clId="{613EFEC5-BEAB-4681-8F18-22D7E4BC25F2}" dt="2025-11-21T19:23:37.747" v="7"/>
        <pc:sldMkLst>
          <pc:docMk/>
          <pc:sldMk cId="0" sldId="310"/>
        </pc:sldMkLst>
      </pc:sldChg>
      <pc:sldChg chg="modSp mod modNotes">
        <pc:chgData name="Baskerville, Kristin (CDC/GHC/DGHP)" userId="e5846ad4-249e-4a35-baa4-77ba58151c68" providerId="ADAL" clId="{613EFEC5-BEAB-4681-8F18-22D7E4BC25F2}" dt="2025-11-21T19:23:37.747" v="7"/>
        <pc:sldMkLst>
          <pc:docMk/>
          <pc:sldMk cId="0" sldId="311"/>
        </pc:sldMkLst>
        <pc:spChg chg="mod">
          <ac:chgData name="Baskerville, Kristin (CDC/GHC/DGHP)" userId="e5846ad4-249e-4a35-baa4-77ba58151c68" providerId="ADAL" clId="{613EFEC5-BEAB-4681-8F18-22D7E4BC25F2}" dt="2025-11-19T01:30:03.009" v="4" actId="255"/>
          <ac:spMkLst>
            <pc:docMk/>
            <pc:sldMk cId="0" sldId="311"/>
            <ac:spMk id="842" creationId="{00000000-0000-0000-0000-000000000000}"/>
          </ac:spMkLst>
        </pc:spChg>
        <pc:picChg chg="mod">
          <ac:chgData name="Baskerville, Kristin (CDC/GHC/DGHP)" userId="e5846ad4-249e-4a35-baa4-77ba58151c68" providerId="ADAL" clId="{613EFEC5-BEAB-4681-8F18-22D7E4BC25F2}" dt="2025-11-19T01:30:10.556" v="6" actId="1076"/>
          <ac:picMkLst>
            <pc:docMk/>
            <pc:sldMk cId="0" sldId="311"/>
            <ac:picMk id="844" creationId="{00000000-0000-0000-0000-000000000000}"/>
          </ac:picMkLst>
        </pc:picChg>
      </pc:sldChg>
      <pc:sldChg chg="modNotes">
        <pc:chgData name="Baskerville, Kristin (CDC/GHC/DGHP)" userId="e5846ad4-249e-4a35-baa4-77ba58151c68" providerId="ADAL" clId="{613EFEC5-BEAB-4681-8F18-22D7E4BC25F2}" dt="2025-11-21T19:23:37.747" v="7"/>
        <pc:sldMkLst>
          <pc:docMk/>
          <pc:sldMk cId="0" sldId="312"/>
        </pc:sldMkLst>
      </pc:sldChg>
      <pc:sldChg chg="modNotes">
        <pc:chgData name="Baskerville, Kristin (CDC/GHC/DGHP)" userId="e5846ad4-249e-4a35-baa4-77ba58151c68" providerId="ADAL" clId="{613EFEC5-BEAB-4681-8F18-22D7E4BC25F2}" dt="2025-11-21T19:23:37.747" v="7"/>
        <pc:sldMkLst>
          <pc:docMk/>
          <pc:sldMk cId="0" sldId="313"/>
        </pc:sldMkLst>
      </pc:sldChg>
      <pc:sldChg chg="modNotes">
        <pc:chgData name="Baskerville, Kristin (CDC/GHC/DGHP)" userId="e5846ad4-249e-4a35-baa4-77ba58151c68" providerId="ADAL" clId="{613EFEC5-BEAB-4681-8F18-22D7E4BC25F2}" dt="2025-11-21T19:23:37.747" v="7"/>
        <pc:sldMkLst>
          <pc:docMk/>
          <pc:sldMk cId="0" sldId="314"/>
        </pc:sldMkLst>
      </pc:sldChg>
      <pc:sldChg chg="modNotes">
        <pc:chgData name="Baskerville, Kristin (CDC/GHC/DGHP)" userId="e5846ad4-249e-4a35-baa4-77ba58151c68" providerId="ADAL" clId="{613EFEC5-BEAB-4681-8F18-22D7E4BC25F2}" dt="2025-11-21T19:23:37.747" v="7"/>
        <pc:sldMkLst>
          <pc:docMk/>
          <pc:sldMk cId="0" sldId="315"/>
        </pc:sldMkLst>
      </pc:sldChg>
      <pc:sldChg chg="modNotes">
        <pc:chgData name="Baskerville, Kristin (CDC/GHC/DGHP)" userId="e5846ad4-249e-4a35-baa4-77ba58151c68" providerId="ADAL" clId="{613EFEC5-BEAB-4681-8F18-22D7E4BC25F2}" dt="2025-11-21T19:23:37.747" v="7"/>
        <pc:sldMkLst>
          <pc:docMk/>
          <pc:sldMk cId="0" sldId="317"/>
        </pc:sldMkLst>
      </pc:sldChg>
      <pc:sldChg chg="modNotes">
        <pc:chgData name="Baskerville, Kristin (CDC/GHC/DGHP)" userId="e5846ad4-249e-4a35-baa4-77ba58151c68" providerId="ADAL" clId="{613EFEC5-BEAB-4681-8F18-22D7E4BC25F2}" dt="2025-11-21T19:23:37.747" v="7"/>
        <pc:sldMkLst>
          <pc:docMk/>
          <pc:sldMk cId="0" sldId="318"/>
        </pc:sldMkLst>
      </pc:sldChg>
      <pc:sldChg chg="modNotes">
        <pc:chgData name="Baskerville, Kristin (CDC/GHC/DGHP)" userId="e5846ad4-249e-4a35-baa4-77ba58151c68" providerId="ADAL" clId="{613EFEC5-BEAB-4681-8F18-22D7E4BC25F2}" dt="2025-11-21T19:23:37.747" v="7"/>
        <pc:sldMkLst>
          <pc:docMk/>
          <pc:sldMk cId="0" sldId="319"/>
        </pc:sldMkLst>
      </pc:sldChg>
      <pc:sldChg chg="modNotes">
        <pc:chgData name="Baskerville, Kristin (CDC/GHC/DGHP)" userId="e5846ad4-249e-4a35-baa4-77ba58151c68" providerId="ADAL" clId="{613EFEC5-BEAB-4681-8F18-22D7E4BC25F2}" dt="2025-11-21T19:23:37.747" v="7"/>
        <pc:sldMkLst>
          <pc:docMk/>
          <pc:sldMk cId="0" sldId="320"/>
        </pc:sldMkLst>
      </pc:sldChg>
      <pc:sldChg chg="modNotes">
        <pc:chgData name="Baskerville, Kristin (CDC/GHC/DGHP)" userId="e5846ad4-249e-4a35-baa4-77ba58151c68" providerId="ADAL" clId="{613EFEC5-BEAB-4681-8F18-22D7E4BC25F2}" dt="2025-11-21T19:23:37.747" v="7"/>
        <pc:sldMkLst>
          <pc:docMk/>
          <pc:sldMk cId="0" sldId="321"/>
        </pc:sldMkLst>
      </pc:sldChg>
      <pc:sldChg chg="modNotes">
        <pc:chgData name="Baskerville, Kristin (CDC/GHC/DGHP)" userId="e5846ad4-249e-4a35-baa4-77ba58151c68" providerId="ADAL" clId="{613EFEC5-BEAB-4681-8F18-22D7E4BC25F2}" dt="2025-11-21T19:23:37.747" v="7"/>
        <pc:sldMkLst>
          <pc:docMk/>
          <pc:sldMk cId="0" sldId="322"/>
        </pc:sldMkLst>
      </pc:sldChg>
      <pc:sldChg chg="modNotes">
        <pc:chgData name="Baskerville, Kristin (CDC/GHC/DGHP)" userId="e5846ad4-249e-4a35-baa4-77ba58151c68" providerId="ADAL" clId="{613EFEC5-BEAB-4681-8F18-22D7E4BC25F2}" dt="2025-11-21T19:23:37.747" v="7"/>
        <pc:sldMkLst>
          <pc:docMk/>
          <pc:sldMk cId="0" sldId="323"/>
        </pc:sldMkLst>
      </pc:sldChg>
      <pc:sldChg chg="modNotes">
        <pc:chgData name="Baskerville, Kristin (CDC/GHC/DGHP)" userId="e5846ad4-249e-4a35-baa4-77ba58151c68" providerId="ADAL" clId="{613EFEC5-BEAB-4681-8F18-22D7E4BC25F2}" dt="2025-11-21T19:23:37.747" v="7"/>
        <pc:sldMkLst>
          <pc:docMk/>
          <pc:sldMk cId="0" sldId="324"/>
        </pc:sldMkLst>
      </pc:sldChg>
      <pc:sldChg chg="modNotes">
        <pc:chgData name="Baskerville, Kristin (CDC/GHC/DGHP)" userId="e5846ad4-249e-4a35-baa4-77ba58151c68" providerId="ADAL" clId="{613EFEC5-BEAB-4681-8F18-22D7E4BC25F2}" dt="2025-11-21T19:23:37.747" v="7"/>
        <pc:sldMkLst>
          <pc:docMk/>
          <pc:sldMk cId="0" sldId="325"/>
        </pc:sldMkLst>
      </pc:sldChg>
      <pc:sldChg chg="modNotes">
        <pc:chgData name="Baskerville, Kristin (CDC/GHC/DGHP)" userId="e5846ad4-249e-4a35-baa4-77ba58151c68" providerId="ADAL" clId="{613EFEC5-BEAB-4681-8F18-22D7E4BC25F2}" dt="2025-11-21T19:23:37.747" v="7"/>
        <pc:sldMkLst>
          <pc:docMk/>
          <pc:sldMk cId="0" sldId="326"/>
        </pc:sldMkLst>
      </pc:sldChg>
      <pc:sldChg chg="modNotes">
        <pc:chgData name="Baskerville, Kristin (CDC/GHC/DGHP)" userId="e5846ad4-249e-4a35-baa4-77ba58151c68" providerId="ADAL" clId="{613EFEC5-BEAB-4681-8F18-22D7E4BC25F2}" dt="2025-11-21T19:23:37.747" v="7"/>
        <pc:sldMkLst>
          <pc:docMk/>
          <pc:sldMk cId="0" sldId="328"/>
        </pc:sldMkLst>
      </pc:sldChg>
      <pc:sldChg chg="modNotes">
        <pc:chgData name="Baskerville, Kristin (CDC/GHC/DGHP)" userId="e5846ad4-249e-4a35-baa4-77ba58151c68" providerId="ADAL" clId="{613EFEC5-BEAB-4681-8F18-22D7E4BC25F2}" dt="2025-11-21T19:23:37.747" v="7"/>
        <pc:sldMkLst>
          <pc:docMk/>
          <pc:sldMk cId="0" sldId="329"/>
        </pc:sldMkLst>
      </pc:sldChg>
      <pc:sldChg chg="modNotes">
        <pc:chgData name="Baskerville, Kristin (CDC/GHC/DGHP)" userId="e5846ad4-249e-4a35-baa4-77ba58151c68" providerId="ADAL" clId="{613EFEC5-BEAB-4681-8F18-22D7E4BC25F2}" dt="2025-11-21T19:23:37.747" v="7"/>
        <pc:sldMkLst>
          <pc:docMk/>
          <pc:sldMk cId="0" sldId="330"/>
        </pc:sldMkLst>
      </pc:sldChg>
      <pc:sldChg chg="modNotes">
        <pc:chgData name="Baskerville, Kristin (CDC/GHC/DGHP)" userId="e5846ad4-249e-4a35-baa4-77ba58151c68" providerId="ADAL" clId="{613EFEC5-BEAB-4681-8F18-22D7E4BC25F2}" dt="2025-11-21T19:23:37.747" v="7"/>
        <pc:sldMkLst>
          <pc:docMk/>
          <pc:sldMk cId="0" sldId="331"/>
        </pc:sldMkLst>
      </pc:sldChg>
      <pc:sldChg chg="modNotes">
        <pc:chgData name="Baskerville, Kristin (CDC/GHC/DGHP)" userId="e5846ad4-249e-4a35-baa4-77ba58151c68" providerId="ADAL" clId="{613EFEC5-BEAB-4681-8F18-22D7E4BC25F2}" dt="2025-11-21T19:23:37.747" v="7"/>
        <pc:sldMkLst>
          <pc:docMk/>
          <pc:sldMk cId="0" sldId="332"/>
        </pc:sldMkLst>
      </pc:sldChg>
      <pc:sldChg chg="modNotes">
        <pc:chgData name="Baskerville, Kristin (CDC/GHC/DGHP)" userId="e5846ad4-249e-4a35-baa4-77ba58151c68" providerId="ADAL" clId="{613EFEC5-BEAB-4681-8F18-22D7E4BC25F2}" dt="2025-11-21T19:23:37.747" v="7"/>
        <pc:sldMkLst>
          <pc:docMk/>
          <pc:sldMk cId="0" sldId="333"/>
        </pc:sldMkLst>
      </pc:sldChg>
      <pc:sldChg chg="modNotes">
        <pc:chgData name="Baskerville, Kristin (CDC/GHC/DGHP)" userId="e5846ad4-249e-4a35-baa4-77ba58151c68" providerId="ADAL" clId="{613EFEC5-BEAB-4681-8F18-22D7E4BC25F2}" dt="2025-11-21T19:23:37.747" v="7"/>
        <pc:sldMkLst>
          <pc:docMk/>
          <pc:sldMk cId="0" sldId="334"/>
        </pc:sldMkLst>
      </pc:sldChg>
      <pc:sldChg chg="modNotes">
        <pc:chgData name="Baskerville, Kristin (CDC/GHC/DGHP)" userId="e5846ad4-249e-4a35-baa4-77ba58151c68" providerId="ADAL" clId="{613EFEC5-BEAB-4681-8F18-22D7E4BC25F2}" dt="2025-11-21T19:23:37.747" v="7"/>
        <pc:sldMkLst>
          <pc:docMk/>
          <pc:sldMk cId="0" sldId="335"/>
        </pc:sldMkLst>
      </pc:sldChg>
      <pc:sldChg chg="modNotes">
        <pc:chgData name="Baskerville, Kristin (CDC/GHC/DGHP)" userId="e5846ad4-249e-4a35-baa4-77ba58151c68" providerId="ADAL" clId="{613EFEC5-BEAB-4681-8F18-22D7E4BC25F2}" dt="2025-11-21T19:23:37.747" v="7"/>
        <pc:sldMkLst>
          <pc:docMk/>
          <pc:sldMk cId="0" sldId="336"/>
        </pc:sldMkLst>
      </pc:sldChg>
      <pc:sldChg chg="modNotes">
        <pc:chgData name="Baskerville, Kristin (CDC/GHC/DGHP)" userId="e5846ad4-249e-4a35-baa4-77ba58151c68" providerId="ADAL" clId="{613EFEC5-BEAB-4681-8F18-22D7E4BC25F2}" dt="2025-11-21T19:23:37.747" v="7"/>
        <pc:sldMkLst>
          <pc:docMk/>
          <pc:sldMk cId="0" sldId="337"/>
        </pc:sldMkLst>
      </pc:sldChg>
      <pc:sldChg chg="modNotes">
        <pc:chgData name="Baskerville, Kristin (CDC/GHC/DGHP)" userId="e5846ad4-249e-4a35-baa4-77ba58151c68" providerId="ADAL" clId="{613EFEC5-BEAB-4681-8F18-22D7E4BC25F2}" dt="2025-11-21T19:23:37.747" v="7"/>
        <pc:sldMkLst>
          <pc:docMk/>
          <pc:sldMk cId="0" sldId="338"/>
        </pc:sldMkLst>
      </pc:sldChg>
      <pc:sldChg chg="modNotes">
        <pc:chgData name="Baskerville, Kristin (CDC/GHC/DGHP)" userId="e5846ad4-249e-4a35-baa4-77ba58151c68" providerId="ADAL" clId="{613EFEC5-BEAB-4681-8F18-22D7E4BC25F2}" dt="2025-11-21T19:23:37.747" v="7"/>
        <pc:sldMkLst>
          <pc:docMk/>
          <pc:sldMk cId="0" sldId="339"/>
        </pc:sldMkLst>
      </pc:sldChg>
      <pc:sldChg chg="modNotes">
        <pc:chgData name="Baskerville, Kristin (CDC/GHC/DGHP)" userId="e5846ad4-249e-4a35-baa4-77ba58151c68" providerId="ADAL" clId="{613EFEC5-BEAB-4681-8F18-22D7E4BC25F2}" dt="2025-11-21T19:23:37.747" v="7"/>
        <pc:sldMkLst>
          <pc:docMk/>
          <pc:sldMk cId="0" sldId="340"/>
        </pc:sldMkLst>
      </pc:sldChg>
      <pc:sldChg chg="modNotes">
        <pc:chgData name="Baskerville, Kristin (CDC/GHC/DGHP)" userId="e5846ad4-249e-4a35-baa4-77ba58151c68" providerId="ADAL" clId="{613EFEC5-BEAB-4681-8F18-22D7E4BC25F2}" dt="2025-11-21T19:23:37.747" v="7"/>
        <pc:sldMkLst>
          <pc:docMk/>
          <pc:sldMk cId="0" sldId="341"/>
        </pc:sldMkLst>
      </pc:sldChg>
      <pc:sldChg chg="modNotes">
        <pc:chgData name="Baskerville, Kristin (CDC/GHC/DGHP)" userId="e5846ad4-249e-4a35-baa4-77ba58151c68" providerId="ADAL" clId="{613EFEC5-BEAB-4681-8F18-22D7E4BC25F2}" dt="2025-11-21T19:23:37.747" v="7"/>
        <pc:sldMkLst>
          <pc:docMk/>
          <pc:sldMk cId="0" sldId="342"/>
        </pc:sldMkLst>
      </pc:sldChg>
      <pc:sldChg chg="modNotes">
        <pc:chgData name="Baskerville, Kristin (CDC/GHC/DGHP)" userId="e5846ad4-249e-4a35-baa4-77ba58151c68" providerId="ADAL" clId="{613EFEC5-BEAB-4681-8F18-22D7E4BC25F2}" dt="2025-11-21T19:23:37.747" v="7"/>
        <pc:sldMkLst>
          <pc:docMk/>
          <pc:sldMk cId="0" sldId="343"/>
        </pc:sldMkLst>
      </pc:sldChg>
      <pc:sldChg chg="modNotes">
        <pc:chgData name="Baskerville, Kristin (CDC/GHC/DGHP)" userId="e5846ad4-249e-4a35-baa4-77ba58151c68" providerId="ADAL" clId="{613EFEC5-BEAB-4681-8F18-22D7E4BC25F2}" dt="2025-11-21T19:23:37.747" v="7"/>
        <pc:sldMkLst>
          <pc:docMk/>
          <pc:sldMk cId="0" sldId="344"/>
        </pc:sldMkLst>
      </pc:sldChg>
      <pc:sldChg chg="modNotes">
        <pc:chgData name="Baskerville, Kristin (CDC/GHC/DGHP)" userId="e5846ad4-249e-4a35-baa4-77ba58151c68" providerId="ADAL" clId="{613EFEC5-BEAB-4681-8F18-22D7E4BC25F2}" dt="2025-11-21T19:23:37.747" v="7"/>
        <pc:sldMkLst>
          <pc:docMk/>
          <pc:sldMk cId="0" sldId="345"/>
        </pc:sldMkLst>
      </pc:sldChg>
      <pc:sldChg chg="modNotes">
        <pc:chgData name="Baskerville, Kristin (CDC/GHC/DGHP)" userId="e5846ad4-249e-4a35-baa4-77ba58151c68" providerId="ADAL" clId="{613EFEC5-BEAB-4681-8F18-22D7E4BC25F2}" dt="2025-11-21T19:23:37.747" v="7"/>
        <pc:sldMkLst>
          <pc:docMk/>
          <pc:sldMk cId="0" sldId="346"/>
        </pc:sldMkLst>
      </pc:sldChg>
      <pc:sldChg chg="modNotes">
        <pc:chgData name="Baskerville, Kristin (CDC/GHC/DGHP)" userId="e5846ad4-249e-4a35-baa4-77ba58151c68" providerId="ADAL" clId="{613EFEC5-BEAB-4681-8F18-22D7E4BC25F2}" dt="2025-11-21T19:23:37.747" v="7"/>
        <pc:sldMkLst>
          <pc:docMk/>
          <pc:sldMk cId="0" sldId="347"/>
        </pc:sldMkLst>
      </pc:sldChg>
      <pc:sldChg chg="modNotes">
        <pc:chgData name="Baskerville, Kristin (CDC/GHC/DGHP)" userId="e5846ad4-249e-4a35-baa4-77ba58151c68" providerId="ADAL" clId="{613EFEC5-BEAB-4681-8F18-22D7E4BC25F2}" dt="2025-11-21T19:23:37.747" v="7"/>
        <pc:sldMkLst>
          <pc:docMk/>
          <pc:sldMk cId="0" sldId="348"/>
        </pc:sldMkLst>
      </pc:sldChg>
      <pc:sldChg chg="modNotes">
        <pc:chgData name="Baskerville, Kristin (CDC/GHC/DGHP)" userId="e5846ad4-249e-4a35-baa4-77ba58151c68" providerId="ADAL" clId="{613EFEC5-BEAB-4681-8F18-22D7E4BC25F2}" dt="2025-11-21T19:23:37.747" v="7"/>
        <pc:sldMkLst>
          <pc:docMk/>
          <pc:sldMk cId="0" sldId="349"/>
        </pc:sldMkLst>
      </pc:sldChg>
      <pc:sldChg chg="modNotes">
        <pc:chgData name="Baskerville, Kristin (CDC/GHC/DGHP)" userId="e5846ad4-249e-4a35-baa4-77ba58151c68" providerId="ADAL" clId="{613EFEC5-BEAB-4681-8F18-22D7E4BC25F2}" dt="2025-11-21T19:23:37.747" v="7"/>
        <pc:sldMkLst>
          <pc:docMk/>
          <pc:sldMk cId="0" sldId="353"/>
        </pc:sldMkLst>
      </pc:sldChg>
      <pc:sldChg chg="modNotes">
        <pc:chgData name="Baskerville, Kristin (CDC/GHC/DGHP)" userId="e5846ad4-249e-4a35-baa4-77ba58151c68" providerId="ADAL" clId="{613EFEC5-BEAB-4681-8F18-22D7E4BC25F2}" dt="2025-11-21T19:23:37.747" v="7"/>
        <pc:sldMkLst>
          <pc:docMk/>
          <pc:sldMk cId="0" sldId="354"/>
        </pc:sldMkLst>
      </pc:sldChg>
      <pc:sldChg chg="modNotes">
        <pc:chgData name="Baskerville, Kristin (CDC/GHC/DGHP)" userId="e5846ad4-249e-4a35-baa4-77ba58151c68" providerId="ADAL" clId="{613EFEC5-BEAB-4681-8F18-22D7E4BC25F2}" dt="2025-11-21T19:23:37.747" v="7"/>
        <pc:sldMkLst>
          <pc:docMk/>
          <pc:sldMk cId="0" sldId="355"/>
        </pc:sldMkLst>
      </pc:sldChg>
      <pc:sldChg chg="modNotes">
        <pc:chgData name="Baskerville, Kristin (CDC/GHC/DGHP)" userId="e5846ad4-249e-4a35-baa4-77ba58151c68" providerId="ADAL" clId="{613EFEC5-BEAB-4681-8F18-22D7E4BC25F2}" dt="2025-11-21T19:23:37.747" v="7"/>
        <pc:sldMkLst>
          <pc:docMk/>
          <pc:sldMk cId="0" sldId="356"/>
        </pc:sldMkLst>
      </pc:sldChg>
      <pc:sldChg chg="modNotes">
        <pc:chgData name="Baskerville, Kristin (CDC/GHC/DGHP)" userId="e5846ad4-249e-4a35-baa4-77ba58151c68" providerId="ADAL" clId="{613EFEC5-BEAB-4681-8F18-22D7E4BC25F2}" dt="2025-11-21T19:23:37.747" v="7"/>
        <pc:sldMkLst>
          <pc:docMk/>
          <pc:sldMk cId="0" sldId="357"/>
        </pc:sldMkLst>
      </pc:sldChg>
      <pc:sldChg chg="modNotes">
        <pc:chgData name="Baskerville, Kristin (CDC/GHC/DGHP)" userId="e5846ad4-249e-4a35-baa4-77ba58151c68" providerId="ADAL" clId="{613EFEC5-BEAB-4681-8F18-22D7E4BC25F2}" dt="2025-11-21T19:23:37.747" v="7"/>
        <pc:sldMkLst>
          <pc:docMk/>
          <pc:sldMk cId="0" sldId="358"/>
        </pc:sldMkLst>
      </pc:sldChg>
      <pc:sldChg chg="modNotes">
        <pc:chgData name="Baskerville, Kristin (CDC/GHC/DGHP)" userId="e5846ad4-249e-4a35-baa4-77ba58151c68" providerId="ADAL" clId="{613EFEC5-BEAB-4681-8F18-22D7E4BC25F2}" dt="2025-11-21T19:23:37.747" v="7"/>
        <pc:sldMkLst>
          <pc:docMk/>
          <pc:sldMk cId="0" sldId="359"/>
        </pc:sldMkLst>
      </pc:sldChg>
      <pc:sldChg chg="modNotes">
        <pc:chgData name="Baskerville, Kristin (CDC/GHC/DGHP)" userId="e5846ad4-249e-4a35-baa4-77ba58151c68" providerId="ADAL" clId="{613EFEC5-BEAB-4681-8F18-22D7E4BC25F2}" dt="2025-11-21T19:23:37.747" v="7"/>
        <pc:sldMkLst>
          <pc:docMk/>
          <pc:sldMk cId="0" sldId="360"/>
        </pc:sldMkLst>
      </pc:sldChg>
      <pc:sldChg chg="modNotes">
        <pc:chgData name="Baskerville, Kristin (CDC/GHC/DGHP)" userId="e5846ad4-249e-4a35-baa4-77ba58151c68" providerId="ADAL" clId="{613EFEC5-BEAB-4681-8F18-22D7E4BC25F2}" dt="2025-11-21T19:23:37.747" v="7"/>
        <pc:sldMkLst>
          <pc:docMk/>
          <pc:sldMk cId="0" sldId="361"/>
        </pc:sldMkLst>
      </pc:sldChg>
      <pc:sldChg chg="modNotes">
        <pc:chgData name="Baskerville, Kristin (CDC/GHC/DGHP)" userId="e5846ad4-249e-4a35-baa4-77ba58151c68" providerId="ADAL" clId="{613EFEC5-BEAB-4681-8F18-22D7E4BC25F2}" dt="2025-11-21T19:23:37.747" v="7"/>
        <pc:sldMkLst>
          <pc:docMk/>
          <pc:sldMk cId="0" sldId="362"/>
        </pc:sldMkLst>
      </pc:sldChg>
      <pc:sldChg chg="modNotes">
        <pc:chgData name="Baskerville, Kristin (CDC/GHC/DGHP)" userId="e5846ad4-249e-4a35-baa4-77ba58151c68" providerId="ADAL" clId="{613EFEC5-BEAB-4681-8F18-22D7E4BC25F2}" dt="2025-11-21T19:23:37.747" v="7"/>
        <pc:sldMkLst>
          <pc:docMk/>
          <pc:sldMk cId="0" sldId="363"/>
        </pc:sldMkLst>
      </pc:sldChg>
      <pc:sldChg chg="modNotes">
        <pc:chgData name="Baskerville, Kristin (CDC/GHC/DGHP)" userId="e5846ad4-249e-4a35-baa4-77ba58151c68" providerId="ADAL" clId="{613EFEC5-BEAB-4681-8F18-22D7E4BC25F2}" dt="2025-11-21T19:23:37.747" v="7"/>
        <pc:sldMkLst>
          <pc:docMk/>
          <pc:sldMk cId="0" sldId="364"/>
        </pc:sldMkLst>
      </pc:sldChg>
      <pc:sldChg chg="modNotes">
        <pc:chgData name="Baskerville, Kristin (CDC/GHC/DGHP)" userId="e5846ad4-249e-4a35-baa4-77ba58151c68" providerId="ADAL" clId="{613EFEC5-BEAB-4681-8F18-22D7E4BC25F2}" dt="2025-11-21T19:23:37.747" v="7"/>
        <pc:sldMkLst>
          <pc:docMk/>
          <pc:sldMk cId="0" sldId="365"/>
        </pc:sldMkLst>
      </pc:sldChg>
      <pc:sldChg chg="modNotes">
        <pc:chgData name="Baskerville, Kristin (CDC/GHC/DGHP)" userId="e5846ad4-249e-4a35-baa4-77ba58151c68" providerId="ADAL" clId="{613EFEC5-BEAB-4681-8F18-22D7E4BC25F2}" dt="2025-11-21T19:23:37.747" v="7"/>
        <pc:sldMkLst>
          <pc:docMk/>
          <pc:sldMk cId="0" sldId="366"/>
        </pc:sldMkLst>
      </pc:sldChg>
    </pc:docChg>
  </pc:docChgLst>
  <pc:docChgLst>
    <pc:chgData name="Baskerville, Kristin (CDC/GHC/DGHP)" userId="e5846ad4-249e-4a35-baa4-77ba58151c68" providerId="ADAL" clId="{3FB441AF-578D-41B3-934D-B0B2CA75A613}"/>
    <pc:docChg chg="undo redo custSel delSld modSld sldOrd modMainMaster">
      <pc:chgData name="Baskerville, Kristin (CDC/GHC/DGHP)" userId="e5846ad4-249e-4a35-baa4-77ba58151c68" providerId="ADAL" clId="{3FB441AF-578D-41B3-934D-B0B2CA75A613}" dt="2025-06-20T23:55:05.895" v="5685" actId="1037"/>
      <pc:docMkLst>
        <pc:docMk/>
      </pc:docMkLst>
      <pc:sldChg chg="modSp mod modClrScheme chgLayout modNotesTx">
        <pc:chgData name="Baskerville, Kristin (CDC/GHC/DGHP)" userId="e5846ad4-249e-4a35-baa4-77ba58151c68" providerId="ADAL" clId="{3FB441AF-578D-41B3-934D-B0B2CA75A613}" dt="2025-06-17T23:25:35.662" v="2793" actId="20577"/>
        <pc:sldMkLst>
          <pc:docMk/>
          <pc:sldMk cId="0" sldId="256"/>
        </pc:sldMkLst>
      </pc:sldChg>
      <pc:sldChg chg="modNotesTx">
        <pc:chgData name="Baskerville, Kristin (CDC/GHC/DGHP)" userId="e5846ad4-249e-4a35-baa4-77ba58151c68" providerId="ADAL" clId="{3FB441AF-578D-41B3-934D-B0B2CA75A613}" dt="2025-06-15T23:38:25.499" v="115" actId="790"/>
        <pc:sldMkLst>
          <pc:docMk/>
          <pc:sldMk cId="0" sldId="257"/>
        </pc:sldMkLst>
      </pc:sldChg>
      <pc:sldChg chg="modSp mod modClrScheme chgLayout modNotesTx">
        <pc:chgData name="Baskerville, Kristin (CDC/GHC/DGHP)" userId="e5846ad4-249e-4a35-baa4-77ba58151c68" providerId="ADAL" clId="{3FB441AF-578D-41B3-934D-B0B2CA75A613}" dt="2025-06-17T23:26:34.188" v="2794" actId="12"/>
        <pc:sldMkLst>
          <pc:docMk/>
          <pc:sldMk cId="0" sldId="258"/>
        </pc:sldMkLst>
      </pc:sldChg>
      <pc:sldChg chg="addSp delSp modSp mod modClrScheme chgLayout modNotesTx">
        <pc:chgData name="Baskerville, Kristin (CDC/GHC/DGHP)" userId="e5846ad4-249e-4a35-baa4-77ba58151c68" providerId="ADAL" clId="{3FB441AF-578D-41B3-934D-B0B2CA75A613}" dt="2025-06-20T22:25:19.155" v="5387" actId="20577"/>
        <pc:sldMkLst>
          <pc:docMk/>
          <pc:sldMk cId="0" sldId="259"/>
        </pc:sldMkLst>
      </pc:sldChg>
      <pc:sldChg chg="modSp mod chgLayout modNotesTx">
        <pc:chgData name="Baskerville, Kristin (CDC/GHC/DGHP)" userId="e5846ad4-249e-4a35-baa4-77ba58151c68" providerId="ADAL" clId="{3FB441AF-578D-41B3-934D-B0B2CA75A613}" dt="2025-06-16T02:04:59.657" v="1502" actId="1076"/>
        <pc:sldMkLst>
          <pc:docMk/>
          <pc:sldMk cId="0" sldId="260"/>
        </pc:sldMkLst>
      </pc:sldChg>
      <pc:sldChg chg="modSp mod modClrScheme chgLayout modNotesTx">
        <pc:chgData name="Baskerville, Kristin (CDC/GHC/DGHP)" userId="e5846ad4-249e-4a35-baa4-77ba58151c68" providerId="ADAL" clId="{3FB441AF-578D-41B3-934D-B0B2CA75A613}" dt="2025-06-17T23:27:29.375" v="2807" actId="20577"/>
        <pc:sldMkLst>
          <pc:docMk/>
          <pc:sldMk cId="0" sldId="261"/>
        </pc:sldMkLst>
      </pc:sldChg>
      <pc:sldChg chg="addSp delSp modSp mod modClrScheme chgLayout modNotesTx">
        <pc:chgData name="Baskerville, Kristin (CDC/GHC/DGHP)" userId="e5846ad4-249e-4a35-baa4-77ba58151c68" providerId="ADAL" clId="{3FB441AF-578D-41B3-934D-B0B2CA75A613}" dt="2025-06-20T14:35:24.307" v="3438" actId="1035"/>
        <pc:sldMkLst>
          <pc:docMk/>
          <pc:sldMk cId="0" sldId="263"/>
        </pc:sldMkLst>
      </pc:sldChg>
      <pc:sldChg chg="addSp delSp modSp mod modClrScheme chgLayout modNotesTx">
        <pc:chgData name="Baskerville, Kristin (CDC/GHC/DGHP)" userId="e5846ad4-249e-4a35-baa4-77ba58151c68" providerId="ADAL" clId="{3FB441AF-578D-41B3-934D-B0B2CA75A613}" dt="2025-06-20T14:37:41.985" v="3460" actId="1038"/>
        <pc:sldMkLst>
          <pc:docMk/>
          <pc:sldMk cId="0" sldId="264"/>
        </pc:sldMkLst>
      </pc:sldChg>
      <pc:sldChg chg="addSp delSp modSp mod ord modClrScheme chgLayout modNotesTx">
        <pc:chgData name="Baskerville, Kristin (CDC/GHC/DGHP)" userId="e5846ad4-249e-4a35-baa4-77ba58151c68" providerId="ADAL" clId="{3FB441AF-578D-41B3-934D-B0B2CA75A613}" dt="2025-06-20T22:28:38.721" v="5404" actId="20577"/>
        <pc:sldMkLst>
          <pc:docMk/>
          <pc:sldMk cId="0" sldId="266"/>
        </pc:sldMkLst>
      </pc:sldChg>
      <pc:sldChg chg="addSp delSp modSp mod modClrScheme delAnim modAnim chgLayout modNotesTx">
        <pc:chgData name="Baskerville, Kristin (CDC/GHC/DGHP)" userId="e5846ad4-249e-4a35-baa4-77ba58151c68" providerId="ADAL" clId="{3FB441AF-578D-41B3-934D-B0B2CA75A613}" dt="2025-06-20T23:09:56.979" v="5518"/>
        <pc:sldMkLst>
          <pc:docMk/>
          <pc:sldMk cId="0" sldId="270"/>
        </pc:sldMkLst>
      </pc:sldChg>
      <pc:sldChg chg="addSp delSp modSp mod modClrScheme chgLayout modNotesTx">
        <pc:chgData name="Baskerville, Kristin (CDC/GHC/DGHP)" userId="e5846ad4-249e-4a35-baa4-77ba58151c68" providerId="ADAL" clId="{3FB441AF-578D-41B3-934D-B0B2CA75A613}" dt="2025-06-20T17:32:24.317" v="4044" actId="20577"/>
        <pc:sldMkLst>
          <pc:docMk/>
          <pc:sldMk cId="0" sldId="271"/>
        </pc:sldMkLst>
      </pc:sldChg>
      <pc:sldChg chg="modSp mod modClrScheme chgLayout modNotesTx">
        <pc:chgData name="Baskerville, Kristin (CDC/GHC/DGHP)" userId="e5846ad4-249e-4a35-baa4-77ba58151c68" providerId="ADAL" clId="{3FB441AF-578D-41B3-934D-B0B2CA75A613}" dt="2025-06-17T23:32:18.397" v="2823" actId="20577"/>
        <pc:sldMkLst>
          <pc:docMk/>
          <pc:sldMk cId="0" sldId="272"/>
        </pc:sldMkLst>
      </pc:sldChg>
      <pc:sldChg chg="modSp mod modClrScheme modAnim chgLayout modNotesTx">
        <pc:chgData name="Baskerville, Kristin (CDC/GHC/DGHP)" userId="e5846ad4-249e-4a35-baa4-77ba58151c68" providerId="ADAL" clId="{3FB441AF-578D-41B3-934D-B0B2CA75A613}" dt="2025-06-20T23:10:36.157" v="5520"/>
        <pc:sldMkLst>
          <pc:docMk/>
          <pc:sldMk cId="0" sldId="273"/>
        </pc:sldMkLst>
      </pc:sldChg>
      <pc:sldChg chg="addSp delSp modSp mod modClrScheme modAnim chgLayout modNotesTx">
        <pc:chgData name="Baskerville, Kristin (CDC/GHC/DGHP)" userId="e5846ad4-249e-4a35-baa4-77ba58151c68" providerId="ADAL" clId="{3FB441AF-578D-41B3-934D-B0B2CA75A613}" dt="2025-06-20T23:11:02.543" v="5521"/>
        <pc:sldMkLst>
          <pc:docMk/>
          <pc:sldMk cId="0" sldId="274"/>
        </pc:sldMkLst>
      </pc:sldChg>
      <pc:sldChg chg="addSp delSp modSp mod modClrScheme modAnim chgLayout modNotesTx">
        <pc:chgData name="Baskerville, Kristin (CDC/GHC/DGHP)" userId="e5846ad4-249e-4a35-baa4-77ba58151c68" providerId="ADAL" clId="{3FB441AF-578D-41B3-934D-B0B2CA75A613}" dt="2025-06-20T23:11:20.684" v="5523"/>
        <pc:sldMkLst>
          <pc:docMk/>
          <pc:sldMk cId="0" sldId="275"/>
        </pc:sldMkLst>
      </pc:sldChg>
      <pc:sldChg chg="modSp mod modClrScheme modAnim chgLayout modNotesTx">
        <pc:chgData name="Baskerville, Kristin (CDC/GHC/DGHP)" userId="e5846ad4-249e-4a35-baa4-77ba58151c68" providerId="ADAL" clId="{3FB441AF-578D-41B3-934D-B0B2CA75A613}" dt="2025-06-20T23:11:47.754" v="5525"/>
        <pc:sldMkLst>
          <pc:docMk/>
          <pc:sldMk cId="0" sldId="277"/>
        </pc:sldMkLst>
      </pc:sldChg>
      <pc:sldChg chg="addSp delSp modSp mod modClrScheme modAnim chgLayout modNotesTx">
        <pc:chgData name="Baskerville, Kristin (CDC/GHC/DGHP)" userId="e5846ad4-249e-4a35-baa4-77ba58151c68" providerId="ADAL" clId="{3FB441AF-578D-41B3-934D-B0B2CA75A613}" dt="2025-06-20T23:12:27.559" v="5529"/>
        <pc:sldMkLst>
          <pc:docMk/>
          <pc:sldMk cId="0" sldId="278"/>
        </pc:sldMkLst>
      </pc:sldChg>
      <pc:sldChg chg="addSp delSp modSp mod modClrScheme chgLayout modNotesTx">
        <pc:chgData name="Baskerville, Kristin (CDC/GHC/DGHP)" userId="e5846ad4-249e-4a35-baa4-77ba58151c68" providerId="ADAL" clId="{3FB441AF-578D-41B3-934D-B0B2CA75A613}" dt="2025-06-20T16:04:56.527" v="3720" actId="1038"/>
        <pc:sldMkLst>
          <pc:docMk/>
          <pc:sldMk cId="0" sldId="279"/>
        </pc:sldMkLst>
      </pc:sldChg>
      <pc:sldChg chg="addSp delSp modSp mod modClrScheme chgLayout modNotesTx">
        <pc:chgData name="Baskerville, Kristin (CDC/GHC/DGHP)" userId="e5846ad4-249e-4a35-baa4-77ba58151c68" providerId="ADAL" clId="{3FB441AF-578D-41B3-934D-B0B2CA75A613}" dt="2025-06-20T16:54:52.833" v="3734" actId="1582"/>
        <pc:sldMkLst>
          <pc:docMk/>
          <pc:sldMk cId="0" sldId="280"/>
        </pc:sldMkLst>
      </pc:sldChg>
      <pc:sldChg chg="addSp delSp modSp mod modClrScheme chgLayout modNotesTx">
        <pc:chgData name="Baskerville, Kristin (CDC/GHC/DGHP)" userId="e5846ad4-249e-4a35-baa4-77ba58151c68" providerId="ADAL" clId="{3FB441AF-578D-41B3-934D-B0B2CA75A613}" dt="2025-06-20T22:32:12.830" v="5410" actId="20577"/>
        <pc:sldMkLst>
          <pc:docMk/>
          <pc:sldMk cId="0" sldId="281"/>
        </pc:sldMkLst>
      </pc:sldChg>
      <pc:sldChg chg="modSp mod modClrScheme chgLayout modNotesTx">
        <pc:chgData name="Baskerville, Kristin (CDC/GHC/DGHP)" userId="e5846ad4-249e-4a35-baa4-77ba58151c68" providerId="ADAL" clId="{3FB441AF-578D-41B3-934D-B0B2CA75A613}" dt="2025-06-16T02:49:08.535" v="1736" actId="20577"/>
        <pc:sldMkLst>
          <pc:docMk/>
          <pc:sldMk cId="0" sldId="282"/>
        </pc:sldMkLst>
      </pc:sldChg>
      <pc:sldChg chg="modSp mod modClrScheme chgLayout modNotesTx">
        <pc:chgData name="Baskerville, Kristin (CDC/GHC/DGHP)" userId="e5846ad4-249e-4a35-baa4-77ba58151c68" providerId="ADAL" clId="{3FB441AF-578D-41B3-934D-B0B2CA75A613}" dt="2025-06-17T23:37:56.435" v="2865" actId="113"/>
        <pc:sldMkLst>
          <pc:docMk/>
          <pc:sldMk cId="0" sldId="283"/>
        </pc:sldMkLst>
      </pc:sldChg>
      <pc:sldChg chg="modSp mod modClrScheme chgLayout modNotesTx">
        <pc:chgData name="Baskerville, Kristin (CDC/GHC/DGHP)" userId="e5846ad4-249e-4a35-baa4-77ba58151c68" providerId="ADAL" clId="{3FB441AF-578D-41B3-934D-B0B2CA75A613}" dt="2025-06-20T22:34:05.619" v="5423" actId="1036"/>
        <pc:sldMkLst>
          <pc:docMk/>
          <pc:sldMk cId="0" sldId="284"/>
        </pc:sldMkLst>
      </pc:sldChg>
      <pc:sldChg chg="modSp mod modClrScheme chgLayout modNotesTx">
        <pc:chgData name="Baskerville, Kristin (CDC/GHC/DGHP)" userId="e5846ad4-249e-4a35-baa4-77ba58151c68" providerId="ADAL" clId="{3FB441AF-578D-41B3-934D-B0B2CA75A613}" dt="2025-06-20T17:26:52.974" v="4027" actId="208"/>
        <pc:sldMkLst>
          <pc:docMk/>
          <pc:sldMk cId="0" sldId="285"/>
        </pc:sldMkLst>
      </pc:sldChg>
      <pc:sldChg chg="addSp delSp modSp mod modClrScheme chgLayout modNotesTx">
        <pc:chgData name="Baskerville, Kristin (CDC/GHC/DGHP)" userId="e5846ad4-249e-4a35-baa4-77ba58151c68" providerId="ADAL" clId="{3FB441AF-578D-41B3-934D-B0B2CA75A613}" dt="2025-06-20T17:00:15.935" v="3782" actId="1038"/>
        <pc:sldMkLst>
          <pc:docMk/>
          <pc:sldMk cId="0" sldId="286"/>
        </pc:sldMkLst>
      </pc:sldChg>
      <pc:sldChg chg="addSp delSp modSp mod modClrScheme chgLayout modNotesTx">
        <pc:chgData name="Baskerville, Kristin (CDC/GHC/DGHP)" userId="e5846ad4-249e-4a35-baa4-77ba58151c68" providerId="ADAL" clId="{3FB441AF-578D-41B3-934D-B0B2CA75A613}" dt="2025-06-20T17:01:24.585" v="3797" actId="1076"/>
        <pc:sldMkLst>
          <pc:docMk/>
          <pc:sldMk cId="0" sldId="287"/>
        </pc:sldMkLst>
      </pc:sldChg>
      <pc:sldChg chg="addSp delSp modSp mod modClrScheme chgLayout modNotesTx">
        <pc:chgData name="Baskerville, Kristin (CDC/GHC/DGHP)" userId="e5846ad4-249e-4a35-baa4-77ba58151c68" providerId="ADAL" clId="{3FB441AF-578D-41B3-934D-B0B2CA75A613}" dt="2025-06-20T22:35:20.787" v="5424" actId="1076"/>
        <pc:sldMkLst>
          <pc:docMk/>
          <pc:sldMk cId="0" sldId="288"/>
        </pc:sldMkLst>
      </pc:sldChg>
      <pc:sldChg chg="addSp delSp modSp mod modClrScheme chgLayout modNotesTx">
        <pc:chgData name="Baskerville, Kristin (CDC/GHC/DGHP)" userId="e5846ad4-249e-4a35-baa4-77ba58151c68" providerId="ADAL" clId="{3FB441AF-578D-41B3-934D-B0B2CA75A613}" dt="2025-06-20T17:08:21.343" v="3826" actId="1582"/>
        <pc:sldMkLst>
          <pc:docMk/>
          <pc:sldMk cId="0" sldId="289"/>
        </pc:sldMkLst>
      </pc:sldChg>
      <pc:sldChg chg="modSp mod modClrScheme modAnim chgLayout modNotesTx">
        <pc:chgData name="Baskerville, Kristin (CDC/GHC/DGHP)" userId="e5846ad4-249e-4a35-baa4-77ba58151c68" providerId="ADAL" clId="{3FB441AF-578D-41B3-934D-B0B2CA75A613}" dt="2025-06-20T23:14:38.214" v="5535"/>
        <pc:sldMkLst>
          <pc:docMk/>
          <pc:sldMk cId="0" sldId="290"/>
        </pc:sldMkLst>
      </pc:sldChg>
      <pc:sldChg chg="addSp delSp modSp mod modClrScheme addAnim delAnim modAnim chgLayout modNotesTx">
        <pc:chgData name="Baskerville, Kristin (CDC/GHC/DGHP)" userId="e5846ad4-249e-4a35-baa4-77ba58151c68" providerId="ADAL" clId="{3FB441AF-578D-41B3-934D-B0B2CA75A613}" dt="2025-06-20T23:42:43.513" v="5612" actId="1076"/>
        <pc:sldMkLst>
          <pc:docMk/>
          <pc:sldMk cId="0" sldId="292"/>
        </pc:sldMkLst>
      </pc:sldChg>
      <pc:sldChg chg="addSp delSp modSp mod modClrScheme chgLayout modNotesTx">
        <pc:chgData name="Baskerville, Kristin (CDC/GHC/DGHP)" userId="e5846ad4-249e-4a35-baa4-77ba58151c68" providerId="ADAL" clId="{3FB441AF-578D-41B3-934D-B0B2CA75A613}" dt="2025-06-20T17:39:42.118" v="4091" actId="1036"/>
        <pc:sldMkLst>
          <pc:docMk/>
          <pc:sldMk cId="0" sldId="293"/>
        </pc:sldMkLst>
      </pc:sldChg>
      <pc:sldChg chg="addSp delSp modSp mod modClrScheme chgLayout modNotesTx">
        <pc:chgData name="Baskerville, Kristin (CDC/GHC/DGHP)" userId="e5846ad4-249e-4a35-baa4-77ba58151c68" providerId="ADAL" clId="{3FB441AF-578D-41B3-934D-B0B2CA75A613}" dt="2025-06-20T23:44:18.519" v="5613" actId="14100"/>
        <pc:sldMkLst>
          <pc:docMk/>
          <pc:sldMk cId="0" sldId="296"/>
        </pc:sldMkLst>
      </pc:sldChg>
      <pc:sldChg chg="addSp delSp modSp mod modClrScheme chgLayout modNotesTx">
        <pc:chgData name="Baskerville, Kristin (CDC/GHC/DGHP)" userId="e5846ad4-249e-4a35-baa4-77ba58151c68" providerId="ADAL" clId="{3FB441AF-578D-41B3-934D-B0B2CA75A613}" dt="2025-06-20T23:44:45.910" v="5617" actId="14100"/>
        <pc:sldMkLst>
          <pc:docMk/>
          <pc:sldMk cId="0" sldId="297"/>
        </pc:sldMkLst>
      </pc:sldChg>
      <pc:sldChg chg="addSp delSp modSp mod modClrScheme modAnim chgLayout modNotesTx">
        <pc:chgData name="Baskerville, Kristin (CDC/GHC/DGHP)" userId="e5846ad4-249e-4a35-baa4-77ba58151c68" providerId="ADAL" clId="{3FB441AF-578D-41B3-934D-B0B2CA75A613}" dt="2025-06-20T23:46:21.955" v="5627" actId="1037"/>
        <pc:sldMkLst>
          <pc:docMk/>
          <pc:sldMk cId="0" sldId="298"/>
        </pc:sldMkLst>
      </pc:sldChg>
      <pc:sldChg chg="addSp delSp modSp mod modClrScheme chgLayout modNotesTx">
        <pc:chgData name="Baskerville, Kristin (CDC/GHC/DGHP)" userId="e5846ad4-249e-4a35-baa4-77ba58151c68" providerId="ADAL" clId="{3FB441AF-578D-41B3-934D-B0B2CA75A613}" dt="2025-06-20T23:48:09.806" v="5650" actId="14100"/>
        <pc:sldMkLst>
          <pc:docMk/>
          <pc:sldMk cId="0" sldId="300"/>
        </pc:sldMkLst>
      </pc:sldChg>
      <pc:sldChg chg="addSp delSp modSp mod modClrScheme chgLayout modNotesTx">
        <pc:chgData name="Baskerville, Kristin (CDC/GHC/DGHP)" userId="e5846ad4-249e-4a35-baa4-77ba58151c68" providerId="ADAL" clId="{3FB441AF-578D-41B3-934D-B0B2CA75A613}" dt="2025-06-20T23:49:12.679" v="5657" actId="1037"/>
        <pc:sldMkLst>
          <pc:docMk/>
          <pc:sldMk cId="0" sldId="301"/>
        </pc:sldMkLst>
      </pc:sldChg>
      <pc:sldChg chg="addSp delSp modSp mod modClrScheme modAnim chgLayout modNotesTx">
        <pc:chgData name="Baskerville, Kristin (CDC/GHC/DGHP)" userId="e5846ad4-249e-4a35-baa4-77ba58151c68" providerId="ADAL" clId="{3FB441AF-578D-41B3-934D-B0B2CA75A613}" dt="2025-06-20T23:21:03.890" v="5552"/>
        <pc:sldMkLst>
          <pc:docMk/>
          <pc:sldMk cId="0" sldId="302"/>
        </pc:sldMkLst>
      </pc:sldChg>
      <pc:sldChg chg="addSp delSp modSp mod modClrScheme delAnim modAnim chgLayout modNotesTx">
        <pc:chgData name="Baskerville, Kristin (CDC/GHC/DGHP)" userId="e5846ad4-249e-4a35-baa4-77ba58151c68" providerId="ADAL" clId="{3FB441AF-578D-41B3-934D-B0B2CA75A613}" dt="2025-06-20T23:21:56.318" v="5555"/>
        <pc:sldMkLst>
          <pc:docMk/>
          <pc:sldMk cId="0" sldId="303"/>
        </pc:sldMkLst>
      </pc:sldChg>
      <pc:sldChg chg="modSp mod modClrScheme modAnim chgLayout modNotesTx">
        <pc:chgData name="Baskerville, Kristin (CDC/GHC/DGHP)" userId="e5846ad4-249e-4a35-baa4-77ba58151c68" providerId="ADAL" clId="{3FB441AF-578D-41B3-934D-B0B2CA75A613}" dt="2025-06-20T23:22:13.205" v="5556"/>
        <pc:sldMkLst>
          <pc:docMk/>
          <pc:sldMk cId="0" sldId="304"/>
        </pc:sldMkLst>
      </pc:sldChg>
      <pc:sldChg chg="modSp mod modClrScheme chgLayout modNotesTx">
        <pc:chgData name="Baskerville, Kristin (CDC/GHC/DGHP)" userId="e5846ad4-249e-4a35-baa4-77ba58151c68" providerId="ADAL" clId="{3FB441AF-578D-41B3-934D-B0B2CA75A613}" dt="2025-06-20T22:41:50.273" v="5462" actId="20577"/>
        <pc:sldMkLst>
          <pc:docMk/>
          <pc:sldMk cId="0" sldId="305"/>
        </pc:sldMkLst>
      </pc:sldChg>
      <pc:sldChg chg="modSp mod modClrScheme chgLayout modNotesTx">
        <pc:chgData name="Baskerville, Kristin (CDC/GHC/DGHP)" userId="e5846ad4-249e-4a35-baa4-77ba58151c68" providerId="ADAL" clId="{3FB441AF-578D-41B3-934D-B0B2CA75A613}" dt="2025-06-20T22:44:11.564" v="5463" actId="115"/>
        <pc:sldMkLst>
          <pc:docMk/>
          <pc:sldMk cId="0" sldId="306"/>
        </pc:sldMkLst>
      </pc:sldChg>
      <pc:sldChg chg="modSp mod modNotesTx">
        <pc:chgData name="Baskerville, Kristin (CDC/GHC/DGHP)" userId="e5846ad4-249e-4a35-baa4-77ba58151c68" providerId="ADAL" clId="{3FB441AF-578D-41B3-934D-B0B2CA75A613}" dt="2025-06-16T18:29:44.776" v="2016" actId="790"/>
        <pc:sldMkLst>
          <pc:docMk/>
          <pc:sldMk cId="0" sldId="307"/>
        </pc:sldMkLst>
      </pc:sldChg>
      <pc:sldChg chg="modSp mod modClrScheme chgLayout modNotesTx">
        <pc:chgData name="Baskerville, Kristin (CDC/GHC/DGHP)" userId="e5846ad4-249e-4a35-baa4-77ba58151c68" providerId="ADAL" clId="{3FB441AF-578D-41B3-934D-B0B2CA75A613}" dt="2025-06-17T23:47:53.024" v="3012" actId="115"/>
        <pc:sldMkLst>
          <pc:docMk/>
          <pc:sldMk cId="0" sldId="308"/>
        </pc:sldMkLst>
      </pc:sldChg>
      <pc:sldChg chg="modSp mod modNotesTx">
        <pc:chgData name="Baskerville, Kristin (CDC/GHC/DGHP)" userId="e5846ad4-249e-4a35-baa4-77ba58151c68" providerId="ADAL" clId="{3FB441AF-578D-41B3-934D-B0B2CA75A613}" dt="2025-06-16T18:31:17.246" v="2032" actId="20577"/>
        <pc:sldMkLst>
          <pc:docMk/>
          <pc:sldMk cId="0" sldId="309"/>
        </pc:sldMkLst>
      </pc:sldChg>
      <pc:sldChg chg="modSp mod modClrScheme modAnim chgLayout modNotesTx">
        <pc:chgData name="Baskerville, Kristin (CDC/GHC/DGHP)" userId="e5846ad4-249e-4a35-baa4-77ba58151c68" providerId="ADAL" clId="{3FB441AF-578D-41B3-934D-B0B2CA75A613}" dt="2025-06-20T23:23:48.111" v="5565"/>
        <pc:sldMkLst>
          <pc:docMk/>
          <pc:sldMk cId="0" sldId="310"/>
        </pc:sldMkLst>
      </pc:sldChg>
      <pc:sldChg chg="modSp mod modClrScheme modAnim chgLayout modNotesTx">
        <pc:chgData name="Baskerville, Kristin (CDC/GHC/DGHP)" userId="e5846ad4-249e-4a35-baa4-77ba58151c68" providerId="ADAL" clId="{3FB441AF-578D-41B3-934D-B0B2CA75A613}" dt="2025-06-20T23:24:39.756" v="5573"/>
        <pc:sldMkLst>
          <pc:docMk/>
          <pc:sldMk cId="0" sldId="311"/>
        </pc:sldMkLst>
      </pc:sldChg>
      <pc:sldChg chg="addSp delSp modSp mod modClrScheme modAnim chgLayout modNotesTx">
        <pc:chgData name="Baskerville, Kristin (CDC/GHC/DGHP)" userId="e5846ad4-249e-4a35-baa4-77ba58151c68" providerId="ADAL" clId="{3FB441AF-578D-41B3-934D-B0B2CA75A613}" dt="2025-06-20T23:25:15.531" v="5575"/>
        <pc:sldMkLst>
          <pc:docMk/>
          <pc:sldMk cId="0" sldId="312"/>
        </pc:sldMkLst>
      </pc:sldChg>
      <pc:sldChg chg="addSp delSp modSp mod modClrScheme chgLayout modNotesTx">
        <pc:chgData name="Baskerville, Kristin (CDC/GHC/DGHP)" userId="e5846ad4-249e-4a35-baa4-77ba58151c68" providerId="ADAL" clId="{3FB441AF-578D-41B3-934D-B0B2CA75A613}" dt="2025-06-20T19:50:36.439" v="4530" actId="14100"/>
        <pc:sldMkLst>
          <pc:docMk/>
          <pc:sldMk cId="0" sldId="313"/>
        </pc:sldMkLst>
      </pc:sldChg>
      <pc:sldChg chg="addSp delSp modSp mod modClrScheme chgLayout modNotesTx">
        <pc:chgData name="Baskerville, Kristin (CDC/GHC/DGHP)" userId="e5846ad4-249e-4a35-baa4-77ba58151c68" providerId="ADAL" clId="{3FB441AF-578D-41B3-934D-B0B2CA75A613}" dt="2025-06-20T22:46:36.878" v="5470" actId="1035"/>
        <pc:sldMkLst>
          <pc:docMk/>
          <pc:sldMk cId="0" sldId="314"/>
        </pc:sldMkLst>
      </pc:sldChg>
      <pc:sldChg chg="modSp mod modClrScheme chgLayout modNotesTx">
        <pc:chgData name="Baskerville, Kristin (CDC/GHC/DGHP)" userId="e5846ad4-249e-4a35-baa4-77ba58151c68" providerId="ADAL" clId="{3FB441AF-578D-41B3-934D-B0B2CA75A613}" dt="2025-06-20T23:52:56.354" v="5659" actId="1582"/>
        <pc:sldMkLst>
          <pc:docMk/>
          <pc:sldMk cId="0" sldId="315"/>
        </pc:sldMkLst>
      </pc:sldChg>
      <pc:sldChg chg="addSp delSp modSp mod modClrScheme chgLayout modNotesTx">
        <pc:chgData name="Baskerville, Kristin (CDC/GHC/DGHP)" userId="e5846ad4-249e-4a35-baa4-77ba58151c68" providerId="ADAL" clId="{3FB441AF-578D-41B3-934D-B0B2CA75A613}" dt="2025-06-20T22:47:50.366" v="5477" actId="20577"/>
        <pc:sldMkLst>
          <pc:docMk/>
          <pc:sldMk cId="0" sldId="317"/>
        </pc:sldMkLst>
      </pc:sldChg>
      <pc:sldChg chg="addSp delSp modSp mod modClrScheme chgLayout modNotesTx">
        <pc:chgData name="Baskerville, Kristin (CDC/GHC/DGHP)" userId="e5846ad4-249e-4a35-baa4-77ba58151c68" providerId="ADAL" clId="{3FB441AF-578D-41B3-934D-B0B2CA75A613}" dt="2025-06-20T19:59:55.129" v="4682" actId="1036"/>
        <pc:sldMkLst>
          <pc:docMk/>
          <pc:sldMk cId="0" sldId="318"/>
        </pc:sldMkLst>
      </pc:sldChg>
      <pc:sldChg chg="addSp delSp modSp mod modClrScheme chgLayout modNotesTx">
        <pc:chgData name="Baskerville, Kristin (CDC/GHC/DGHP)" userId="e5846ad4-249e-4a35-baa4-77ba58151c68" providerId="ADAL" clId="{3FB441AF-578D-41B3-934D-B0B2CA75A613}" dt="2025-06-20T23:53:14.986" v="5660" actId="14100"/>
        <pc:sldMkLst>
          <pc:docMk/>
          <pc:sldMk cId="0" sldId="319"/>
        </pc:sldMkLst>
      </pc:sldChg>
      <pc:sldChg chg="modSp mod modClrScheme chgLayout modNotesTx">
        <pc:chgData name="Baskerville, Kristin (CDC/GHC/DGHP)" userId="e5846ad4-249e-4a35-baa4-77ba58151c68" providerId="ADAL" clId="{3FB441AF-578D-41B3-934D-B0B2CA75A613}" dt="2025-06-16T18:47:03.436" v="2110" actId="790"/>
        <pc:sldMkLst>
          <pc:docMk/>
          <pc:sldMk cId="0" sldId="320"/>
        </pc:sldMkLst>
      </pc:sldChg>
      <pc:sldChg chg="addSp delSp modSp mod modClrScheme chgLayout modNotesTx">
        <pc:chgData name="Baskerville, Kristin (CDC/GHC/DGHP)" userId="e5846ad4-249e-4a35-baa4-77ba58151c68" providerId="ADAL" clId="{3FB441AF-578D-41B3-934D-B0B2CA75A613}" dt="2025-06-17T23:51:27.147" v="3037" actId="20577"/>
        <pc:sldMkLst>
          <pc:docMk/>
          <pc:sldMk cId="0" sldId="321"/>
        </pc:sldMkLst>
      </pc:sldChg>
      <pc:sldChg chg="addSp modSp mod modClrScheme chgLayout modNotesTx">
        <pc:chgData name="Baskerville, Kristin (CDC/GHC/DGHP)" userId="e5846ad4-249e-4a35-baa4-77ba58151c68" providerId="ADAL" clId="{3FB441AF-578D-41B3-934D-B0B2CA75A613}" dt="2025-06-20T23:54:00.905" v="5671" actId="1036"/>
        <pc:sldMkLst>
          <pc:docMk/>
          <pc:sldMk cId="0" sldId="322"/>
        </pc:sldMkLst>
      </pc:sldChg>
      <pc:sldChg chg="addSp delSp modSp mod modClrScheme chgLayout modNotesTx">
        <pc:chgData name="Baskerville, Kristin (CDC/GHC/DGHP)" userId="e5846ad4-249e-4a35-baa4-77ba58151c68" providerId="ADAL" clId="{3FB441AF-578D-41B3-934D-B0B2CA75A613}" dt="2025-06-16T18:50:28.716" v="2136" actId="790"/>
        <pc:sldMkLst>
          <pc:docMk/>
          <pc:sldMk cId="0" sldId="323"/>
        </pc:sldMkLst>
      </pc:sldChg>
      <pc:sldChg chg="modSp mod modClrScheme modAnim chgLayout modNotesTx">
        <pc:chgData name="Baskerville, Kristin (CDC/GHC/DGHP)" userId="e5846ad4-249e-4a35-baa4-77ba58151c68" providerId="ADAL" clId="{3FB441AF-578D-41B3-934D-B0B2CA75A613}" dt="2025-06-20T23:27:17.136" v="5577"/>
        <pc:sldMkLst>
          <pc:docMk/>
          <pc:sldMk cId="0" sldId="324"/>
        </pc:sldMkLst>
      </pc:sldChg>
      <pc:sldChg chg="addSp delSp modSp mod modClrScheme chgLayout modNotesTx">
        <pc:chgData name="Baskerville, Kristin (CDC/GHC/DGHP)" userId="e5846ad4-249e-4a35-baa4-77ba58151c68" providerId="ADAL" clId="{3FB441AF-578D-41B3-934D-B0B2CA75A613}" dt="2025-06-20T20:05:31.145" v="4733" actId="1035"/>
        <pc:sldMkLst>
          <pc:docMk/>
          <pc:sldMk cId="0" sldId="325"/>
        </pc:sldMkLst>
      </pc:sldChg>
      <pc:sldChg chg="addSp delSp modSp mod modClrScheme modAnim chgLayout modNotesTx">
        <pc:chgData name="Baskerville, Kristin (CDC/GHC/DGHP)" userId="e5846ad4-249e-4a35-baa4-77ba58151c68" providerId="ADAL" clId="{3FB441AF-578D-41B3-934D-B0B2CA75A613}" dt="2025-06-20T23:28:52.842" v="5586" actId="1036"/>
        <pc:sldMkLst>
          <pc:docMk/>
          <pc:sldMk cId="0" sldId="326"/>
        </pc:sldMkLst>
      </pc:sldChg>
      <pc:sldChg chg="modSp mod modNotesTx">
        <pc:chgData name="Baskerville, Kristin (CDC/GHC/DGHP)" userId="e5846ad4-249e-4a35-baa4-77ba58151c68" providerId="ADAL" clId="{3FB441AF-578D-41B3-934D-B0B2CA75A613}" dt="2025-06-17T23:53:01.716" v="3071" actId="115"/>
        <pc:sldMkLst>
          <pc:docMk/>
          <pc:sldMk cId="0" sldId="328"/>
        </pc:sldMkLst>
      </pc:sldChg>
      <pc:sldChg chg="modSp mod modClrScheme chgLayout modNotesTx">
        <pc:chgData name="Baskerville, Kristin (CDC/GHC/DGHP)" userId="e5846ad4-249e-4a35-baa4-77ba58151c68" providerId="ADAL" clId="{3FB441AF-578D-41B3-934D-B0B2CA75A613}" dt="2025-06-16T19:00:42.091" v="2249" actId="790"/>
        <pc:sldMkLst>
          <pc:docMk/>
          <pc:sldMk cId="0" sldId="329"/>
        </pc:sldMkLst>
      </pc:sldChg>
      <pc:sldChg chg="modSp mod modClrScheme chgLayout modNotesTx">
        <pc:chgData name="Baskerville, Kristin (CDC/GHC/DGHP)" userId="e5846ad4-249e-4a35-baa4-77ba58151c68" providerId="ADAL" clId="{3FB441AF-578D-41B3-934D-B0B2CA75A613}" dt="2025-06-17T23:53:54.670" v="3082" actId="20577"/>
        <pc:sldMkLst>
          <pc:docMk/>
          <pc:sldMk cId="0" sldId="330"/>
        </pc:sldMkLst>
      </pc:sldChg>
      <pc:sldChg chg="modSp mod modClrScheme chgLayout modNotesTx">
        <pc:chgData name="Baskerville, Kristin (CDC/GHC/DGHP)" userId="e5846ad4-249e-4a35-baa4-77ba58151c68" providerId="ADAL" clId="{3FB441AF-578D-41B3-934D-B0B2CA75A613}" dt="2025-06-16T19:04:15.239" v="2291" actId="790"/>
        <pc:sldMkLst>
          <pc:docMk/>
          <pc:sldMk cId="0" sldId="331"/>
        </pc:sldMkLst>
      </pc:sldChg>
      <pc:sldChg chg="modSp mod modClrScheme chgLayout modNotesTx">
        <pc:chgData name="Baskerville, Kristin (CDC/GHC/DGHP)" userId="e5846ad4-249e-4a35-baa4-77ba58151c68" providerId="ADAL" clId="{3FB441AF-578D-41B3-934D-B0B2CA75A613}" dt="2025-06-20T22:53:42.809" v="5496" actId="113"/>
        <pc:sldMkLst>
          <pc:docMk/>
          <pc:sldMk cId="0" sldId="332"/>
        </pc:sldMkLst>
      </pc:sldChg>
      <pc:sldChg chg="addSp delSp modSp mod modClrScheme chgLayout modNotesTx">
        <pc:chgData name="Baskerville, Kristin (CDC/GHC/DGHP)" userId="e5846ad4-249e-4a35-baa4-77ba58151c68" providerId="ADAL" clId="{3FB441AF-578D-41B3-934D-B0B2CA75A613}" dt="2025-06-20T22:54:17.234" v="5497" actId="1037"/>
        <pc:sldMkLst>
          <pc:docMk/>
          <pc:sldMk cId="0" sldId="333"/>
        </pc:sldMkLst>
      </pc:sldChg>
      <pc:sldChg chg="addSp delSp modSp mod modClrScheme chgLayout modNotesTx">
        <pc:chgData name="Baskerville, Kristin (CDC/GHC/DGHP)" userId="e5846ad4-249e-4a35-baa4-77ba58151c68" providerId="ADAL" clId="{3FB441AF-578D-41B3-934D-B0B2CA75A613}" dt="2025-06-20T22:54:47.971" v="5498" actId="1037"/>
        <pc:sldMkLst>
          <pc:docMk/>
          <pc:sldMk cId="0" sldId="334"/>
        </pc:sldMkLst>
      </pc:sldChg>
      <pc:sldChg chg="addSp delSp modSp mod modClrScheme chgLayout modNotesTx">
        <pc:chgData name="Baskerville, Kristin (CDC/GHC/DGHP)" userId="e5846ad4-249e-4a35-baa4-77ba58151c68" providerId="ADAL" clId="{3FB441AF-578D-41B3-934D-B0B2CA75A613}" dt="2025-06-20T20:19:07.091" v="4900" actId="1076"/>
        <pc:sldMkLst>
          <pc:docMk/>
          <pc:sldMk cId="0" sldId="335"/>
        </pc:sldMkLst>
      </pc:sldChg>
      <pc:sldChg chg="addSp delSp modSp mod modClrScheme chgLayout modNotesTx">
        <pc:chgData name="Baskerville, Kristin (CDC/GHC/DGHP)" userId="e5846ad4-249e-4a35-baa4-77ba58151c68" providerId="ADAL" clId="{3FB441AF-578D-41B3-934D-B0B2CA75A613}" dt="2025-06-20T20:24:11.080" v="4973" actId="1038"/>
        <pc:sldMkLst>
          <pc:docMk/>
          <pc:sldMk cId="0" sldId="336"/>
        </pc:sldMkLst>
      </pc:sldChg>
      <pc:sldChg chg="addSp delSp modSp mod modClrScheme delAnim modAnim chgLayout modNotesTx">
        <pc:chgData name="Baskerville, Kristin (CDC/GHC/DGHP)" userId="e5846ad4-249e-4a35-baa4-77ba58151c68" providerId="ADAL" clId="{3FB441AF-578D-41B3-934D-B0B2CA75A613}" dt="2025-06-20T23:30:08.054" v="5591"/>
        <pc:sldMkLst>
          <pc:docMk/>
          <pc:sldMk cId="0" sldId="337"/>
        </pc:sldMkLst>
      </pc:sldChg>
      <pc:sldChg chg="modSp mod modClrScheme modAnim chgLayout modNotesTx">
        <pc:chgData name="Baskerville, Kristin (CDC/GHC/DGHP)" userId="e5846ad4-249e-4a35-baa4-77ba58151c68" providerId="ADAL" clId="{3FB441AF-578D-41B3-934D-B0B2CA75A613}" dt="2025-06-20T23:30:25.380" v="5592"/>
        <pc:sldMkLst>
          <pc:docMk/>
          <pc:sldMk cId="0" sldId="338"/>
        </pc:sldMkLst>
      </pc:sldChg>
      <pc:sldChg chg="modSp mod modNotesTx">
        <pc:chgData name="Baskerville, Kristin (CDC/GHC/DGHP)" userId="e5846ad4-249e-4a35-baa4-77ba58151c68" providerId="ADAL" clId="{3FB441AF-578D-41B3-934D-B0B2CA75A613}" dt="2025-06-16T21:26:37.259" v="2350" actId="790"/>
        <pc:sldMkLst>
          <pc:docMk/>
          <pc:sldMk cId="0" sldId="339"/>
        </pc:sldMkLst>
      </pc:sldChg>
      <pc:sldChg chg="modSp mod modClrScheme chgLayout modNotesTx">
        <pc:chgData name="Baskerville, Kristin (CDC/GHC/DGHP)" userId="e5846ad4-249e-4a35-baa4-77ba58151c68" providerId="ADAL" clId="{3FB441AF-578D-41B3-934D-B0B2CA75A613}" dt="2025-06-18T00:23:08.816" v="3262" actId="14100"/>
        <pc:sldMkLst>
          <pc:docMk/>
          <pc:sldMk cId="0" sldId="340"/>
        </pc:sldMkLst>
      </pc:sldChg>
      <pc:sldChg chg="modSp mod modClrScheme modAnim chgLayout modNotesTx">
        <pc:chgData name="Baskerville, Kristin (CDC/GHC/DGHP)" userId="e5846ad4-249e-4a35-baa4-77ba58151c68" providerId="ADAL" clId="{3FB441AF-578D-41B3-934D-B0B2CA75A613}" dt="2025-06-20T23:30:46.640" v="5593"/>
        <pc:sldMkLst>
          <pc:docMk/>
          <pc:sldMk cId="0" sldId="341"/>
        </pc:sldMkLst>
      </pc:sldChg>
      <pc:sldChg chg="modSp mod modNotesTx">
        <pc:chgData name="Baskerville, Kristin (CDC/GHC/DGHP)" userId="e5846ad4-249e-4a35-baa4-77ba58151c68" providerId="ADAL" clId="{3FB441AF-578D-41B3-934D-B0B2CA75A613}" dt="2025-06-16T21:42:24.967" v="2377" actId="27107"/>
        <pc:sldMkLst>
          <pc:docMk/>
          <pc:sldMk cId="0" sldId="342"/>
        </pc:sldMkLst>
      </pc:sldChg>
      <pc:sldChg chg="addSp delSp modSp mod modClrScheme delAnim modAnim chgLayout modNotesTx">
        <pc:chgData name="Baskerville, Kristin (CDC/GHC/DGHP)" userId="e5846ad4-249e-4a35-baa4-77ba58151c68" providerId="ADAL" clId="{3FB441AF-578D-41B3-934D-B0B2CA75A613}" dt="2025-06-20T23:32:05.481" v="5594"/>
        <pc:sldMkLst>
          <pc:docMk/>
          <pc:sldMk cId="0" sldId="343"/>
        </pc:sldMkLst>
      </pc:sldChg>
      <pc:sldChg chg="addSp delSp modSp mod modClrScheme delAnim modAnim chgLayout modNotesTx">
        <pc:chgData name="Baskerville, Kristin (CDC/GHC/DGHP)" userId="e5846ad4-249e-4a35-baa4-77ba58151c68" providerId="ADAL" clId="{3FB441AF-578D-41B3-934D-B0B2CA75A613}" dt="2025-06-20T23:33:03.219" v="5597"/>
        <pc:sldMkLst>
          <pc:docMk/>
          <pc:sldMk cId="0" sldId="344"/>
        </pc:sldMkLst>
      </pc:sldChg>
      <pc:sldChg chg="addSp delSp modSp mod modClrScheme chgLayout modNotesTx">
        <pc:chgData name="Baskerville, Kristin (CDC/GHC/DGHP)" userId="e5846ad4-249e-4a35-baa4-77ba58151c68" providerId="ADAL" clId="{3FB441AF-578D-41B3-934D-B0B2CA75A613}" dt="2025-06-20T21:42:07.003" v="5307" actId="1076"/>
        <pc:sldMkLst>
          <pc:docMk/>
          <pc:sldMk cId="0" sldId="345"/>
        </pc:sldMkLst>
      </pc:sldChg>
      <pc:sldChg chg="modSp mod modNotesTx">
        <pc:chgData name="Baskerville, Kristin (CDC/GHC/DGHP)" userId="e5846ad4-249e-4a35-baa4-77ba58151c68" providerId="ADAL" clId="{3FB441AF-578D-41B3-934D-B0B2CA75A613}" dt="2025-06-17T23:59:29.928" v="3175" actId="20577"/>
        <pc:sldMkLst>
          <pc:docMk/>
          <pc:sldMk cId="0" sldId="346"/>
        </pc:sldMkLst>
      </pc:sldChg>
      <pc:sldChg chg="addSp delSp modSp mod modClrScheme chgLayout modNotesTx">
        <pc:chgData name="Baskerville, Kristin (CDC/GHC/DGHP)" userId="e5846ad4-249e-4a35-baa4-77ba58151c68" providerId="ADAL" clId="{3FB441AF-578D-41B3-934D-B0B2CA75A613}" dt="2025-06-20T21:44:29.011" v="5316" actId="1582"/>
        <pc:sldMkLst>
          <pc:docMk/>
          <pc:sldMk cId="0" sldId="347"/>
        </pc:sldMkLst>
      </pc:sldChg>
      <pc:sldChg chg="addSp delSp modSp mod modClrScheme chgLayout modNotesTx">
        <pc:chgData name="Baskerville, Kristin (CDC/GHC/DGHP)" userId="e5846ad4-249e-4a35-baa4-77ba58151c68" providerId="ADAL" clId="{3FB441AF-578D-41B3-934D-B0B2CA75A613}" dt="2025-06-16T21:48:24.274" v="2431" actId="700"/>
        <pc:sldMkLst>
          <pc:docMk/>
          <pc:sldMk cId="0" sldId="348"/>
        </pc:sldMkLst>
      </pc:sldChg>
      <pc:sldChg chg="modSp mod modClrScheme chgLayout modNotesTx">
        <pc:chgData name="Baskerville, Kristin (CDC/GHC/DGHP)" userId="e5846ad4-249e-4a35-baa4-77ba58151c68" providerId="ADAL" clId="{3FB441AF-578D-41B3-934D-B0B2CA75A613}" dt="2025-06-20T23:03:58.612" v="5510" actId="115"/>
        <pc:sldMkLst>
          <pc:docMk/>
          <pc:sldMk cId="0" sldId="349"/>
        </pc:sldMkLst>
      </pc:sldChg>
      <pc:sldChg chg="modSp del mod modNotesTx">
        <pc:chgData name="Baskerville, Kristin (CDC/GHC/DGHP)" userId="e5846ad4-249e-4a35-baa4-77ba58151c68" providerId="ADAL" clId="{3FB441AF-578D-41B3-934D-B0B2CA75A613}" dt="2025-06-16T21:49:25.704" v="2442" actId="2696"/>
        <pc:sldMkLst>
          <pc:docMk/>
          <pc:sldMk cId="0" sldId="350"/>
        </pc:sldMkLst>
      </pc:sldChg>
      <pc:sldChg chg="modSp del mod modNotesTx">
        <pc:chgData name="Baskerville, Kristin (CDC/GHC/DGHP)" userId="e5846ad4-249e-4a35-baa4-77ba58151c68" providerId="ADAL" clId="{3FB441AF-578D-41B3-934D-B0B2CA75A613}" dt="2025-06-16T21:49:31.715" v="2443" actId="2696"/>
        <pc:sldMkLst>
          <pc:docMk/>
          <pc:sldMk cId="0" sldId="351"/>
        </pc:sldMkLst>
      </pc:sldChg>
      <pc:sldChg chg="modSp del mod modNotesTx">
        <pc:chgData name="Baskerville, Kristin (CDC/GHC/DGHP)" userId="e5846ad4-249e-4a35-baa4-77ba58151c68" providerId="ADAL" clId="{3FB441AF-578D-41B3-934D-B0B2CA75A613}" dt="2025-06-16T21:49:34.671" v="2444" actId="2696"/>
        <pc:sldMkLst>
          <pc:docMk/>
          <pc:sldMk cId="0" sldId="352"/>
        </pc:sldMkLst>
      </pc:sldChg>
      <pc:sldChg chg="modSp mod modClrScheme chgLayout modNotesTx">
        <pc:chgData name="Baskerville, Kristin (CDC/GHC/DGHP)" userId="e5846ad4-249e-4a35-baa4-77ba58151c68" providerId="ADAL" clId="{3FB441AF-578D-41B3-934D-B0B2CA75A613}" dt="2025-06-18T00:04:48.430" v="3261" actId="113"/>
        <pc:sldMkLst>
          <pc:docMk/>
          <pc:sldMk cId="0" sldId="353"/>
        </pc:sldMkLst>
      </pc:sldChg>
      <pc:sldChg chg="modSp mod modClrScheme chgLayout modNotesTx">
        <pc:chgData name="Baskerville, Kristin (CDC/GHC/DGHP)" userId="e5846ad4-249e-4a35-baa4-77ba58151c68" providerId="ADAL" clId="{3FB441AF-578D-41B3-934D-B0B2CA75A613}" dt="2025-06-16T21:50:53.346" v="2450" actId="790"/>
        <pc:sldMkLst>
          <pc:docMk/>
          <pc:sldMk cId="0" sldId="354"/>
        </pc:sldMkLst>
      </pc:sldChg>
      <pc:sldChg chg="addSp delSp modSp mod modClrScheme chgLayout modNotesTx">
        <pc:chgData name="Baskerville, Kristin (CDC/GHC/DGHP)" userId="e5846ad4-249e-4a35-baa4-77ba58151c68" providerId="ADAL" clId="{3FB441AF-578D-41B3-934D-B0B2CA75A613}" dt="2025-06-20T14:33:50.849" v="3419" actId="1035"/>
        <pc:sldMkLst>
          <pc:docMk/>
          <pc:sldMk cId="0" sldId="355"/>
        </pc:sldMkLst>
      </pc:sldChg>
      <pc:sldChg chg="addSp delSp modSp mod modClrScheme modAnim chgLayout modNotesTx">
        <pc:chgData name="Baskerville, Kristin (CDC/GHC/DGHP)" userId="e5846ad4-249e-4a35-baa4-77ba58151c68" providerId="ADAL" clId="{3FB441AF-578D-41B3-934D-B0B2CA75A613}" dt="2025-06-20T23:37:25.933" v="5606" actId="1037"/>
        <pc:sldMkLst>
          <pc:docMk/>
          <pc:sldMk cId="0" sldId="356"/>
        </pc:sldMkLst>
      </pc:sldChg>
      <pc:sldChg chg="addSp delSp modSp mod modClrScheme chgLayout modNotesTx">
        <pc:chgData name="Baskerville, Kristin (CDC/GHC/DGHP)" userId="e5846ad4-249e-4a35-baa4-77ba58151c68" providerId="ADAL" clId="{3FB441AF-578D-41B3-934D-B0B2CA75A613}" dt="2025-06-20T14:52:17.981" v="3588" actId="1076"/>
        <pc:sldMkLst>
          <pc:docMk/>
          <pc:sldMk cId="0" sldId="357"/>
        </pc:sldMkLst>
      </pc:sldChg>
      <pc:sldChg chg="addSp delSp modSp mod modClrScheme chgLayout modNotesTx">
        <pc:chgData name="Baskerville, Kristin (CDC/GHC/DGHP)" userId="e5846ad4-249e-4a35-baa4-77ba58151c68" providerId="ADAL" clId="{3FB441AF-578D-41B3-934D-B0B2CA75A613}" dt="2025-06-20T14:58:47.723" v="3604" actId="1038"/>
        <pc:sldMkLst>
          <pc:docMk/>
          <pc:sldMk cId="0" sldId="358"/>
        </pc:sldMkLst>
      </pc:sldChg>
      <pc:sldChg chg="addSp delSp modSp mod modClrScheme chgLayout modNotesTx">
        <pc:chgData name="Baskerville, Kristin (CDC/GHC/DGHP)" userId="e5846ad4-249e-4a35-baa4-77ba58151c68" providerId="ADAL" clId="{3FB441AF-578D-41B3-934D-B0B2CA75A613}" dt="2025-06-20T15:02:49.065" v="3625" actId="1038"/>
        <pc:sldMkLst>
          <pc:docMk/>
          <pc:sldMk cId="0" sldId="359"/>
        </pc:sldMkLst>
      </pc:sldChg>
      <pc:sldChg chg="addSp delSp modSp mod ord modClrScheme modAnim chgLayout modNotesTx">
        <pc:chgData name="Baskerville, Kristin (CDC/GHC/DGHP)" userId="e5846ad4-249e-4a35-baa4-77ba58151c68" providerId="ADAL" clId="{3FB441AF-578D-41B3-934D-B0B2CA75A613}" dt="2025-06-20T23:07:42.982" v="5512"/>
        <pc:sldMkLst>
          <pc:docMk/>
          <pc:sldMk cId="0" sldId="360"/>
        </pc:sldMkLst>
      </pc:sldChg>
      <pc:sldChg chg="addSp delSp modSp mod modClrScheme delAnim modAnim chgLayout modNotesTx">
        <pc:chgData name="Baskerville, Kristin (CDC/GHC/DGHP)" userId="e5846ad4-249e-4a35-baa4-77ba58151c68" providerId="ADAL" clId="{3FB441AF-578D-41B3-934D-B0B2CA75A613}" dt="2025-06-20T23:40:48.813" v="5608"/>
        <pc:sldMkLst>
          <pc:docMk/>
          <pc:sldMk cId="0" sldId="361"/>
        </pc:sldMkLst>
      </pc:sldChg>
      <pc:sldChg chg="addSp delSp modSp mod modClrScheme chgLayout modNotesTx">
        <pc:chgData name="Baskerville, Kristin (CDC/GHC/DGHP)" userId="e5846ad4-249e-4a35-baa4-77ba58151c68" providerId="ADAL" clId="{3FB441AF-578D-41B3-934D-B0B2CA75A613}" dt="2025-06-20T17:42:32.837" v="4110" actId="1582"/>
        <pc:sldMkLst>
          <pc:docMk/>
          <pc:sldMk cId="0" sldId="362"/>
        </pc:sldMkLst>
      </pc:sldChg>
      <pc:sldChg chg="addSp delSp modSp mod modClrScheme delAnim modAnim chgLayout modNotesTx">
        <pc:chgData name="Baskerville, Kristin (CDC/GHC/DGHP)" userId="e5846ad4-249e-4a35-baa4-77ba58151c68" providerId="ADAL" clId="{3FB441AF-578D-41B3-934D-B0B2CA75A613}" dt="2025-06-20T23:16:52.861" v="5543" actId="255"/>
        <pc:sldMkLst>
          <pc:docMk/>
          <pc:sldMk cId="0" sldId="363"/>
        </pc:sldMkLst>
      </pc:sldChg>
      <pc:sldChg chg="addSp delSp modSp mod modClrScheme chgLayout modNotesTx">
        <pc:chgData name="Baskerville, Kristin (CDC/GHC/DGHP)" userId="e5846ad4-249e-4a35-baa4-77ba58151c68" providerId="ADAL" clId="{3FB441AF-578D-41B3-934D-B0B2CA75A613}" dt="2025-06-20T23:47:15.622" v="5639" actId="14100"/>
        <pc:sldMkLst>
          <pc:docMk/>
          <pc:sldMk cId="0" sldId="364"/>
        </pc:sldMkLst>
      </pc:sldChg>
      <pc:sldChg chg="addSp delSp modSp mod modClrScheme chgLayout modNotesTx">
        <pc:chgData name="Baskerville, Kristin (CDC/GHC/DGHP)" userId="e5846ad4-249e-4a35-baa4-77ba58151c68" providerId="ADAL" clId="{3FB441AF-578D-41B3-934D-B0B2CA75A613}" dt="2025-06-20T22:47:23.818" v="5474" actId="20577"/>
        <pc:sldMkLst>
          <pc:docMk/>
          <pc:sldMk cId="0" sldId="365"/>
        </pc:sldMkLst>
      </pc:sldChg>
      <pc:sldChg chg="addSp delSp modSp mod modClrScheme modAnim chgLayout modNotesTx">
        <pc:chgData name="Baskerville, Kristin (CDC/GHC/DGHP)" userId="e5846ad4-249e-4a35-baa4-77ba58151c68" providerId="ADAL" clId="{3FB441AF-578D-41B3-934D-B0B2CA75A613}" dt="2025-06-20T23:55:05.895" v="5685" actId="1037"/>
        <pc:sldMkLst>
          <pc:docMk/>
          <pc:sldMk cId="0" sldId="366"/>
        </pc:sldMkLst>
      </pc:sldChg>
      <pc:sldMasterChg chg="modSldLayout">
        <pc:chgData name="Baskerville, Kristin (CDC/GHC/DGHP)" userId="e5846ad4-249e-4a35-baa4-77ba58151c68" providerId="ADAL" clId="{3FB441AF-578D-41B3-934D-B0B2CA75A613}" dt="2025-06-15T21:26:50.086" v="4" actId="2711"/>
        <pc:sldMasterMkLst>
          <pc:docMk/>
          <pc:sldMasterMk cId="0" sldId="2147483648"/>
        </pc:sldMasterMkLst>
        <pc:sldLayoutChg chg="modSp mod">
          <pc:chgData name="Baskerville, Kristin (CDC/GHC/DGHP)" userId="e5846ad4-249e-4a35-baa4-77ba58151c68" providerId="ADAL" clId="{3FB441AF-578D-41B3-934D-B0B2CA75A613}" dt="2025-06-15T21:26:20.257" v="2" actId="2711"/>
          <pc:sldLayoutMkLst>
            <pc:docMk/>
            <pc:sldMasterMk cId="0" sldId="2147483648"/>
            <pc:sldLayoutMk cId="0" sldId="2147483649"/>
          </pc:sldLayoutMkLst>
        </pc:sldLayoutChg>
        <pc:sldLayoutChg chg="modSp mod">
          <pc:chgData name="Baskerville, Kristin (CDC/GHC/DGHP)" userId="e5846ad4-249e-4a35-baa4-77ba58151c68" providerId="ADAL" clId="{3FB441AF-578D-41B3-934D-B0B2CA75A613}" dt="2025-06-15T21:26:37.333" v="3" actId="2711"/>
          <pc:sldLayoutMkLst>
            <pc:docMk/>
            <pc:sldMasterMk cId="0" sldId="2147483648"/>
            <pc:sldLayoutMk cId="0" sldId="2147483650"/>
          </pc:sldLayoutMkLst>
        </pc:sldLayoutChg>
        <pc:sldLayoutChg chg="modSp mod">
          <pc:chgData name="Baskerville, Kristin (CDC/GHC/DGHP)" userId="e5846ad4-249e-4a35-baa4-77ba58151c68" providerId="ADAL" clId="{3FB441AF-578D-41B3-934D-B0B2CA75A613}" dt="2025-06-15T21:26:50.086" v="4" actId="2711"/>
          <pc:sldLayoutMkLst>
            <pc:docMk/>
            <pc:sldMasterMk cId="0" sldId="2147483648"/>
            <pc:sldLayoutMk cId="0" sldId="2147483651"/>
          </pc:sldLayoutMkLst>
        </pc:sldLayoutChg>
      </pc:sldMasterChg>
      <pc:sldMasterChg chg="delSldLayout modSldLayout">
        <pc:chgData name="Baskerville, Kristin (CDC/GHC/DGHP)" userId="e5846ad4-249e-4a35-baa4-77ba58151c68" providerId="ADAL" clId="{3FB441AF-578D-41B3-934D-B0B2CA75A613}" dt="2025-06-16T21:49:34.671" v="2444" actId="2696"/>
        <pc:sldMasterMkLst>
          <pc:docMk/>
          <pc:sldMasterMk cId="1069037933" sldId="2147483687"/>
        </pc:sldMasterMkLst>
        <pc:sldLayoutChg chg="delSp">
          <pc:chgData name="Baskerville, Kristin (CDC/GHC/DGHP)" userId="e5846ad4-249e-4a35-baa4-77ba58151c68" providerId="ADAL" clId="{3FB441AF-578D-41B3-934D-B0B2CA75A613}" dt="2025-06-16T01:55:05.028" v="1457"/>
          <pc:sldLayoutMkLst>
            <pc:docMk/>
            <pc:sldMasterMk cId="1069037933" sldId="2147483687"/>
            <pc:sldLayoutMk cId="2415588054" sldId="2147483723"/>
          </pc:sldLayoutMkLst>
        </pc:sldLayoutChg>
        <pc:sldLayoutChg chg="delSp">
          <pc:chgData name="Baskerville, Kristin (CDC/GHC/DGHP)" userId="e5846ad4-249e-4a35-baa4-77ba58151c68" providerId="ADAL" clId="{3FB441AF-578D-41B3-934D-B0B2CA75A613}" dt="2025-06-16T01:55:05.028" v="1457"/>
          <pc:sldLayoutMkLst>
            <pc:docMk/>
            <pc:sldMasterMk cId="1069037933" sldId="2147483687"/>
            <pc:sldLayoutMk cId="2072228200" sldId="2147483724"/>
          </pc:sldLayoutMkLst>
        </pc:sldLayoutChg>
        <pc:sldLayoutChg chg="delSp">
          <pc:chgData name="Baskerville, Kristin (CDC/GHC/DGHP)" userId="e5846ad4-249e-4a35-baa4-77ba58151c68" providerId="ADAL" clId="{3FB441AF-578D-41B3-934D-B0B2CA75A613}" dt="2025-06-16T01:55:05.028" v="1457"/>
          <pc:sldLayoutMkLst>
            <pc:docMk/>
            <pc:sldMasterMk cId="1069037933" sldId="2147483687"/>
            <pc:sldLayoutMk cId="2984853940" sldId="2147483725"/>
          </pc:sldLayoutMkLst>
        </pc:sldLayoutChg>
        <pc:sldLayoutChg chg="delSp">
          <pc:chgData name="Baskerville, Kristin (CDC/GHC/DGHP)" userId="e5846ad4-249e-4a35-baa4-77ba58151c68" providerId="ADAL" clId="{3FB441AF-578D-41B3-934D-B0B2CA75A613}" dt="2025-06-16T01:55:05.028" v="1457"/>
          <pc:sldLayoutMkLst>
            <pc:docMk/>
            <pc:sldMasterMk cId="1069037933" sldId="2147483687"/>
            <pc:sldLayoutMk cId="3556224453" sldId="2147483726"/>
          </pc:sldLayoutMkLst>
        </pc:sldLayoutChg>
        <pc:sldLayoutChg chg="delSp">
          <pc:chgData name="Baskerville, Kristin (CDC/GHC/DGHP)" userId="e5846ad4-249e-4a35-baa4-77ba58151c68" providerId="ADAL" clId="{3FB441AF-578D-41B3-934D-B0B2CA75A613}" dt="2025-06-16T01:55:05.028" v="1457"/>
          <pc:sldLayoutMkLst>
            <pc:docMk/>
            <pc:sldMasterMk cId="1069037933" sldId="2147483687"/>
            <pc:sldLayoutMk cId="1312163879" sldId="2147483727"/>
          </pc:sldLayoutMkLst>
        </pc:sldLayoutChg>
        <pc:sldLayoutChg chg="delSp">
          <pc:chgData name="Baskerville, Kristin (CDC/GHC/DGHP)" userId="e5846ad4-249e-4a35-baa4-77ba58151c68" providerId="ADAL" clId="{3FB441AF-578D-41B3-934D-B0B2CA75A613}" dt="2025-06-16T01:55:05.028" v="1457"/>
          <pc:sldLayoutMkLst>
            <pc:docMk/>
            <pc:sldMasterMk cId="1069037933" sldId="2147483687"/>
            <pc:sldLayoutMk cId="4098779971" sldId="2147483728"/>
          </pc:sldLayoutMkLst>
        </pc:sldLayoutChg>
        <pc:sldLayoutChg chg="delSp del">
          <pc:chgData name="Baskerville, Kristin (CDC/GHC/DGHP)" userId="e5846ad4-249e-4a35-baa4-77ba58151c68" providerId="ADAL" clId="{3FB441AF-578D-41B3-934D-B0B2CA75A613}" dt="2025-06-16T21:49:34.671" v="2444" actId="2696"/>
          <pc:sldLayoutMkLst>
            <pc:docMk/>
            <pc:sldMasterMk cId="1069037933" sldId="2147483687"/>
            <pc:sldLayoutMk cId="574716133" sldId="2147483729"/>
          </pc:sldLayoutMkLst>
        </pc:sldLayoutChg>
      </pc:sldMasterChg>
    </pc:docChg>
  </pc:docChgLst>
  <pc:docChgLst>
    <pc:chgData name="Baskerville, Kristin (CDC/GHC/DGHP)" userId="e5846ad4-249e-4a35-baa4-77ba58151c68" providerId="ADAL" clId="{F0A38BD9-9DA2-44F8-B73D-4C74B8B0C0CF}"/>
    <pc:docChg chg="modSld">
      <pc:chgData name="Baskerville, Kristin (CDC/GHC/DGHP)" userId="e5846ad4-249e-4a35-baa4-77ba58151c68" providerId="ADAL" clId="{F0A38BD9-9DA2-44F8-B73D-4C74B8B0C0CF}" dt="2025-06-23T02:38:38.655" v="17" actId="114"/>
      <pc:docMkLst>
        <pc:docMk/>
      </pc:docMkLst>
      <pc:sldChg chg="modNotesTx">
        <pc:chgData name="Baskerville, Kristin (CDC/GHC/DGHP)" userId="e5846ad4-249e-4a35-baa4-77ba58151c68" providerId="ADAL" clId="{F0A38BD9-9DA2-44F8-B73D-4C74B8B0C0CF}" dt="2025-06-23T02:37:19.005" v="9" actId="20577"/>
        <pc:sldMkLst>
          <pc:docMk/>
          <pc:sldMk cId="0" sldId="289"/>
        </pc:sldMkLst>
      </pc:sldChg>
      <pc:sldChg chg="modSp mod">
        <pc:chgData name="Baskerville, Kristin (CDC/GHC/DGHP)" userId="e5846ad4-249e-4a35-baa4-77ba58151c68" providerId="ADAL" clId="{F0A38BD9-9DA2-44F8-B73D-4C74B8B0C0CF}" dt="2025-06-23T02:38:38.655" v="17" actId="114"/>
        <pc:sldMkLst>
          <pc:docMk/>
          <pc:sldMk cId="0" sldId="311"/>
        </pc:sldMkLst>
      </pc:sldChg>
      <pc:sldChg chg="modNotesTx">
        <pc:chgData name="Baskerville, Kristin (CDC/GHC/DGHP)" userId="e5846ad4-249e-4a35-baa4-77ba58151c68" providerId="ADAL" clId="{F0A38BD9-9DA2-44F8-B73D-4C74B8B0C0CF}" dt="2025-06-23T02:34:35.913" v="0" actId="6549"/>
        <pc:sldMkLst>
          <pc:docMk/>
          <pc:sldMk cId="0" sldId="357"/>
        </pc:sldMkLst>
      </pc:sldChg>
    </pc:docChg>
  </pc:docChgLst>
  <pc:docChgLst>
    <pc:chgData name="Baskerville, Kristin (CDC/GHC/DGHP)" userId="e5846ad4-249e-4a35-baa4-77ba58151c68" providerId="ADAL" clId="{9F7F1B3E-875B-43ED-B846-5F0C08F104D4}"/>
    <pc:docChg chg="modSld">
      <pc:chgData name="Baskerville, Kristin (CDC/GHC/DGHP)" userId="e5846ad4-249e-4a35-baa4-77ba58151c68" providerId="ADAL" clId="{9F7F1B3E-875B-43ED-B846-5F0C08F104D4}" dt="2025-09-12T19:20:29.173" v="0" actId="20577"/>
      <pc:docMkLst>
        <pc:docMk/>
      </pc:docMkLst>
      <pc:sldChg chg="modSp mod">
        <pc:chgData name="Baskerville, Kristin (CDC/GHC/DGHP)" userId="e5846ad4-249e-4a35-baa4-77ba58151c68" providerId="ADAL" clId="{9F7F1B3E-875B-43ED-B846-5F0C08F104D4}" dt="2025-09-12T19:20:29.173" v="0" actId="20577"/>
        <pc:sldMkLst>
          <pc:docMk/>
          <pc:sldMk cId="0" sldId="308"/>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overlay val="0"/>
    </c:title>
    <c:autoTitleDeleted val="0"/>
    <c:plotArea>
      <c:layout>
        <c:manualLayout>
          <c:layoutTarget val="inner"/>
          <c:xMode val="edge"/>
          <c:yMode val="edge"/>
          <c:x val="0.11849006448808867"/>
          <c:y val="6.3425900352793427E-2"/>
          <c:w val="0.85359801488833797"/>
          <c:h val="0.68483412322274895"/>
        </c:manualLayout>
      </c:layout>
      <c:lineChart>
        <c:grouping val="standard"/>
        <c:varyColors val="0"/>
        <c:ser>
          <c:idx val="0"/>
          <c:order val="0"/>
          <c:tx>
            <c:strRef>
              <c:f>Sheet1!$A$2</c:f>
              <c:strCache>
                <c:ptCount val="1"/>
              </c:strCache>
            </c:strRef>
          </c:tx>
          <c:spPr>
            <a:ln>
              <a:noFill/>
            </a:ln>
          </c:spPr>
          <c:marker>
            <c:symbol val="none"/>
          </c:marker>
          <c:cat>
            <c:numRef>
              <c:f>Sheet1!$B$1:$T$1</c:f>
              <c:numCache>
                <c:formatCode>General</c:formatCode>
                <c:ptCount val="19"/>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numCache>
            </c:numRef>
          </c:cat>
          <c:val>
            <c:numRef>
              <c:f>Sheet1!$B$2:$T$2</c:f>
              <c:numCache>
                <c:formatCode>#,##0</c:formatCode>
                <c:ptCount val="19"/>
                <c:pt idx="0">
                  <c:v>9643</c:v>
                </c:pt>
                <c:pt idx="1">
                  <c:v>345</c:v>
                </c:pt>
                <c:pt idx="2">
                  <c:v>2237</c:v>
                </c:pt>
                <c:pt idx="3" formatCode="General">
                  <c:v>312</c:v>
                </c:pt>
                <c:pt idx="4" formatCode="General">
                  <c:v>963</c:v>
                </c:pt>
                <c:pt idx="5" formatCode="General">
                  <c:v>309</c:v>
                </c:pt>
                <c:pt idx="6" formatCode="General">
                  <c:v>508</c:v>
                </c:pt>
                <c:pt idx="7" formatCode="General">
                  <c:v>138</c:v>
                </c:pt>
                <c:pt idx="8" formatCode="General">
                  <c:v>100</c:v>
                </c:pt>
                <c:pt idx="9" formatCode="General">
                  <c:v>100</c:v>
                </c:pt>
                <c:pt idx="10" formatCode="General">
                  <c:v>86</c:v>
                </c:pt>
                <c:pt idx="11" formatCode="General">
                  <c:v>116</c:v>
                </c:pt>
                <c:pt idx="12" formatCode="General">
                  <c:v>44</c:v>
                </c:pt>
                <c:pt idx="13" formatCode="General">
                  <c:v>56</c:v>
                </c:pt>
                <c:pt idx="14" formatCode="General">
                  <c:v>37</c:v>
                </c:pt>
                <c:pt idx="15" formatCode="General">
                  <c:v>66</c:v>
                </c:pt>
                <c:pt idx="16" formatCode="General">
                  <c:v>55</c:v>
                </c:pt>
                <c:pt idx="17" formatCode="General">
                  <c:v>43</c:v>
                </c:pt>
                <c:pt idx="18" formatCode="General">
                  <c:v>132</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FFA4-4443-984E-F66070478FDE}"/>
            </c:ext>
          </c:extLst>
        </c:ser>
        <c:dLbls>
          <c:showLegendKey val="0"/>
          <c:showVal val="0"/>
          <c:showCatName val="0"/>
          <c:showSerName val="0"/>
          <c:showPercent val="0"/>
          <c:showBubbleSize val="0"/>
        </c:dLbls>
        <c:smooth val="0"/>
        <c:axId val="-1434888080"/>
        <c:axId val="-1434889168"/>
      </c:lineChart>
      <c:catAx>
        <c:axId val="-1434888080"/>
        <c:scaling>
          <c:orientation val="minMax"/>
        </c:scaling>
        <c:delete val="0"/>
        <c:axPos val="b"/>
        <c:title>
          <c:tx>
            <c:rich>
              <a:bodyPr/>
              <a:lstStyle/>
              <a:p>
                <a:pPr>
                  <a:defRPr sz="1794" b="0" i="0" u="none" strike="noStrike" baseline="0">
                    <a:solidFill>
                      <a:srgbClr val="000000"/>
                    </a:solidFill>
                    <a:latin typeface="Arial"/>
                    <a:ea typeface="Arial"/>
                    <a:cs typeface="Arial"/>
                  </a:defRPr>
                </a:pPr>
                <a:r>
                  <a:rPr lang="en-US" b="0"/>
                  <a:t>Année</a:t>
                </a:r>
              </a:p>
            </c:rich>
          </c:tx>
          <c:layout>
            <c:manualLayout>
              <c:xMode val="edge"/>
              <c:yMode val="edge"/>
              <c:x val="0.52634006975759084"/>
              <c:y val="0.85183587846973674"/>
            </c:manualLayout>
          </c:layout>
          <c:overlay val="0"/>
        </c:title>
        <c:numFmt formatCode="General" sourceLinked="1"/>
        <c:majorTickMark val="out"/>
        <c:minorTickMark val="none"/>
        <c:tickLblPos val="nextTo"/>
        <c:txPr>
          <a:bodyPr rot="0" vert="horz"/>
          <a:lstStyle/>
          <a:p>
            <a:pPr>
              <a:defRPr/>
            </a:pPr>
            <a:endParaRPr lang="fr-FR"/>
          </a:p>
        </c:txPr>
        <c:crossAx val="-1434889168"/>
        <c:crosses val="autoZero"/>
        <c:auto val="1"/>
        <c:lblAlgn val="ctr"/>
        <c:lblOffset val="100"/>
        <c:tickLblSkip val="5"/>
        <c:tickMarkSkip val="1"/>
        <c:noMultiLvlLbl val="0"/>
      </c:catAx>
      <c:valAx>
        <c:axId val="-1434889168"/>
        <c:scaling>
          <c:orientation val="minMax"/>
          <c:max val="1000"/>
          <c:min val="0"/>
        </c:scaling>
        <c:delete val="0"/>
        <c:axPos val="l"/>
        <c:title>
          <c:tx>
            <c:rich>
              <a:bodyPr/>
              <a:lstStyle/>
              <a:p>
                <a:pPr>
                  <a:defRPr b="0"/>
                </a:pPr>
                <a:r>
                  <a:rPr lang="en-US" b="0"/>
                  <a:t>Nombre de cas </a:t>
                </a:r>
                <a:r>
                  <a:rPr lang="en-US" b="0" baseline="0"/>
                  <a:t>signalés</a:t>
                </a:r>
              </a:p>
            </c:rich>
          </c:tx>
          <c:layout>
            <c:manualLayout>
              <c:xMode val="edge"/>
              <c:yMode val="edge"/>
              <c:x val="1.5261350629530714E-3"/>
              <c:y val="0.13705519764574883"/>
            </c:manualLayout>
          </c:layout>
          <c:overlay val="0"/>
        </c:title>
        <c:numFmt formatCode="#,##0" sourceLinked="1"/>
        <c:majorTickMark val="out"/>
        <c:minorTickMark val="out"/>
        <c:tickLblPos val="nextTo"/>
        <c:txPr>
          <a:bodyPr rot="0" vert="horz"/>
          <a:lstStyle/>
          <a:p>
            <a:pPr>
              <a:defRPr/>
            </a:pPr>
            <a:endParaRPr lang="fr-FR"/>
          </a:p>
        </c:txPr>
        <c:crossAx val="-1434888080"/>
        <c:crosses val="autoZero"/>
        <c:crossBetween val="between"/>
        <c:majorUnit val="200"/>
        <c:minorUnit val="100"/>
      </c:valAx>
      <c:spPr>
        <a:noFill/>
        <a:ln w="25392">
          <a:noFill/>
        </a:ln>
      </c:spPr>
    </c:plotArea>
    <c:plotVisOnly val="1"/>
    <c:dispBlanksAs val="gap"/>
    <c:showDLblsOverMax val="0"/>
  </c:chart>
  <c:txPr>
    <a:bodyPr/>
    <a:lstStyle/>
    <a:p>
      <a:pPr>
        <a:defRPr sz="1798"/>
      </a:pPr>
      <a:endParaRPr lang="fr-F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en-US" sz="2800" b="1" dirty="0">
              <a:solidFill>
                <a:schemeClr val="tx1"/>
              </a:solidFill>
              <a:latin typeface="+mn-lt"/>
            </a:rPr>
            <a:t>Detect, Diagnose</a:t>
          </a: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en-US" sz="2800" b="1" dirty="0">
              <a:solidFill>
                <a:schemeClr val="tx1"/>
              </a:solidFill>
              <a:latin typeface="+mn-lt"/>
            </a:rPr>
            <a:t>Collect</a:t>
          </a: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en-US" sz="2800" b="1" dirty="0">
              <a:solidFill>
                <a:schemeClr val="tx1"/>
              </a:solidFill>
              <a:latin typeface="+mn-lt"/>
            </a:rPr>
            <a:t>Compile, Analyze</a:t>
          </a: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en-US" sz="2800" b="1">
              <a:solidFill>
                <a:schemeClr val="tx1"/>
              </a:solidFill>
              <a:latin typeface="+mn-lt"/>
            </a:rPr>
            <a:t>Interpret</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en-US" sz="2800" b="1" dirty="0">
              <a:solidFill>
                <a:schemeClr val="tx1"/>
              </a:solidFill>
              <a:latin typeface="+mn-lt"/>
            </a:rPr>
            <a:t>Take Action</a:t>
          </a: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en-US" sz="2800" b="1" dirty="0">
              <a:solidFill>
                <a:schemeClr val="tx1"/>
              </a:solidFill>
              <a:latin typeface="+mn-lt"/>
            </a:rPr>
            <a:t>Communicate</a:t>
          </a: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19161">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99575"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endParaRPr lang="en-US" sz="2800" b="1" dirty="0">
            <a:solidFill>
              <a:schemeClr val="tx1"/>
            </a:solidFill>
            <a:latin typeface="+mn-lt"/>
          </a:endParaRPr>
        </a:p>
      </dgm:t>
    </dgm:pt>
    <dgm:pt modelId="{FB260FCA-968B-4532-B7C0-C7E4458DAA50}" type="parTrans" cxnId="{03E7EA8F-C6C9-4D96-85BC-5402EDBD62F6}">
      <dgm:prSet/>
      <dgm:spPr/>
      <dgm:t>
        <a:bodyPr/>
        <a:lstStyle/>
        <a:p>
          <a:endParaRPr lang="en-US"/>
        </a:p>
      </dgm:t>
    </dgm:pt>
    <dgm:pt modelId="{9EFDDFF1-2279-486B-9F12-EA5F590C8C00}" type="sibTrans" cxnId="{03E7EA8F-C6C9-4D96-85BC-5402EDBD62F6}">
      <dgm:prSet/>
      <dgm:spPr>
        <a:solidFill>
          <a:srgbClr val="00943B"/>
        </a:solidFill>
        <a:ln>
          <a:noFill/>
        </a:ln>
      </dgm:spPr>
      <dgm:t>
        <a:bodyPr/>
        <a:lstStyle/>
        <a:p>
          <a:endParaRPr lang="en-US"/>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endParaRPr lang="en-US" sz="2800" b="1" dirty="0">
            <a:solidFill>
              <a:schemeClr val="tx1"/>
            </a:solidFill>
            <a:latin typeface="+mn-lt"/>
          </a:endParaRPr>
        </a:p>
      </dgm:t>
    </dgm:pt>
    <dgm:pt modelId="{9765D9CD-EF3A-452D-9EA9-5487042B2018}" type="parTrans" cxnId="{7AE24D85-6EBC-4169-9E2B-3D31F5DD533C}">
      <dgm:prSet/>
      <dgm:spPr/>
      <dgm:t>
        <a:bodyPr/>
        <a:lstStyle/>
        <a:p>
          <a:endParaRPr lang="en-US"/>
        </a:p>
      </dgm:t>
    </dgm:pt>
    <dgm:pt modelId="{14C6ACC0-9A20-4A31-9323-11A5312A8790}" type="sibTrans" cxnId="{7AE24D85-6EBC-4169-9E2B-3D31F5DD533C}">
      <dgm:prSet/>
      <dgm:spPr/>
      <dgm:t>
        <a:bodyPr/>
        <a:lstStyle/>
        <a:p>
          <a:endParaRPr lang="en-US"/>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endParaRPr lang="en-US" sz="2800" b="1" dirty="0">
            <a:solidFill>
              <a:schemeClr val="tx1"/>
            </a:solidFill>
            <a:latin typeface="+mn-lt"/>
          </a:endParaRPr>
        </a:p>
      </dgm:t>
    </dgm:pt>
    <dgm:pt modelId="{BE914DF7-8329-4ABF-A71E-F5D40D6578C3}" type="parTrans" cxnId="{BC2F50EA-991E-4C55-A67A-F74585DC2A48}">
      <dgm:prSet/>
      <dgm:spPr/>
      <dgm:t>
        <a:bodyPr/>
        <a:lstStyle/>
        <a:p>
          <a:endParaRPr lang="en-US"/>
        </a:p>
      </dgm:t>
    </dgm:pt>
    <dgm:pt modelId="{CF168877-46ED-4EF8-A595-769BD9638DF0}" type="sibTrans" cxnId="{BC2F50EA-991E-4C55-A67A-F74585DC2A48}">
      <dgm:prSet/>
      <dgm:spPr/>
      <dgm:t>
        <a:bodyPr/>
        <a:lstStyle/>
        <a:p>
          <a:endParaRPr lang="en-US"/>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endParaRPr lang="en-US" sz="2800" b="1" dirty="0">
            <a:solidFill>
              <a:schemeClr val="tx1"/>
            </a:solidFill>
            <a:latin typeface="+mn-lt"/>
          </a:endParaRPr>
        </a:p>
      </dgm:t>
    </dgm:pt>
    <dgm:pt modelId="{2B45E9E5-D7FF-4F92-8BFA-4D32B0F2927B}" type="parTrans" cxnId="{C950ED09-DF7C-4709-9E02-15921BEDBFF3}">
      <dgm:prSet/>
      <dgm:spPr/>
      <dgm:t>
        <a:bodyPr/>
        <a:lstStyle/>
        <a:p>
          <a:endParaRPr lang="en-US"/>
        </a:p>
      </dgm:t>
    </dgm:pt>
    <dgm:pt modelId="{6068EEB7-7E6E-427F-9467-3C9735AE205D}" type="sibTrans" cxnId="{C950ED09-DF7C-4709-9E02-15921BEDBFF3}">
      <dgm:prSet/>
      <dgm:spPr/>
      <dgm:t>
        <a:bodyPr/>
        <a:lstStyle/>
        <a:p>
          <a:endParaRPr lang="en-US"/>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endParaRPr lang="en-US" sz="2800" b="1" dirty="0">
            <a:solidFill>
              <a:schemeClr val="tx1"/>
            </a:solidFill>
            <a:latin typeface="+mn-lt"/>
          </a:endParaRPr>
        </a:p>
      </dgm:t>
    </dgm:pt>
    <dgm:pt modelId="{FA231D2B-1989-4D30-A8FE-ABEC0F278957}" type="parTrans" cxnId="{963EB135-48FB-451D-BE53-FAEEEF4F717B}">
      <dgm:prSet/>
      <dgm:spPr/>
      <dgm:t>
        <a:bodyPr/>
        <a:lstStyle/>
        <a:p>
          <a:endParaRPr lang="en-US"/>
        </a:p>
      </dgm:t>
    </dgm:pt>
    <dgm:pt modelId="{BE80A37D-3C75-4FC8-9768-AAD4ADC8664A}" type="sibTrans" cxnId="{963EB135-48FB-451D-BE53-FAEEEF4F717B}">
      <dgm:prSet/>
      <dgm:spPr/>
      <dgm:t>
        <a:bodyPr/>
        <a:lstStyle/>
        <a:p>
          <a:endParaRPr lang="en-US"/>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endParaRPr lang="en-US" sz="2800" b="1" dirty="0">
            <a:solidFill>
              <a:schemeClr val="tx1"/>
            </a:solidFill>
            <a:latin typeface="+mn-lt"/>
          </a:endParaRPr>
        </a:p>
      </dgm:t>
    </dgm:pt>
    <dgm:pt modelId="{12DAC2CD-BDDF-46C6-B789-4ADD0ABFB623}" type="parTrans" cxnId="{CAE0F8CE-9B0D-443D-A2DE-F50A01F0FBEC}">
      <dgm:prSet/>
      <dgm:spPr/>
      <dgm:t>
        <a:bodyPr/>
        <a:lstStyle/>
        <a:p>
          <a:endParaRPr lang="en-US"/>
        </a:p>
      </dgm:t>
    </dgm:pt>
    <dgm:pt modelId="{D2B9AB04-9D0E-4FE8-BD3C-D4052D46AA6F}" type="sibTrans" cxnId="{CAE0F8CE-9B0D-443D-A2DE-F50A01F0FBEC}">
      <dgm:prSet/>
      <dgm:spPr/>
      <dgm:t>
        <a:bodyPr/>
        <a:lstStyle/>
        <a:p>
          <a:endParaRPr lang="en-US"/>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41462" custRadScaleRad="96230" custRadScaleInc="-1074">
        <dgm:presLayoutVars>
          <dgm:bulletEnabled val="1"/>
        </dgm:presLayoutVars>
      </dgm:prSet>
      <dgm:spPr/>
    </dgm:pt>
    <dgm:pt modelId="{EB0FECD4-874C-476B-A915-884DFE3F2D91}" type="pres">
      <dgm:prSet presAssocID="{9EFDDFF1-2279-486B-9F12-EA5F590C8C00}" presName="sibTransFirstNode" presStyleLbl="bgShp" presStyleIdx="0" presStyleCnt="1" custScaleX="148034" custLinFactNeighborX="-175" custLinFactNeighborY="119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5304"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216"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54478"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40933" y="-100911"/>
          <a:ext cx="7267426" cy="4909295"/>
        </a:xfrm>
        <a:prstGeom prst="circularArrow">
          <a:avLst>
            <a:gd name="adj1" fmla="val 5274"/>
            <a:gd name="adj2" fmla="val 312630"/>
            <a:gd name="adj3" fmla="val 13859409"/>
            <a:gd name="adj4" fmla="val 1734626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950901" y="1619"/>
          <a:ext cx="2247491"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Detect, Diagnose</a:t>
          </a:r>
        </a:p>
      </dsp:txBody>
      <dsp:txXfrm>
        <a:off x="3996937" y="47655"/>
        <a:ext cx="2155419" cy="850976"/>
      </dsp:txXfrm>
    </dsp:sp>
    <dsp:sp modelId="{1695DC22-9A36-4B48-AEFF-7E4FDFC1713F}">
      <dsp:nvSpPr>
        <dsp:cNvPr id="0" name=""/>
        <dsp:cNvSpPr/>
      </dsp:nvSpPr>
      <dsp:spPr>
        <a:xfrm>
          <a:off x="7001195"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Collect</a:t>
          </a:r>
        </a:p>
      </dsp:txBody>
      <dsp:txXfrm>
        <a:off x="7047231" y="974944"/>
        <a:ext cx="1794024" cy="850976"/>
      </dsp:txXfrm>
    </dsp:sp>
    <dsp:sp modelId="{07166AA7-B419-46BE-8707-58768C01B0F0}">
      <dsp:nvSpPr>
        <dsp:cNvPr id="0" name=""/>
        <dsp:cNvSpPr/>
      </dsp:nvSpPr>
      <dsp:spPr>
        <a:xfrm>
          <a:off x="6940446" y="2986004"/>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Compile, Analyze</a:t>
          </a:r>
        </a:p>
      </dsp:txBody>
      <dsp:txXfrm>
        <a:off x="6986482" y="3032040"/>
        <a:ext cx="1794024" cy="850976"/>
      </dsp:txXfrm>
    </dsp:sp>
    <dsp:sp modelId="{03ED3239-7976-43C1-9470-0A426C83A8ED}">
      <dsp:nvSpPr>
        <dsp:cNvPr id="0" name=""/>
        <dsp:cNvSpPr/>
      </dsp:nvSpPr>
      <dsp:spPr>
        <a:xfrm>
          <a:off x="4202138" y="3986440"/>
          <a:ext cx="1878080"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a:solidFill>
                <a:schemeClr val="tx1"/>
              </a:solidFill>
              <a:latin typeface="+mn-lt"/>
            </a:rPr>
            <a:t>Interpret</a:t>
          </a:r>
          <a:endParaRPr lang="en-US" sz="2800" b="1" kern="1200" dirty="0">
            <a:solidFill>
              <a:schemeClr val="tx1"/>
            </a:solidFill>
            <a:latin typeface="+mn-lt"/>
          </a:endParaRPr>
        </a:p>
      </dsp:txBody>
      <dsp:txXfrm>
        <a:off x="4248174" y="4032476"/>
        <a:ext cx="1786008" cy="850976"/>
      </dsp:txXfrm>
    </dsp:sp>
    <dsp:sp modelId="{CB7BE2BC-AC16-42C7-9D95-B7BD321D88D7}">
      <dsp:nvSpPr>
        <dsp:cNvPr id="0" name=""/>
        <dsp:cNvSpPr/>
      </dsp:nvSpPr>
      <dsp:spPr>
        <a:xfrm>
          <a:off x="733556" y="3028598"/>
          <a:ext cx="2725107"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Communicate</a:t>
          </a:r>
        </a:p>
      </dsp:txBody>
      <dsp:txXfrm>
        <a:off x="779592" y="3074634"/>
        <a:ext cx="2633035" cy="850976"/>
      </dsp:txXfrm>
    </dsp:sp>
    <dsp:sp modelId="{74BED3F0-1F3F-4B93-9710-4F13C5417E70}">
      <dsp:nvSpPr>
        <dsp:cNvPr id="0" name=""/>
        <dsp:cNvSpPr/>
      </dsp:nvSpPr>
      <dsp:spPr>
        <a:xfrm>
          <a:off x="671196"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tx1"/>
              </a:solidFill>
              <a:latin typeface="+mn-lt"/>
            </a:rPr>
            <a:t>Take Action</a:t>
          </a:r>
        </a:p>
      </dsp:txBody>
      <dsp:txXfrm>
        <a:off x="717232" y="974946"/>
        <a:ext cx="2127486" cy="8509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35981" y="-109977"/>
          <a:ext cx="7267426" cy="4909295"/>
        </a:xfrm>
        <a:prstGeom prst="circularArrow">
          <a:avLst>
            <a:gd name="adj1" fmla="val 5274"/>
            <a:gd name="adj2" fmla="val 312630"/>
            <a:gd name="adj3" fmla="val 13427230"/>
            <a:gd name="adj4" fmla="val 17613439"/>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4230" y="76792"/>
          <a:ext cx="2668109"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endParaRPr lang="en-US" sz="2800" b="1" kern="1200" dirty="0">
            <a:solidFill>
              <a:schemeClr val="tx1"/>
            </a:solidFill>
            <a:latin typeface="+mn-lt"/>
          </a:endParaRPr>
        </a:p>
      </dsp:txBody>
      <dsp:txXfrm>
        <a:off x="3790266" y="122828"/>
        <a:ext cx="2576037" cy="850976"/>
      </dsp:txXfrm>
    </dsp:sp>
    <dsp:sp modelId="{1695DC22-9A36-4B48-AEFF-7E4FDFC1713F}">
      <dsp:nvSpPr>
        <dsp:cNvPr id="0" name=""/>
        <dsp:cNvSpPr/>
      </dsp:nvSpPr>
      <dsp:spPr>
        <a:xfrm>
          <a:off x="7023310" y="928908"/>
          <a:ext cx="1886096"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endParaRPr lang="en-US" sz="2800" b="1" kern="1200" dirty="0">
            <a:solidFill>
              <a:schemeClr val="tx1"/>
            </a:solidFill>
            <a:latin typeface="+mn-lt"/>
          </a:endParaRPr>
        </a:p>
      </dsp:txBody>
      <dsp:txXfrm>
        <a:off x="7069346" y="974944"/>
        <a:ext cx="1794024" cy="850976"/>
      </dsp:txXfrm>
    </dsp:sp>
    <dsp:sp modelId="{07166AA7-B419-46BE-8707-58768C01B0F0}">
      <dsp:nvSpPr>
        <dsp:cNvPr id="0" name=""/>
        <dsp:cNvSpPr/>
      </dsp:nvSpPr>
      <dsp:spPr>
        <a:xfrm>
          <a:off x="6912542" y="2986004"/>
          <a:ext cx="1986135"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endParaRPr lang="en-US" sz="2800" b="1" kern="1200" dirty="0">
            <a:solidFill>
              <a:schemeClr val="tx1"/>
            </a:solidFill>
            <a:latin typeface="+mn-lt"/>
          </a:endParaRPr>
        </a:p>
      </dsp:txBody>
      <dsp:txXfrm>
        <a:off x="6958578" y="3032040"/>
        <a:ext cx="1894063" cy="850976"/>
      </dsp:txXfrm>
    </dsp:sp>
    <dsp:sp modelId="{03ED3239-7976-43C1-9470-0A426C83A8ED}">
      <dsp:nvSpPr>
        <dsp:cNvPr id="0" name=""/>
        <dsp:cNvSpPr/>
      </dsp:nvSpPr>
      <dsp:spPr>
        <a:xfrm>
          <a:off x="4095612" y="3986440"/>
          <a:ext cx="2135363"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endParaRPr lang="en-US" sz="2800" b="1" kern="1200" dirty="0">
            <a:solidFill>
              <a:schemeClr val="tx1"/>
            </a:solidFill>
            <a:latin typeface="+mn-lt"/>
          </a:endParaRPr>
        </a:p>
      </dsp:txBody>
      <dsp:txXfrm>
        <a:off x="4141648" y="4032476"/>
        <a:ext cx="2043291" cy="850976"/>
      </dsp:txXfrm>
    </dsp:sp>
    <dsp:sp modelId="{CB7BE2BC-AC16-42C7-9D95-B7BD321D88D7}">
      <dsp:nvSpPr>
        <dsp:cNvPr id="0" name=""/>
        <dsp:cNvSpPr/>
      </dsp:nvSpPr>
      <dsp:spPr>
        <a:xfrm>
          <a:off x="661423" y="3028598"/>
          <a:ext cx="2913604"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endParaRPr lang="en-US" sz="2800" b="1" kern="1200" dirty="0">
            <a:solidFill>
              <a:schemeClr val="tx1"/>
            </a:solidFill>
            <a:latin typeface="+mn-lt"/>
          </a:endParaRPr>
        </a:p>
      </dsp:txBody>
      <dsp:txXfrm>
        <a:off x="707459" y="3074634"/>
        <a:ext cx="2821532" cy="850976"/>
      </dsp:txXfrm>
    </dsp:sp>
    <dsp:sp modelId="{74BED3F0-1F3F-4B93-9710-4F13C5417E70}">
      <dsp:nvSpPr>
        <dsp:cNvPr id="0" name=""/>
        <dsp:cNvSpPr/>
      </dsp:nvSpPr>
      <dsp:spPr>
        <a:xfrm>
          <a:off x="693310" y="928910"/>
          <a:ext cx="2219558" cy="943048"/>
        </a:xfrm>
        <a:prstGeom prst="roundRect">
          <a:avLst/>
        </a:prstGeom>
        <a:solidFill>
          <a:schemeClr val="bg1"/>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endParaRPr lang="en-US" sz="2800" b="1" kern="1200" dirty="0">
            <a:solidFill>
              <a:schemeClr val="tx1"/>
            </a:solidFill>
            <a:latin typeface="+mn-lt"/>
          </a:endParaRPr>
        </a:p>
      </dsp:txBody>
      <dsp:txXfrm>
        <a:off x="739346"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583" cy="480388"/>
          </a:xfrm>
          <a:prstGeom prst="rect">
            <a:avLst/>
          </a:prstGeom>
          <a:noFill/>
          <a:ln>
            <a:noFill/>
          </a:ln>
        </p:spPr>
        <p:txBody>
          <a:bodyPr spcFirstLastPara="1" wrap="square" lIns="96624" tIns="48312" rIns="96624" bIns="48312"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2962" y="0"/>
            <a:ext cx="3170583" cy="480388"/>
          </a:xfrm>
          <a:prstGeom prst="rect">
            <a:avLst/>
          </a:prstGeom>
          <a:noFill/>
          <a:ln>
            <a:noFill/>
          </a:ln>
        </p:spPr>
        <p:txBody>
          <a:bodyPr spcFirstLastPara="1" wrap="square" lIns="96624" tIns="48312" rIns="96624" bIns="48312"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173"/>
            <a:ext cx="3170583" cy="480388"/>
          </a:xfrm>
          <a:prstGeom prst="rect">
            <a:avLst/>
          </a:prstGeom>
          <a:noFill/>
          <a:ln>
            <a:noFill/>
          </a:ln>
        </p:spPr>
        <p:txBody>
          <a:bodyPr spcFirstLastPara="1" wrap="square" lIns="96624" tIns="48312" rIns="96624" bIns="48312"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smtClean="0">
                <a:solidFill>
                  <a:schemeClr val="dk1"/>
                </a:solidFill>
                <a:ea typeface="Arial"/>
                <a:cs typeface="Arial"/>
                <a:sym typeface="Arial"/>
              </a:rPr>
              <a:pPr algn="r"/>
              <a:t>‹#›</a:t>
            </a:fld>
            <a:endParaRPr lang="fr-FR" sz="1200">
              <a:solidFill>
                <a:schemeClr val="dk1"/>
              </a:solidFil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0" name="Google Shape;300;p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p>
          <a:p>
            <a:pPr marL="0" indent="0">
              <a:spcBef>
                <a:spcPts val="0"/>
              </a:spcBef>
              <a:buClr>
                <a:schemeClr val="dk1"/>
              </a:buClr>
              <a:buSzPts val="1200"/>
            </a:pPr>
            <a:endParaRPr lang="fr-FR" b="1" dirty="0"/>
          </a:p>
          <a:p>
            <a:pPr marL="177845" indent="-177845" defTabSz="948507">
              <a:spcBef>
                <a:spcPts val="0"/>
              </a:spcBef>
              <a:buClr>
                <a:schemeClr val="dk1"/>
              </a:buClr>
              <a:buSzPts val="1200"/>
              <a:buFont typeface="Wingdings" panose="05000000000000000000" pitchFamily="2" charset="2"/>
              <a:buChar char="v"/>
              <a:defRPr/>
            </a:pPr>
            <a:r>
              <a:rPr lang="fr-FR" i="1" dirty="0">
                <a:latin typeface="+mn-lt"/>
                <a:ea typeface="Aptos" panose="020B0004020202020204" pitchFamily="34" charset="0"/>
              </a:rPr>
              <a:t>N'hésitez pas à modifier cette présentation pour l'adapter à votre contexte local.  Si des modifications sont apportées, veuillez l'indiquer : </a:t>
            </a:r>
            <a:r>
              <a:rPr lang="fr-FR" b="1" i="1" dirty="0">
                <a:latin typeface="+mn-lt"/>
                <a:ea typeface="Aptos" panose="020B0004020202020204" pitchFamily="34" charset="0"/>
              </a:rPr>
              <a:t>« Cette présentation a été partiellement modifiée par rapport à la version originale du CDC » </a:t>
            </a:r>
            <a:r>
              <a:rPr lang="fr-FR" i="1" dirty="0">
                <a:latin typeface="+mn-lt"/>
                <a:ea typeface="Aptos" panose="020B0004020202020204" pitchFamily="34" charset="0"/>
              </a:rPr>
              <a:t>sur cette diapositive.</a:t>
            </a:r>
            <a:endParaRPr lang="fr-FR" i="1" dirty="0">
              <a:latin typeface="+mn-lt"/>
            </a:endParaRPr>
          </a:p>
          <a:p>
            <a:pPr marL="0" indent="0">
              <a:spcBef>
                <a:spcPts val="0"/>
              </a:spcBef>
              <a:buClr>
                <a:schemeClr val="dk1"/>
              </a:buClr>
              <a:buSzPts val="1200"/>
            </a:pPr>
            <a:endParaRPr lang="fr-FR" noProof="0" dirty="0"/>
          </a:p>
          <a:p>
            <a:pPr marL="0" indent="0">
              <a:spcBef>
                <a:spcPts val="373"/>
              </a:spcBef>
              <a:buClr>
                <a:schemeClr val="dk1"/>
              </a:buClr>
              <a:buSzPts val="1200"/>
            </a:pPr>
            <a:endParaRPr lang="fr-FR" b="1" i="1" dirty="0"/>
          </a:p>
          <a:p>
            <a:pPr marL="177845" indent="-177845">
              <a:spcBef>
                <a:spcPts val="373"/>
              </a:spcBef>
              <a:buClr>
                <a:schemeClr val="dk1"/>
              </a:buClr>
              <a:buSzPts val="1200"/>
              <a:buFont typeface="Noto Sans Symbols"/>
              <a:buChar char="❖"/>
            </a:pPr>
            <a:r>
              <a:rPr lang="fr-FR" b="1" i="1" dirty="0"/>
              <a:t>Il y a deux façons de donner cette conférence :</a:t>
            </a:r>
            <a:endParaRPr lang="fr-FR" noProof="0" dirty="0"/>
          </a:p>
          <a:p>
            <a:pPr marL="711380" lvl="1" indent="-237127">
              <a:spcBef>
                <a:spcPts val="373"/>
              </a:spcBef>
              <a:buClr>
                <a:schemeClr val="dk1"/>
              </a:buClr>
              <a:buSzPts val="1200"/>
              <a:buFont typeface="Calibri"/>
              <a:buAutoNum type="arabicPeriod"/>
            </a:pPr>
            <a:r>
              <a:rPr lang="fr-FR" i="1" dirty="0"/>
              <a:t>Les formateurs expérimentés peuvent projeter Microsoft Excel et effectuer les différentes actions en temps réel, de sorte que les stagiaires puissent regarder et suivre dans leur feuille de travail pratique.</a:t>
            </a:r>
            <a:endParaRPr lang="fr-FR" noProof="0" dirty="0"/>
          </a:p>
          <a:p>
            <a:pPr marL="711380" lvl="1" indent="-237127">
              <a:spcBef>
                <a:spcPts val="373"/>
              </a:spcBef>
              <a:buClr>
                <a:schemeClr val="dk1"/>
              </a:buClr>
              <a:buSzPts val="1200"/>
              <a:buFont typeface="Calibri"/>
              <a:buAutoNum type="arabicPeriod"/>
            </a:pPr>
            <a:r>
              <a:rPr lang="fr-FR" i="1" dirty="0"/>
              <a:t>Les formateurs moins expérimentés peuvent projeter le PPT et parcourir les diapositives comme ils le font pour les autres sujets. </a:t>
            </a:r>
            <a:endParaRPr lang="fr-FR" noProof="0" dirty="0"/>
          </a:p>
          <a:p>
            <a:pPr marL="474254" lvl="1" indent="0">
              <a:spcBef>
                <a:spcPts val="373"/>
              </a:spcBef>
              <a:buClr>
                <a:schemeClr val="dk1"/>
              </a:buClr>
              <a:buSzPts val="1200"/>
            </a:pPr>
            <a:endParaRPr lang="fr-FR" b="1" i="1" dirty="0"/>
          </a:p>
          <a:p>
            <a:pPr marL="177845" indent="-177845">
              <a:spcBef>
                <a:spcPts val="373"/>
              </a:spcBef>
              <a:buClr>
                <a:schemeClr val="dk1"/>
              </a:buClr>
              <a:buSzPts val="1200"/>
              <a:buFont typeface="Noto Sans Symbols"/>
              <a:buChar char="❖"/>
            </a:pPr>
            <a:r>
              <a:rPr lang="fr-FR" b="1" i="1" dirty="0"/>
              <a:t>L'instructeur doit :</a:t>
            </a:r>
            <a:endParaRPr lang="fr-FR" noProof="0" dirty="0"/>
          </a:p>
          <a:p>
            <a:pPr marL="652099" lvl="1" indent="-177845">
              <a:spcBef>
                <a:spcPts val="373"/>
              </a:spcBef>
              <a:buClr>
                <a:schemeClr val="dk1"/>
              </a:buClr>
              <a:buSzPts val="1200"/>
              <a:buFont typeface="Courier New"/>
              <a:buChar char="o"/>
            </a:pPr>
            <a:r>
              <a:rPr lang="fr-FR" i="1" dirty="0"/>
              <a:t>Avoir au minimum un niveau d'expérience intermédiaire avec Microsoft Excel 2021®.</a:t>
            </a:r>
            <a:endParaRPr lang="fr-FR" noProof="0" dirty="0"/>
          </a:p>
          <a:p>
            <a:pPr marL="652099" lvl="1" indent="-177845">
              <a:spcBef>
                <a:spcPts val="373"/>
              </a:spcBef>
              <a:buClr>
                <a:schemeClr val="dk1"/>
              </a:buClr>
              <a:buSzPts val="1200"/>
              <a:buFont typeface="Courier New"/>
              <a:buChar char="o"/>
            </a:pPr>
            <a:r>
              <a:rPr lang="fr-FR" i="1" dirty="0"/>
              <a:t>Comprendre les exigences professionnelles des personnes chargées de la surveillance des données de santé publique au niveau du district.</a:t>
            </a:r>
            <a:endParaRPr lang="fr-FR" noProof="0" dirty="0"/>
          </a:p>
          <a:p>
            <a:pPr marL="652099" lvl="1" indent="-177845">
              <a:spcBef>
                <a:spcPts val="373"/>
              </a:spcBef>
              <a:buClr>
                <a:schemeClr val="dk1"/>
              </a:buClr>
              <a:buSzPts val="1200"/>
              <a:buFont typeface="Courier New"/>
              <a:buChar char="o"/>
            </a:pPr>
            <a:r>
              <a:rPr lang="fr-FR" i="1" dirty="0"/>
              <a:t>Connaître le programme d'études du </a:t>
            </a:r>
            <a:r>
              <a:rPr lang="fr-FR" b="0" i="1" noProof="0" dirty="0"/>
              <a:t>FETP-Première ligne</a:t>
            </a:r>
            <a:r>
              <a:rPr lang="fr-FR" i="1" dirty="0"/>
              <a:t>.</a:t>
            </a:r>
            <a:endParaRPr lang="fr-FR" b="0" noProof="0" dirty="0"/>
          </a:p>
          <a:p>
            <a:pPr marL="0" indent="0">
              <a:spcBef>
                <a:spcPts val="373"/>
              </a:spcBef>
              <a:buClr>
                <a:schemeClr val="dk1"/>
              </a:buClr>
              <a:buSzPts val="1200"/>
            </a:pPr>
            <a:endParaRPr lang="fr-FR" dirty="0"/>
          </a:p>
          <a:p>
            <a:pPr marL="177845" indent="-177845">
              <a:spcBef>
                <a:spcPts val="373"/>
              </a:spcBef>
              <a:buClr>
                <a:schemeClr val="dk1"/>
              </a:buClr>
              <a:buSzPts val="1200"/>
              <a:buFont typeface="Noto Sans Symbols"/>
              <a:buChar char="❖"/>
            </a:pPr>
            <a:r>
              <a:rPr lang="fr-FR" b="1" i="1" dirty="0"/>
              <a:t>Les apprenants utiliseront le document Microsoft Excel intitulé « Guide du participant aux données supplémentaires ». Ils doivent l'avoir téléchargé sur leur ordinateur portable et l'avoir ouvert avant le début de cette conférence. Les apprenants qui travaillent avec une version différente d'Excel trouveront probablement des différences dans l'interface de l’utilisateur. </a:t>
            </a:r>
            <a:r>
              <a:rPr lang="fr-FR" b="1" i="1" u="sng" dirty="0"/>
              <a:t>Cette leçon est conçue à l'aide de Microsoft Excel 2021®</a:t>
            </a:r>
            <a:r>
              <a:rPr lang="fr-FR" b="1" i="1" dirty="0"/>
              <a:t>, il peut donc y avoir quelques petites différences si une autre version d'Excel est utilisée.</a:t>
            </a:r>
            <a:endParaRPr lang="fr-FR" noProof="0" dirty="0"/>
          </a:p>
          <a:p>
            <a:pPr marL="0" indent="0">
              <a:spcBef>
                <a:spcPts val="373"/>
              </a:spcBef>
              <a:buClr>
                <a:schemeClr val="dk1"/>
              </a:buClr>
              <a:buSzPts val="1200"/>
            </a:pPr>
            <a:endParaRPr lang="fr-FR" b="1" i="1" dirty="0"/>
          </a:p>
          <a:p>
            <a:pPr marL="177845" indent="-177845">
              <a:spcBef>
                <a:spcPts val="373"/>
              </a:spcBef>
              <a:buClr>
                <a:schemeClr val="dk1"/>
              </a:buClr>
              <a:buSzPts val="1200"/>
              <a:buFont typeface="Noto Sans Symbols"/>
              <a:buChar char="❖"/>
            </a:pPr>
            <a:r>
              <a:rPr lang="fr-FR" b="1" i="1" dirty="0"/>
              <a:t>Temps estimé pour la présentation et la pratique d'Excel : 4 heures et 40 minutes </a:t>
            </a:r>
            <a:endParaRPr lang="fr-FR" noProof="0" dirty="0"/>
          </a:p>
          <a:p>
            <a:pPr marL="0" indent="0">
              <a:spcBef>
                <a:spcPts val="373"/>
              </a:spcBef>
            </a:pPr>
            <a:endParaRPr lang="fr-FR" noProof="0" dirty="0">
              <a:latin typeface="Arial"/>
              <a:ea typeface="Arial"/>
              <a:cs typeface="Arial"/>
              <a:sym typeface="Arial"/>
            </a:endParaRPr>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Bienvenue à l'introduction à MS Excel. Cette leçon présente aux participants de </a:t>
            </a:r>
            <a:r>
              <a:rPr lang="fr-FR" b="0" i="1" noProof="0" dirty="0"/>
              <a:t>FETP-Première ligne </a:t>
            </a:r>
            <a:r>
              <a:rPr lang="fr-FR" noProof="0" dirty="0">
                <a:latin typeface="Arial"/>
                <a:ea typeface="Arial"/>
                <a:cs typeface="Arial"/>
                <a:sym typeface="Arial"/>
              </a:rPr>
              <a:t>l'interface et les principales fonctions de Microsoft Excel 2021®, en particulier celles qui sont couramment utilisées pour organiser et résumer les données de surveillance et d'épidémie. Ce document n'est pas destiné à démontrer toutes les caractéristiques et fonctionnalités de Microsoft Excel 2021®. Pour plus d'informations, veuillez consulter le manuel d'aide en ligne complet (https://support.microsoft.com/fr/excel).</a:t>
            </a:r>
            <a:endParaRPr lang="fr-FR" noProof="0" dirty="0"/>
          </a:p>
          <a:p>
            <a:pPr marL="0" indent="0">
              <a:spcBef>
                <a:spcPts val="373"/>
              </a:spcBef>
            </a:pPr>
            <a:endParaRPr dirty="0">
              <a:latin typeface="Arial"/>
              <a:ea typeface="Arial"/>
              <a:cs typeface="Arial"/>
              <a:sym typeface="Arial"/>
            </a:endParaRPr>
          </a:p>
          <a:p>
            <a:pPr marL="0" indent="0">
              <a:spcBef>
                <a:spcPts val="373"/>
              </a:spcBef>
              <a:buClr>
                <a:schemeClr val="dk1"/>
              </a:buClr>
              <a:buSzPts val="1200"/>
            </a:pPr>
            <a:endParaRPr dirty="0"/>
          </a:p>
          <a:p>
            <a:pPr marL="0" indent="0">
              <a:spcBef>
                <a:spcPts val="373"/>
              </a:spcBef>
            </a:pPr>
            <a:endParaRPr dirty="0">
              <a:latin typeface="Arial"/>
              <a:ea typeface="Arial"/>
              <a:cs typeface="Arial"/>
              <a:sym typeface="Arial"/>
            </a:endParaRPr>
          </a:p>
        </p:txBody>
      </p:sp>
      <p:sp>
        <p:nvSpPr>
          <p:cNvPr id="301" name="Google Shape;301;p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a:solidFill>
                  <a:schemeClr val="dk1"/>
                </a:solidFill>
                <a:latin typeface="Arial"/>
                <a:ea typeface="Arial"/>
                <a:cs typeface="Arial"/>
                <a:sym typeface="Arial"/>
              </a:rPr>
              <a:pPr algn="r"/>
              <a:t>1</a:t>
            </a:fld>
            <a:endParaRPr sz="120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1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0" name="Google Shape;490;p1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noProof="0" dirty="0">
                <a:latin typeface="Arial"/>
                <a:ea typeface="Arial"/>
                <a:cs typeface="Arial"/>
                <a:sym typeface="Arial"/>
              </a:rPr>
              <a:t>Notes de l'instructeur : </a:t>
            </a:r>
            <a:endParaRPr lang="fr-FR" noProof="0" dirty="0"/>
          </a:p>
          <a:p>
            <a:pPr marL="0" indent="0">
              <a:spcBef>
                <a:spcPts val="560"/>
              </a:spcBef>
            </a:pPr>
            <a:endParaRPr lang="fr-FR" noProof="0" dirty="0">
              <a:latin typeface="Arial"/>
              <a:ea typeface="Arial"/>
              <a:cs typeface="Arial"/>
              <a:sym typeface="Arial"/>
            </a:endParaRPr>
          </a:p>
          <a:p>
            <a:pPr marL="296408" indent="-256887">
              <a:spcBef>
                <a:spcPts val="560"/>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Chaque cellule de la feuille de calcul (</a:t>
            </a:r>
            <a:r>
              <a:rPr lang="fr-FR" i="1" noProof="0" dirty="0">
                <a:latin typeface="Arial"/>
                <a:ea typeface="Arial"/>
                <a:cs typeface="Arial"/>
                <a:sym typeface="Arial"/>
              </a:rPr>
              <a:t>les petits rectangles de la feuille de calcul où les données sont saisies</a:t>
            </a:r>
            <a:r>
              <a:rPr lang="fr-FR" noProof="0" dirty="0">
                <a:latin typeface="Arial"/>
                <a:ea typeface="Arial"/>
                <a:cs typeface="Arial"/>
                <a:sym typeface="Arial"/>
              </a:rPr>
              <a:t>) a une adresse de cellule. L'adresse de la cellule comprend une lettre de colonne et un numéro de ligne. </a:t>
            </a:r>
            <a:r>
              <a:rPr lang="fr-FR" i="1" noProof="0" dirty="0">
                <a:latin typeface="Arial"/>
                <a:ea typeface="Arial"/>
                <a:cs typeface="Arial"/>
                <a:sym typeface="Arial"/>
              </a:rPr>
              <a:t>Exemples : A1, B1, C1</a:t>
            </a:r>
            <a:r>
              <a:rPr lang="fr-FR" noProof="0" dirty="0">
                <a:latin typeface="Arial"/>
                <a:ea typeface="Arial"/>
                <a:cs typeface="Arial"/>
                <a:sym typeface="Arial"/>
              </a:rPr>
              <a:t>. Pour la cellule A1, la lettre « A » représente la première colonne de la feuille de calcul et le nombre « 1 » représente la première ligne de la feuille de calcul. </a:t>
            </a:r>
            <a:r>
              <a:rPr lang="fr-FR" b="1" noProof="0" dirty="0">
                <a:latin typeface="Arial"/>
                <a:ea typeface="Arial"/>
                <a:cs typeface="Arial"/>
                <a:sym typeface="Arial"/>
              </a:rPr>
              <a:t>&lt;CLIQUER&gt;</a:t>
            </a:r>
            <a:endParaRPr lang="fr-FR" noProof="0" dirty="0"/>
          </a:p>
          <a:p>
            <a:pPr marL="177845" indent="-177845">
              <a:spcBef>
                <a:spcPts val="560"/>
              </a:spcBef>
              <a:buClr>
                <a:schemeClr val="dk1"/>
              </a:buClr>
              <a:buSzPts val="1800"/>
              <a:buFont typeface="Wingdings" panose="05000000000000000000" pitchFamily="2" charset="2"/>
              <a:buChar char="§"/>
            </a:pPr>
            <a:endParaRPr lang="fr-FR" noProof="0" dirty="0">
              <a:latin typeface="Arial"/>
              <a:ea typeface="Arial"/>
              <a:cs typeface="Arial"/>
              <a:sym typeface="Arial"/>
            </a:endParaRPr>
          </a:p>
          <a:p>
            <a:pPr marL="296408" indent="-256887">
              <a:spcBef>
                <a:spcPts val="560"/>
              </a:spcBef>
              <a:buClr>
                <a:schemeClr val="dk1"/>
              </a:buClr>
              <a:buSzPts val="1200"/>
              <a:buFont typeface="Wingdings" panose="05000000000000000000" pitchFamily="2" charset="2"/>
              <a:buChar char="§"/>
            </a:pPr>
            <a:r>
              <a:rPr lang="fr-FR" b="1" u="sng" noProof="0" dirty="0">
                <a:latin typeface="Arial"/>
                <a:ea typeface="Arial"/>
                <a:cs typeface="Arial"/>
                <a:sym typeface="Arial"/>
              </a:rPr>
              <a:t>Demandez</a:t>
            </a:r>
            <a:r>
              <a:rPr lang="fr-FR" b="1" u="none" noProof="0" dirty="0">
                <a:latin typeface="Arial"/>
                <a:ea typeface="Arial"/>
                <a:cs typeface="Arial"/>
                <a:sym typeface="Arial"/>
              </a:rPr>
              <a:t> : </a:t>
            </a:r>
            <a:r>
              <a:rPr lang="fr-FR" noProof="0" dirty="0"/>
              <a:t>Quelle est l'adresse de la cellule de la boîte délimitée en vert ?</a:t>
            </a:r>
          </a:p>
          <a:p>
            <a:pPr marL="296408" indent="-177845">
              <a:spcBef>
                <a:spcPts val="560"/>
              </a:spcBef>
              <a:buClr>
                <a:schemeClr val="dk1"/>
              </a:buClr>
              <a:buSzPts val="1800"/>
              <a:buFont typeface="Wingdings" panose="05000000000000000000" pitchFamily="2" charset="2"/>
              <a:buChar char="§"/>
            </a:pPr>
            <a:endParaRPr lang="fr-FR" noProof="0" dirty="0"/>
          </a:p>
          <a:p>
            <a:pPr marL="296408" indent="-256887">
              <a:spcBef>
                <a:spcPts val="560"/>
              </a:spcBef>
              <a:buClr>
                <a:schemeClr val="dk1"/>
              </a:buClr>
              <a:buSzPts val="1200"/>
              <a:buFont typeface="Wingdings" panose="05000000000000000000" pitchFamily="2" charset="2"/>
              <a:buChar char="§"/>
            </a:pPr>
            <a:r>
              <a:rPr lang="fr-FR" b="1" u="sng" noProof="0" dirty="0"/>
              <a:t>Remerciez</a:t>
            </a:r>
            <a:r>
              <a:rPr lang="fr-FR" b="1" u="none" noProof="0" dirty="0"/>
              <a:t> </a:t>
            </a:r>
            <a:r>
              <a:rPr lang="fr-FR" b="0" u="none" noProof="0" dirty="0"/>
              <a:t>les participants pour leurs réponses</a:t>
            </a:r>
            <a:r>
              <a:rPr lang="fr-FR" noProof="0" dirty="0"/>
              <a:t>. </a:t>
            </a:r>
            <a:r>
              <a:rPr lang="fr-FR" b="1" noProof="0" dirty="0"/>
              <a:t>&lt;CLIQUER&gt; </a:t>
            </a:r>
            <a:r>
              <a:rPr lang="fr-FR" b="1" noProof="0" dirty="0">
                <a:latin typeface="Arial"/>
                <a:ea typeface="Arial"/>
                <a:cs typeface="Arial"/>
                <a:sym typeface="Arial"/>
              </a:rPr>
              <a:t>Réponse : </a:t>
            </a:r>
            <a:r>
              <a:rPr lang="fr-FR" i="1" noProof="0" dirty="0">
                <a:latin typeface="Arial"/>
                <a:ea typeface="Arial"/>
                <a:cs typeface="Arial"/>
                <a:sym typeface="Arial"/>
              </a:rPr>
              <a:t>L'adresse de la cellule = C-7</a:t>
            </a:r>
            <a:endParaRPr lang="fr-FR" i="1" noProof="0" dirty="0"/>
          </a:p>
        </p:txBody>
      </p:sp>
      <p:sp>
        <p:nvSpPr>
          <p:cNvPr id="491" name="Google Shape;491;p1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9" name="Google Shape;379;p1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Lorsque vous ouvrez Excel, la zone de nom affiche la cellule sélectionnée (</a:t>
            </a:r>
            <a:r>
              <a:rPr lang="fr-FR" i="1" noProof="0" dirty="0"/>
              <a:t>active</a:t>
            </a:r>
            <a:r>
              <a:rPr lang="fr-FR" noProof="0" dirty="0"/>
              <a:t>). Dans l'exemple ci-dessus, la colonne est D et le numéro de ligne est 6. Il s'agit de l'intersection de la ligne et de la colonne ainsi identifiée comme D6. </a:t>
            </a:r>
            <a:r>
              <a:rPr lang="fr-FR" b="1" noProof="0" dirty="0"/>
              <a:t>&lt;CLIQUER&gt;</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Excel vous permet de donner des noms à divers objets, tels que les cellules, les </a:t>
            </a:r>
            <a:r>
              <a:rPr lang="fr-FR" noProof="0" dirty="0" err="1"/>
              <a:t>etendues</a:t>
            </a:r>
            <a:r>
              <a:rPr lang="fr-FR" noProof="0" dirty="0"/>
              <a:t>, les zones de texte et les formes. </a:t>
            </a:r>
            <a:r>
              <a:rPr lang="fr-FR" b="0" i="0" noProof="0" dirty="0">
                <a:solidFill>
                  <a:srgbClr val="3A3A3A"/>
                </a:solidFill>
                <a:latin typeface="Arial"/>
                <a:ea typeface="Arial"/>
                <a:cs typeface="Arial"/>
                <a:sym typeface="Arial"/>
              </a:rPr>
              <a:t>Lorsque vous sélectionnez un objet portant un nom, celui-ci apparaît dans la zone de nom. Par exemple, D6 a été renommé en Ensemble de données 1.</a:t>
            </a:r>
            <a:endParaRPr lang="fr-FR" noProof="0" dirty="0"/>
          </a:p>
        </p:txBody>
      </p:sp>
      <p:sp>
        <p:nvSpPr>
          <p:cNvPr id="380" name="Google Shape;380;p1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3" name="Google Shape;393;p1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0" i="0" noProof="0" dirty="0">
              <a:solidFill>
                <a:srgbClr val="000000"/>
              </a:solidFill>
              <a:highlight>
                <a:srgbClr val="FFFFFF"/>
              </a:highlight>
              <a:latin typeface="Arial"/>
              <a:ea typeface="Arial"/>
              <a:cs typeface="Arial"/>
              <a:sym typeface="Arial"/>
            </a:endParaRPr>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b="0" i="0" noProof="0" dirty="0">
                <a:solidFill>
                  <a:srgbClr val="000000"/>
                </a:solidFill>
                <a:latin typeface="Arial"/>
                <a:ea typeface="Arial"/>
                <a:cs typeface="Arial"/>
                <a:sym typeface="Arial"/>
              </a:rPr>
              <a:t>La barre de formule, située juste au-dessus de la zone de travail dans Excel, affiche la formule ou la valeur de la cellule sélectionnée. Vous pouvez cliquer sur la barre de formule pour modifier les informations contenues dans une cellule. </a:t>
            </a:r>
            <a:endParaRPr lang="fr-FR" noProof="0" dirty="0"/>
          </a:p>
        </p:txBody>
      </p:sp>
      <p:sp>
        <p:nvSpPr>
          <p:cNvPr id="394" name="Google Shape;394;p1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4" name="Google Shape;404;p1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La cellule active est la cellule sélectionnée dans laquelle les données sont saisies lorsque vous commencez à taper (délimitée en vert). Une seule cellule est active à la fois. Les données ne peuvent être saisies que dans la cellule active.</a:t>
            </a:r>
          </a:p>
        </p:txBody>
      </p:sp>
      <p:sp>
        <p:nvSpPr>
          <p:cNvPr id="405" name="Google Shape;405;p1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1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3" name="Google Shape;413;p1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solidFill>
                <a:schemeClr val="dk1"/>
              </a:solidFill>
            </a:endParaRPr>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solidFill>
                  <a:schemeClr val="dk1"/>
                </a:solidFill>
              </a:rPr>
              <a:t>Une colonne dans Excel est un alignement vertical de cellules. Chaque colonne a son adresse unique, qui est étiquetée comme un alphabet (</a:t>
            </a:r>
            <a:r>
              <a:rPr lang="fr-FR" i="1" noProof="0" dirty="0">
                <a:solidFill>
                  <a:schemeClr val="dk1"/>
                </a:solidFill>
              </a:rPr>
              <a:t>de A à XFD</a:t>
            </a:r>
            <a:r>
              <a:rPr lang="fr-FR" noProof="0" dirty="0">
                <a:solidFill>
                  <a:schemeClr val="dk1"/>
                </a:solidFill>
              </a:rPr>
              <a:t>). Il y a un total de 16 384 colonnes dans une seule feuille de calcul.</a:t>
            </a:r>
            <a:endParaRPr lang="fr-FR" noProof="0" dirty="0"/>
          </a:p>
        </p:txBody>
      </p:sp>
      <p:sp>
        <p:nvSpPr>
          <p:cNvPr id="414" name="Google Shape;414;p1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3" name="Google Shape;423;p1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Dans Excel, une rangée est une ligne horizontale de cellules qui s'étend de gauche à droite sur la feuille de calcul. Chaque ligne est identifiée par un numéro unique qui s'étend verticalement sur le côté gauche de la feuille.</a:t>
            </a:r>
          </a:p>
        </p:txBody>
      </p:sp>
      <p:sp>
        <p:nvSpPr>
          <p:cNvPr id="424" name="Google Shape;424;p1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3" name="Google Shape;433;p1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La navigation dans les feuilles de calcul d'Excel vous permet de visualiser différentes feuilles de calcul dans un classeur. Par défaut, les feuilles sont numérotées chronologiquement. Pour passer d'une feuille de calcul à l'autre, cliquez sur l'onglet du nom de la feuille de calcul à afficher. Les onglets de nom de feuille de calcul apparaissent dans le coin inférieur gauche du classeur. </a:t>
            </a:r>
            <a:r>
              <a:rPr lang="fr-FR" b="1" noProof="0" dirty="0"/>
              <a:t>&lt;CLIQUER&gt;</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Vous pouvez donner des noms aux feuilles de travail. Par exemple, une feuille de calcul est numérotée par défaut (Feuille 1, Feuille 2), mais vous pouvez lui attribuer un nom, tel que Ensemble de données 1.   Par défaut, trois onglets de feuille de calcul peuvent être ouverts. Mais il est possible d'ajouter des onglets supplémentaires dans la feuille de travail en utilisant le bouton « plus » situé à la fin des onglets.</a:t>
            </a:r>
          </a:p>
        </p:txBody>
      </p:sp>
      <p:sp>
        <p:nvSpPr>
          <p:cNvPr id="434" name="Google Shape;434;p1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5" name="Google Shape;445;p1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mn-lt"/>
              </a:rPr>
              <a:t>Notes de l'instructeur : </a:t>
            </a:r>
            <a:endParaRPr lang="fr-FR" dirty="0">
              <a:latin typeface="+mn-lt"/>
            </a:endParaRPr>
          </a:p>
          <a:p>
            <a:pPr marL="0" indent="0">
              <a:spcBef>
                <a:spcPts val="373"/>
              </a:spcBef>
              <a:buClr>
                <a:schemeClr val="dk1"/>
              </a:buClr>
              <a:buSzPts val="1200"/>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Il est essentiel de se déplacer dans la feuille de calcul pour pouvoir interagir avec les outils et les fonctions suivants de l'interface de l’utilisateur :</a:t>
            </a:r>
          </a:p>
          <a:p>
            <a:pPr marL="829944" lvl="1" indent="-355690">
              <a:lnSpc>
                <a:spcPct val="115000"/>
              </a:lnSpc>
              <a:spcBef>
                <a:spcPts val="0"/>
              </a:spcBef>
              <a:buClr>
                <a:schemeClr val="dk1"/>
              </a:buClr>
              <a:buSzPts val="1200"/>
              <a:buFont typeface="Calibri"/>
              <a:buAutoNum type="arabicPeriod"/>
            </a:pPr>
            <a:r>
              <a:rPr lang="fr-FR" dirty="0">
                <a:latin typeface="+mn-lt"/>
              </a:rPr>
              <a:t>Pointer et cliquer</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latin typeface="+mn-lt"/>
              </a:rPr>
              <a:t>Touches fléchées</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latin typeface="+mn-lt"/>
              </a:rPr>
              <a:t>Page précédente et page suivante </a:t>
            </a:r>
          </a:p>
          <a:p>
            <a:pPr marL="829944" lvl="1" indent="-355690">
              <a:lnSpc>
                <a:spcPct val="115000"/>
              </a:lnSpc>
              <a:spcBef>
                <a:spcPts val="1245"/>
              </a:spcBef>
              <a:buClr>
                <a:schemeClr val="dk1"/>
              </a:buClr>
              <a:buSzPts val="1200"/>
              <a:buFont typeface="Calibri"/>
              <a:buAutoNum type="arabicPeriod"/>
            </a:pPr>
            <a:r>
              <a:rPr lang="fr-FR" dirty="0">
                <a:latin typeface="+mn-lt"/>
              </a:rPr>
              <a:t>Accueil</a:t>
            </a:r>
            <a:endParaRPr lang="fr-FR" dirty="0">
              <a:latin typeface="+mn-lt"/>
              <a:ea typeface="Times New Roman"/>
              <a:cs typeface="Times New Roman"/>
              <a:sym typeface="Times New Roman"/>
            </a:endParaRPr>
          </a:p>
          <a:p>
            <a:pPr marL="0" indent="0">
              <a:spcBef>
                <a:spcPts val="1618"/>
              </a:spcBef>
            </a:pPr>
            <a:endParaRPr lang="fr-FR" dirty="0">
              <a:latin typeface="+mn-lt"/>
            </a:endParaRPr>
          </a:p>
          <a:p>
            <a:pPr marL="177845" indent="-177845">
              <a:spcBef>
                <a:spcPts val="560"/>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Pour vous entraîner à utiliser ces fonctionnalités de l'interface de l’utilisateur, vous devez ouvrir le fichier Excel nommé : </a:t>
            </a:r>
            <a:r>
              <a:rPr lang="fr-FR" i="1" dirty="0">
                <a:latin typeface="+mn-lt"/>
              </a:rPr>
              <a:t>FETPF3.0_WS1_PP13_FR_Exercice_Excel.xlsx (Feuille1 ouverte)</a:t>
            </a:r>
            <a:r>
              <a:rPr lang="fr-FR" dirty="0">
                <a:latin typeface="+mn-lt"/>
              </a:rPr>
              <a:t>.</a:t>
            </a:r>
          </a:p>
        </p:txBody>
      </p:sp>
      <p:sp>
        <p:nvSpPr>
          <p:cNvPr id="446" name="Google Shape;446;p1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5" name="Google Shape;455;p1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La première étape de la pratique des </a:t>
            </a:r>
            <a:r>
              <a:rPr lang="fr-FR" dirty="0"/>
              <a:t>outils et des fonctionnalités de l'interface de l’utilisateur consiste à accéder à votre ordinateur portable et à ouvrir le fichier </a:t>
            </a:r>
            <a:r>
              <a:rPr lang="fr-FR" i="1" dirty="0"/>
              <a:t>FETPF3.0_WS1_PP13_FR_Exercice_Excel.xlsx </a:t>
            </a:r>
            <a:r>
              <a:rPr lang="fr-FR" dirty="0"/>
              <a:t>à la feuille 1</a:t>
            </a:r>
            <a:r>
              <a:rPr lang="fr-FR" i="1" dirty="0"/>
              <a:t>.</a:t>
            </a:r>
            <a:r>
              <a:rPr lang="fr-FR" dirty="0"/>
              <a:t>  Ensuite, déplacez la souris pour placer le curseur sur la cellule </a:t>
            </a:r>
            <a:r>
              <a:rPr lang="fr-FR" i="1" dirty="0"/>
              <a:t>A1 </a:t>
            </a:r>
            <a:r>
              <a:rPr lang="fr-FR" dirty="0"/>
              <a:t>et tapez ou cliquez avec le bouton gauche de la souris sur cette cellule.  Vous remarquerez que la bordure, la ligne et la colonne de la cellule </a:t>
            </a:r>
            <a:r>
              <a:rPr lang="fr-FR" i="1" dirty="0"/>
              <a:t>A1 </a:t>
            </a:r>
            <a:r>
              <a:rPr lang="fr-FR" dirty="0"/>
              <a:t>seront mises en évidence.  Une fois la cellule mise en évidence, vous pouvez y saisir des données. </a:t>
            </a:r>
            <a:endParaRPr lang="fr-FR" i="1" dirty="0"/>
          </a:p>
        </p:txBody>
      </p:sp>
      <p:sp>
        <p:nvSpPr>
          <p:cNvPr id="456" name="Google Shape;456;p1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1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4" name="Google Shape;464;p1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560"/>
              </a:spcBef>
            </a:pPr>
            <a:endParaRPr lang="fr-FR" dirty="0"/>
          </a:p>
          <a:p>
            <a:pPr marL="177845" indent="-177845">
              <a:spcBef>
                <a:spcPts val="871"/>
              </a:spcBef>
              <a:buClr>
                <a:schemeClr val="dk1"/>
              </a:buClr>
              <a:buSzPct val="100000"/>
              <a:buFont typeface="Wingdings" panose="05000000000000000000" pitchFamily="2" charset="2"/>
              <a:buChar char="§"/>
            </a:pPr>
            <a:r>
              <a:rPr lang="fr-FR" b="1" u="sng" dirty="0"/>
              <a:t>Dites</a:t>
            </a:r>
            <a:r>
              <a:rPr lang="fr-FR" b="1" dirty="0"/>
              <a:t> : </a:t>
            </a:r>
            <a:r>
              <a:rPr lang="fr-FR" dirty="0"/>
              <a:t>Exerçons-nous maintenant avec les touches fléchées. Repérez les touches fléchées du clavier, qui pointent vers le haut, le bas, la gauche et la droite. Tout en restant sur la feuille 1 du </a:t>
            </a:r>
            <a:r>
              <a:rPr lang="fr-FR" i="1" dirty="0">
                <a:solidFill>
                  <a:srgbClr val="000000"/>
                </a:solidFill>
              </a:rPr>
              <a:t>fichier FETPF3.0_WS1_PP13_FR_Exercice_Excel.xlsx </a:t>
            </a:r>
            <a:r>
              <a:rPr lang="fr-FR" b="1" dirty="0"/>
              <a:t>&lt;CLIQUER&gt; </a:t>
            </a:r>
            <a:r>
              <a:rPr lang="fr-FR" dirty="0"/>
              <a:t>Appuyez plusieurs fois sur n'importe quelle touche fléchée. Maintenez ensuite n'importe quelle touche fléchée enfoncée pendant  </a:t>
            </a:r>
            <a:br>
              <a:rPr lang="fr-FR" dirty="0"/>
            </a:br>
            <a:r>
              <a:rPr lang="fr-FR" dirty="0"/>
              <a:t>quelques secondes. </a:t>
            </a:r>
          </a:p>
          <a:p>
            <a:pPr marL="0" indent="0">
              <a:spcBef>
                <a:spcPts val="560"/>
              </a:spcBef>
            </a:pPr>
            <a:endParaRPr lang="fr-FR" dirty="0"/>
          </a:p>
          <a:p>
            <a:pPr marL="217366" indent="-177845">
              <a:spcBef>
                <a:spcPts val="560"/>
              </a:spcBef>
              <a:buClr>
                <a:schemeClr val="dk1"/>
              </a:buClr>
              <a:buSzPts val="1200"/>
              <a:buFont typeface="Wingdings" panose="05000000000000000000" pitchFamily="2" charset="2"/>
              <a:buChar char="§"/>
            </a:pPr>
            <a:r>
              <a:rPr lang="fr-FR" b="1" u="sng" dirty="0"/>
              <a:t>Demandez</a:t>
            </a:r>
            <a:r>
              <a:rPr lang="fr-FR" b="1" dirty="0"/>
              <a:t> : </a:t>
            </a:r>
            <a:r>
              <a:rPr lang="fr-FR" dirty="0"/>
              <a:t>Que s'est-il passé ?  </a:t>
            </a:r>
          </a:p>
          <a:p>
            <a:pPr marL="296408" indent="-177845">
              <a:spcBef>
                <a:spcPts val="560"/>
              </a:spcBef>
              <a:buClr>
                <a:schemeClr val="dk1"/>
              </a:buClr>
              <a:buSzPts val="1800"/>
              <a:buFont typeface="Wingdings" panose="05000000000000000000" pitchFamily="2" charset="2"/>
              <a:buChar char="§"/>
            </a:pPr>
            <a:endParaRPr lang="fr-FR" b="1" dirty="0"/>
          </a:p>
          <a:p>
            <a:pPr marL="217366" indent="-177845">
              <a:spcBef>
                <a:spcPts val="560"/>
              </a:spcBef>
              <a:buClr>
                <a:schemeClr val="dk1"/>
              </a:buClr>
              <a:buSzPts val="1200"/>
              <a:buFont typeface="Wingdings" panose="05000000000000000000" pitchFamily="2" charset="2"/>
              <a:buChar char="§"/>
            </a:pPr>
            <a:r>
              <a:rPr lang="fr-FR" b="1" u="sng" dirty="0"/>
              <a:t>Remerciez</a:t>
            </a:r>
            <a:r>
              <a:rPr lang="fr-FR" b="1" dirty="0"/>
              <a:t> </a:t>
            </a:r>
            <a:r>
              <a:rPr lang="fr-FR" dirty="0"/>
              <a:t>les participants pour leurs réponses.  </a:t>
            </a:r>
            <a:r>
              <a:rPr lang="fr-FR" b="1" dirty="0"/>
              <a:t>Réponse : </a:t>
            </a:r>
            <a:r>
              <a:rPr lang="fr-FR" i="1" dirty="0"/>
              <a:t>Maintenir le curseur enfoncé augmente la vitesse</a:t>
            </a:r>
            <a:r>
              <a:rPr lang="fr-FR" b="1" dirty="0"/>
              <a:t>.&lt;CLIQUER&gt; </a:t>
            </a:r>
            <a:endParaRPr lang="fr-FR" dirty="0"/>
          </a:p>
          <a:p>
            <a:pPr marL="296408" indent="-177845">
              <a:spcBef>
                <a:spcPts val="560"/>
              </a:spcBef>
              <a:buClr>
                <a:schemeClr val="dk1"/>
              </a:buClr>
              <a:buSzPts val="1800"/>
              <a:buFont typeface="Wingdings" panose="05000000000000000000" pitchFamily="2" charset="2"/>
              <a:buChar char="§"/>
            </a:pPr>
            <a:endParaRPr lang="fr-FR" b="1" dirty="0"/>
          </a:p>
          <a:p>
            <a:pPr marL="217366" indent="-177845">
              <a:spcBef>
                <a:spcPts val="560"/>
              </a:spcBef>
              <a:buClr>
                <a:schemeClr val="dk1"/>
              </a:buClr>
              <a:buSzPts val="1200"/>
              <a:buFont typeface="Wingdings" panose="05000000000000000000" pitchFamily="2" charset="2"/>
              <a:buChar char="§"/>
            </a:pPr>
            <a:r>
              <a:rPr lang="fr-FR" b="1" u="sng" dirty="0"/>
              <a:t>Dites</a:t>
            </a:r>
            <a:r>
              <a:rPr lang="fr-FR" b="1" dirty="0"/>
              <a:t> : </a:t>
            </a:r>
            <a:r>
              <a:rPr lang="fr-FR" dirty="0"/>
              <a:t>Maintenant, appuyez sur </a:t>
            </a:r>
            <a:r>
              <a:rPr lang="fr-FR" b="1" dirty="0" err="1"/>
              <a:t>Ctrl+Flèche</a:t>
            </a:r>
            <a:r>
              <a:rPr lang="fr-FR" b="1" dirty="0"/>
              <a:t> </a:t>
            </a:r>
            <a:r>
              <a:rPr lang="fr-FR" dirty="0"/>
              <a:t>et essayez chaque direction.</a:t>
            </a:r>
          </a:p>
          <a:p>
            <a:pPr marL="79042" indent="0">
              <a:spcBef>
                <a:spcPts val="373"/>
              </a:spcBef>
              <a:buClr>
                <a:schemeClr val="dk1"/>
              </a:buClr>
              <a:buSzPts val="1200"/>
            </a:pPr>
            <a:endParaRPr lang="fr-FR"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b="1" dirty="0"/>
              <a:t> : </a:t>
            </a:r>
            <a:r>
              <a:rPr lang="fr-FR" dirty="0"/>
              <a:t>Que s'est-il passé ?    </a:t>
            </a:r>
          </a:p>
          <a:p>
            <a:pPr marL="256887"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dirty="0"/>
              <a:t>Remerciez</a:t>
            </a:r>
            <a:r>
              <a:rPr lang="fr-FR" b="1" dirty="0"/>
              <a:t> </a:t>
            </a:r>
            <a:r>
              <a:rPr lang="fr-FR" dirty="0"/>
              <a:t>les participants pour leurs réponses.  </a:t>
            </a:r>
            <a:r>
              <a:rPr lang="fr-FR" b="1" dirty="0"/>
              <a:t>Réponse : </a:t>
            </a:r>
            <a:r>
              <a:rPr lang="fr-FR" i="1" dirty="0"/>
              <a:t>Le curseur se place sur la première ou la dernière cellule dans la direction choisie.</a:t>
            </a:r>
            <a:endParaRPr lang="fr-FR" dirty="0"/>
          </a:p>
          <a:p>
            <a:pPr marL="0" indent="0">
              <a:spcBef>
                <a:spcPts val="373"/>
              </a:spcBef>
            </a:pPr>
            <a:endParaRPr b="0" dirty="0"/>
          </a:p>
        </p:txBody>
      </p:sp>
      <p:sp>
        <p:nvSpPr>
          <p:cNvPr id="465" name="Google Shape;465;p1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7" name="Google Shape;307;p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buClr>
                <a:schemeClr val="dk1"/>
              </a:buClr>
              <a:buSzPts val="1200"/>
            </a:pPr>
            <a:endParaRPr lang="fr-FR" b="1" i="1"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i="1" noProof="0" dirty="0">
                <a:latin typeface="Arial"/>
                <a:ea typeface="Arial"/>
                <a:cs typeface="Arial"/>
                <a:sym typeface="Arial"/>
              </a:rPr>
              <a:t>Ces icônes servent de signaux pour vous aider à naviguer dans le contenu et à savoir ce qui vous attend.</a:t>
            </a:r>
            <a:endParaRPr lang="fr-FR" noProof="0" dirty="0"/>
          </a:p>
          <a:p>
            <a:pPr marL="0" indent="0">
              <a:spcBef>
                <a:spcPts val="373"/>
              </a:spcBef>
            </a:pPr>
            <a:endParaRPr dirty="0"/>
          </a:p>
        </p:txBody>
      </p:sp>
      <p:sp>
        <p:nvSpPr>
          <p:cNvPr id="308" name="Google Shape;308;p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2" name="Google Shape;472;p2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buClr>
                <a:schemeClr val="dk1"/>
              </a:buClr>
              <a:buSzPts val="1200"/>
            </a:pPr>
            <a:endParaRPr lang="fr-FR" dirty="0"/>
          </a:p>
          <a:p>
            <a:pPr marL="177845" indent="-177845">
              <a:spcBef>
                <a:spcPts val="871"/>
              </a:spcBef>
              <a:buClr>
                <a:schemeClr val="dk1"/>
              </a:buClr>
              <a:buSzPts val="1200"/>
              <a:buFont typeface="Wingdings" panose="05000000000000000000" pitchFamily="2" charset="2"/>
              <a:buChar char="§"/>
            </a:pPr>
            <a:r>
              <a:rPr lang="fr-FR" b="1" u="sng" dirty="0"/>
              <a:t>Dites</a:t>
            </a:r>
            <a:r>
              <a:rPr lang="fr-FR" b="1" dirty="0"/>
              <a:t> : </a:t>
            </a:r>
            <a:r>
              <a:rPr lang="fr-FR" dirty="0"/>
              <a:t>Les touches </a:t>
            </a:r>
            <a:r>
              <a:rPr lang="fr-FR" i="1" dirty="0"/>
              <a:t>Page précédente </a:t>
            </a:r>
            <a:r>
              <a:rPr lang="fr-FR" dirty="0"/>
              <a:t>et </a:t>
            </a:r>
            <a:r>
              <a:rPr lang="fr-FR" i="1" dirty="0"/>
              <a:t>Page suivante </a:t>
            </a:r>
            <a:r>
              <a:rPr lang="fr-FR" dirty="0"/>
              <a:t>envoient le curseur, par incréments, vers le haut et vers le bas de la feuille de calcul. </a:t>
            </a:r>
            <a:r>
              <a:rPr lang="fr-FR" dirty="0">
                <a:solidFill>
                  <a:srgbClr val="000000"/>
                </a:solidFill>
              </a:rPr>
              <a:t>Tout en restant sur la feuille 1 du fichier FETPF3.0_WS1_PP13_FR_Exercice_Excel.xlsx </a:t>
            </a:r>
            <a:r>
              <a:rPr lang="fr-FR" b="1" dirty="0"/>
              <a:t>&lt;CLIQUER&gt;</a:t>
            </a:r>
            <a:endParaRPr lang="fr-FR" dirty="0"/>
          </a:p>
          <a:p>
            <a:pPr marL="177845" indent="-177845">
              <a:spcBef>
                <a:spcPts val="373"/>
              </a:spcBef>
              <a:buClr>
                <a:schemeClr val="dk1"/>
              </a:buClr>
              <a:buSzPts val="1200"/>
              <a:buFont typeface="Wingdings" panose="05000000000000000000" pitchFamily="2" charset="2"/>
              <a:buChar char="§"/>
            </a:pPr>
            <a:endParaRPr lang="fr-FR" i="1" dirty="0"/>
          </a:p>
          <a:p>
            <a:pPr marL="177845" indent="-177845">
              <a:spcBef>
                <a:spcPts val="871"/>
              </a:spcBef>
              <a:buClr>
                <a:schemeClr val="dk1"/>
              </a:buClr>
              <a:buSzPts val="1200"/>
              <a:buFont typeface="Wingdings" panose="05000000000000000000" pitchFamily="2" charset="2"/>
              <a:buChar char="§"/>
            </a:pPr>
            <a:r>
              <a:rPr lang="fr-FR" b="1" u="sng" dirty="0"/>
              <a:t>Dites</a:t>
            </a:r>
            <a:r>
              <a:rPr lang="fr-FR" b="1" dirty="0"/>
              <a:t> : </a:t>
            </a:r>
            <a:r>
              <a:rPr lang="fr-FR" dirty="0"/>
              <a:t>tout en restant dans la feuille 1 du document FETPF3.0_WS1_PP13_FR_Exercice_Excel.xlsx</a:t>
            </a:r>
            <a:r>
              <a:rPr lang="fr-FR" dirty="0">
                <a:solidFill>
                  <a:srgbClr val="000000"/>
                </a:solidFill>
              </a:rPr>
              <a:t>, appuyez plusieurs fois sur la touche Page suivante. Appuyez ensuite sur la touche Page suivante pour revenir au début de la feuille de calcul.</a:t>
            </a:r>
            <a:br>
              <a:rPr lang="fr-FR" dirty="0">
                <a:solidFill>
                  <a:srgbClr val="000000"/>
                </a:solidFill>
              </a:rPr>
            </a:br>
            <a:endParaRPr lang="fr-FR" dirty="0">
              <a:solidFill>
                <a:srgbClr val="000000"/>
              </a:solidFill>
            </a:endParaRPr>
          </a:p>
          <a:p>
            <a:pPr marL="177845" indent="-177845">
              <a:spcBef>
                <a:spcPts val="871"/>
              </a:spcBef>
              <a:buClr>
                <a:schemeClr val="dk1"/>
              </a:buClr>
              <a:buSzPts val="1200"/>
              <a:buFont typeface="Wingdings" panose="05000000000000000000" pitchFamily="2" charset="2"/>
              <a:buChar char="§"/>
            </a:pPr>
            <a:r>
              <a:rPr lang="fr-FR" b="1" u="sng" dirty="0"/>
              <a:t>Dites</a:t>
            </a:r>
            <a:r>
              <a:rPr lang="fr-FR" b="1" dirty="0"/>
              <a:t> : </a:t>
            </a:r>
            <a:r>
              <a:rPr lang="fr-FR" dirty="0">
                <a:solidFill>
                  <a:srgbClr val="000000"/>
                </a:solidFill>
              </a:rPr>
              <a:t>Remarquez que l'utilisation des touches </a:t>
            </a:r>
            <a:r>
              <a:rPr lang="fr-FR" b="1" dirty="0">
                <a:solidFill>
                  <a:srgbClr val="000000"/>
                </a:solidFill>
              </a:rPr>
              <a:t>Page précédente </a:t>
            </a:r>
            <a:r>
              <a:rPr lang="fr-FR" dirty="0">
                <a:solidFill>
                  <a:srgbClr val="000000"/>
                </a:solidFill>
              </a:rPr>
              <a:t>ou </a:t>
            </a:r>
            <a:r>
              <a:rPr lang="fr-FR" b="1" dirty="0">
                <a:solidFill>
                  <a:srgbClr val="000000"/>
                </a:solidFill>
              </a:rPr>
              <a:t>Page suivante </a:t>
            </a:r>
            <a:r>
              <a:rPr lang="fr-FR" dirty="0">
                <a:solidFill>
                  <a:srgbClr val="000000"/>
                </a:solidFill>
              </a:rPr>
              <a:t>n'est pas une science exacte comme l'utilisation de la boîte de nom, mais Page précédente ou Page suivante vous permettra d'atteindre un emplacement approximatif.</a:t>
            </a:r>
            <a:endParaRPr lang="fr-FR" dirty="0"/>
          </a:p>
          <a:p>
            <a:pPr marL="0" indent="0">
              <a:spcBef>
                <a:spcPts val="373"/>
              </a:spcBef>
            </a:pPr>
            <a:endParaRPr dirty="0"/>
          </a:p>
        </p:txBody>
      </p:sp>
      <p:sp>
        <p:nvSpPr>
          <p:cNvPr id="473" name="Google Shape;473;p2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2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0" name="Google Shape;480;p2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871"/>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La touche </a:t>
            </a:r>
            <a:r>
              <a:rPr lang="fr-FR" b="1" noProof="0" dirty="0"/>
              <a:t>Accueil </a:t>
            </a:r>
            <a:r>
              <a:rPr lang="fr-FR" noProof="0" dirty="0"/>
              <a:t>est la touche de contrôle du clavier qui ramène le curseur à la première ligne du texte. </a:t>
            </a:r>
            <a:r>
              <a:rPr lang="fr-FR" b="0" i="0" u="none" strike="noStrike" cap="none" noProof="0" dirty="0">
                <a:solidFill>
                  <a:srgbClr val="000000"/>
                </a:solidFill>
                <a:latin typeface="Arial"/>
                <a:ea typeface="Arial"/>
                <a:cs typeface="Arial"/>
                <a:sym typeface="Arial"/>
              </a:rPr>
              <a:t>Tout en restant sur la feuille 1 du fichier </a:t>
            </a:r>
            <a:r>
              <a:rPr lang="fr-FR" dirty="0">
                <a:solidFill>
                  <a:srgbClr val="000000"/>
                </a:solidFill>
              </a:rPr>
              <a:t>FETPF3.0_WS1_PP13_FR_Exercice_Excel.xlsx </a:t>
            </a:r>
            <a:r>
              <a:rPr lang="fr-FR" b="1" i="0" u="none" strike="noStrike" cap="none" noProof="0" dirty="0">
                <a:solidFill>
                  <a:srgbClr val="000000"/>
                </a:solidFill>
                <a:latin typeface="Arial"/>
                <a:ea typeface="Arial"/>
                <a:cs typeface="Arial"/>
                <a:sym typeface="Arial"/>
              </a:rPr>
              <a:t>&lt;CLIQUER&gt; </a:t>
            </a:r>
            <a:br>
              <a:rPr lang="fr-FR" b="1" i="0" u="none" strike="noStrike" cap="none" noProof="0" dirty="0">
                <a:solidFill>
                  <a:srgbClr val="000000"/>
                </a:solidFill>
                <a:latin typeface="Arial"/>
                <a:ea typeface="Arial"/>
                <a:cs typeface="Arial"/>
                <a:sym typeface="Arial"/>
              </a:rPr>
            </a:br>
            <a:endParaRPr lang="fr-FR" b="0" i="0" u="none" strike="noStrike" cap="none" noProof="0" dirty="0">
              <a:solidFill>
                <a:srgbClr val="000000"/>
              </a:solidFill>
              <a:latin typeface="Arial"/>
              <a:ea typeface="Arial"/>
              <a:cs typeface="Arial"/>
              <a:sym typeface="Arial"/>
            </a:endParaRPr>
          </a:p>
          <a:p>
            <a:pPr marL="177845" indent="-177845">
              <a:spcBef>
                <a:spcPts val="871"/>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b="0" i="0" u="none" strike="noStrike" cap="none" noProof="0" dirty="0">
                <a:solidFill>
                  <a:srgbClr val="000000"/>
                </a:solidFill>
                <a:latin typeface="Arial"/>
                <a:ea typeface="Arial"/>
                <a:cs typeface="Arial"/>
                <a:sym typeface="Arial"/>
              </a:rPr>
              <a:t>Appuyez sur la touche </a:t>
            </a:r>
            <a:r>
              <a:rPr lang="fr-FR" b="1" i="0" u="none" strike="noStrike" cap="none" noProof="0" dirty="0">
                <a:solidFill>
                  <a:srgbClr val="000000"/>
                </a:solidFill>
                <a:latin typeface="Arial"/>
                <a:ea typeface="Arial"/>
                <a:cs typeface="Arial"/>
                <a:sym typeface="Arial"/>
              </a:rPr>
              <a:t>Accueil.</a:t>
            </a:r>
          </a:p>
          <a:p>
            <a:pPr marL="0" indent="0">
              <a:spcBef>
                <a:spcPts val="871"/>
              </a:spcBef>
              <a:buClr>
                <a:schemeClr val="dk1"/>
              </a:buClr>
              <a:buSzPts val="1200"/>
            </a:pPr>
            <a:endParaRPr lang="fr-FR" b="0" i="0" u="none" strike="noStrike" cap="none" noProof="0" dirty="0">
              <a:solidFill>
                <a:schemeClr val="dk1"/>
              </a:solidFill>
              <a:latin typeface="Arial"/>
              <a:ea typeface="Arial"/>
              <a:cs typeface="Arial"/>
              <a:sym typeface="Arial"/>
            </a:endParaRPr>
          </a:p>
          <a:p>
            <a:pPr marL="177845" indent="-177845">
              <a:spcBef>
                <a:spcPts val="871"/>
              </a:spcBef>
              <a:buClr>
                <a:schemeClr val="dk1"/>
              </a:buClr>
              <a:buSzPts val="1200"/>
              <a:buFont typeface="Wingdings" panose="05000000000000000000" pitchFamily="2" charset="2"/>
              <a:buChar char="§"/>
            </a:pPr>
            <a:r>
              <a:rPr lang="fr-FR" b="1" i="0" u="sng" strike="noStrike" cap="none" noProof="0" dirty="0">
                <a:solidFill>
                  <a:srgbClr val="000000"/>
                </a:solidFill>
                <a:latin typeface="Arial"/>
                <a:ea typeface="Arial"/>
                <a:cs typeface="Arial"/>
                <a:sym typeface="Arial"/>
              </a:rPr>
              <a:t>Demandez</a:t>
            </a:r>
            <a:r>
              <a:rPr lang="fr-FR" b="1" i="0" u="none" strike="noStrike" cap="none" noProof="0" dirty="0">
                <a:solidFill>
                  <a:srgbClr val="000000"/>
                </a:solidFill>
                <a:latin typeface="Arial"/>
                <a:ea typeface="Arial"/>
                <a:cs typeface="Arial"/>
                <a:sym typeface="Arial"/>
              </a:rPr>
              <a:t> : </a:t>
            </a:r>
            <a:r>
              <a:rPr lang="fr-FR" b="0" i="0" u="none" strike="noStrike" cap="none" noProof="0" dirty="0">
                <a:solidFill>
                  <a:srgbClr val="000000"/>
                </a:solidFill>
                <a:latin typeface="Arial"/>
                <a:ea typeface="Arial"/>
                <a:cs typeface="Arial"/>
                <a:sym typeface="Arial"/>
              </a:rPr>
              <a:t>Que s'est-il passé ?   </a:t>
            </a:r>
          </a:p>
          <a:p>
            <a:pPr marL="0" indent="0">
              <a:spcBef>
                <a:spcPts val="871"/>
              </a:spcBef>
              <a:buClr>
                <a:schemeClr val="dk1"/>
              </a:buClr>
              <a:buSzPts val="1200"/>
            </a:pPr>
            <a:endParaRPr lang="fr-FR" b="0" i="0" u="none" strike="noStrike" cap="none" noProof="0" dirty="0">
              <a:solidFill>
                <a:schemeClr val="dk1"/>
              </a:solidFill>
              <a:latin typeface="Arial"/>
              <a:ea typeface="Arial"/>
              <a:cs typeface="Arial"/>
              <a:sym typeface="Arial"/>
            </a:endParaRPr>
          </a:p>
          <a:p>
            <a:pPr marL="177845" indent="-177845">
              <a:spcBef>
                <a:spcPts val="871"/>
              </a:spcBef>
              <a:buClr>
                <a:schemeClr val="dk1"/>
              </a:buClr>
              <a:buSzPts val="1200"/>
              <a:buFont typeface="Wingdings" panose="05000000000000000000" pitchFamily="2" charset="2"/>
              <a:buChar char="§"/>
            </a:pPr>
            <a:r>
              <a:rPr lang="fr-FR" b="1" u="sng" noProof="0" dirty="0">
                <a:solidFill>
                  <a:srgbClr val="000000"/>
                </a:solidFill>
              </a:rPr>
              <a:t>Remerciez</a:t>
            </a:r>
            <a:r>
              <a:rPr lang="fr-FR" b="1" i="0" u="none" strike="noStrike" cap="none" noProof="0" dirty="0">
                <a:solidFill>
                  <a:srgbClr val="000000"/>
                </a:solidFill>
                <a:latin typeface="Arial"/>
                <a:ea typeface="Arial"/>
                <a:cs typeface="Arial"/>
                <a:sym typeface="Arial"/>
              </a:rPr>
              <a:t> </a:t>
            </a:r>
            <a:r>
              <a:rPr lang="fr-FR" b="0" i="0" u="none" strike="noStrike" cap="none" noProof="0" dirty="0">
                <a:solidFill>
                  <a:srgbClr val="000000"/>
                </a:solidFill>
                <a:latin typeface="Arial"/>
                <a:ea typeface="Arial"/>
                <a:cs typeface="Arial"/>
                <a:sym typeface="Arial"/>
              </a:rPr>
              <a:t>les participants pour leurs réponses.  </a:t>
            </a:r>
            <a:r>
              <a:rPr lang="fr-FR" b="1" i="0" u="none" strike="noStrike" cap="none" noProof="0" dirty="0">
                <a:solidFill>
                  <a:srgbClr val="000000"/>
                </a:solidFill>
                <a:latin typeface="Arial"/>
                <a:ea typeface="Arial"/>
                <a:cs typeface="Arial"/>
                <a:sym typeface="Arial"/>
              </a:rPr>
              <a:t>Réponse : </a:t>
            </a:r>
            <a:r>
              <a:rPr lang="fr-FR" b="0" i="1" u="none" strike="noStrike" cap="none" noProof="0" dirty="0">
                <a:solidFill>
                  <a:srgbClr val="000000"/>
                </a:solidFill>
                <a:latin typeface="Arial"/>
                <a:ea typeface="Arial"/>
                <a:cs typeface="Arial"/>
                <a:sym typeface="Arial"/>
              </a:rPr>
              <a:t>Le curseur est revenu à la colonne A de cette ligne. </a:t>
            </a:r>
            <a:r>
              <a:rPr lang="fr-FR" b="1" i="0" u="none" strike="noStrike" cap="none" noProof="0" dirty="0">
                <a:solidFill>
                  <a:srgbClr val="000000"/>
                </a:solidFill>
                <a:latin typeface="Arial"/>
                <a:ea typeface="Arial"/>
                <a:cs typeface="Arial"/>
                <a:sym typeface="Arial"/>
              </a:rPr>
              <a:t>&lt;CLIQUER&gt;</a:t>
            </a:r>
          </a:p>
          <a:p>
            <a:pPr marL="0" indent="0">
              <a:spcBef>
                <a:spcPts val="871"/>
              </a:spcBef>
              <a:buClr>
                <a:schemeClr val="dk1"/>
              </a:buClr>
              <a:buSzPts val="1200"/>
            </a:pPr>
            <a:endParaRPr lang="fr-FR" b="0" i="0" u="none" strike="noStrike" cap="none" noProof="0" dirty="0">
              <a:solidFill>
                <a:srgbClr val="000000"/>
              </a:solidFill>
              <a:latin typeface="Arial"/>
              <a:ea typeface="Arial"/>
              <a:cs typeface="Arial"/>
              <a:sym typeface="Arial"/>
            </a:endParaRPr>
          </a:p>
          <a:p>
            <a:pPr marL="177845" indent="-177845">
              <a:spcBef>
                <a:spcPts val="871"/>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b="0" i="0" u="none" strike="noStrike" cap="none" noProof="0" dirty="0">
                <a:solidFill>
                  <a:srgbClr val="000000"/>
                </a:solidFill>
                <a:latin typeface="Arial"/>
                <a:ea typeface="Arial"/>
                <a:cs typeface="Arial"/>
                <a:sym typeface="Arial"/>
              </a:rPr>
              <a:t>Appuyez sur </a:t>
            </a:r>
            <a:r>
              <a:rPr lang="fr-FR" b="1" i="0" u="none" strike="noStrike" cap="none" noProof="0" dirty="0" err="1">
                <a:solidFill>
                  <a:srgbClr val="000000"/>
                </a:solidFill>
                <a:latin typeface="Arial"/>
                <a:ea typeface="Arial"/>
                <a:cs typeface="Arial"/>
                <a:sym typeface="Arial"/>
              </a:rPr>
              <a:t>Ctrl+Accueil</a:t>
            </a:r>
            <a:r>
              <a:rPr lang="fr-FR" b="1" i="0" u="none" strike="noStrike" cap="none" noProof="0" dirty="0">
                <a:solidFill>
                  <a:srgbClr val="000000"/>
                </a:solidFill>
                <a:latin typeface="Arial"/>
                <a:ea typeface="Arial"/>
                <a:cs typeface="Arial"/>
                <a:sym typeface="Arial"/>
              </a:rPr>
              <a:t> </a:t>
            </a:r>
            <a:r>
              <a:rPr lang="fr-FR" b="0" i="0" u="none" strike="noStrike" cap="none" noProof="0" dirty="0">
                <a:solidFill>
                  <a:srgbClr val="000000"/>
                </a:solidFill>
                <a:latin typeface="Arial"/>
                <a:ea typeface="Arial"/>
                <a:cs typeface="Arial"/>
                <a:sym typeface="Arial"/>
              </a:rPr>
              <a:t>et votre curseur reviendra à la cellule A1.</a:t>
            </a:r>
            <a:endParaRPr lang="fr-FR" noProof="0" dirty="0"/>
          </a:p>
          <a:p>
            <a:pPr marL="0" indent="0">
              <a:spcBef>
                <a:spcPts val="373"/>
              </a:spcBef>
            </a:pPr>
            <a:endParaRPr b="0" i="0" dirty="0"/>
          </a:p>
          <a:p>
            <a:pPr marL="0" indent="0">
              <a:spcBef>
                <a:spcPts val="373"/>
              </a:spcBef>
            </a:pPr>
            <a:endParaRPr dirty="0"/>
          </a:p>
        </p:txBody>
      </p:sp>
      <p:sp>
        <p:nvSpPr>
          <p:cNvPr id="481" name="Google Shape;481;p2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2" name="Google Shape;502;p2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Exerçons-nous à utiliser certaines des actions que nous venons d'apprendre. </a:t>
            </a:r>
          </a:p>
          <a:p>
            <a:pPr marL="256887" indent="-177845">
              <a:spcBef>
                <a:spcPts val="373"/>
              </a:spcBef>
              <a:buClr>
                <a:schemeClr val="dk1"/>
              </a:buClr>
              <a:buSzPts val="1200"/>
              <a:buFont typeface="Wingdings" panose="05000000000000000000" pitchFamily="2" charset="2"/>
              <a:buChar char="§"/>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Allez dans la </a:t>
            </a:r>
            <a:r>
              <a:rPr lang="fr-FR" b="1" noProof="0" dirty="0"/>
              <a:t>boîte de nom </a:t>
            </a:r>
            <a:r>
              <a:rPr lang="fr-FR" noProof="0" dirty="0"/>
              <a:t>et entrez </a:t>
            </a:r>
            <a:r>
              <a:rPr lang="fr-FR" b="1" noProof="0" dirty="0"/>
              <a:t>G100 - </a:t>
            </a:r>
            <a:r>
              <a:rPr lang="fr-FR" b="0" noProof="0" dirty="0"/>
              <a:t>Appuyez sur </a:t>
            </a:r>
            <a:r>
              <a:rPr lang="fr-FR" b="1" noProof="0" dirty="0"/>
              <a:t>Entrer</a:t>
            </a:r>
            <a:endParaRPr lang="fr-FR" noProof="0" dirty="0"/>
          </a:p>
          <a:p>
            <a:pPr marL="177845" indent="-177845">
              <a:spcBef>
                <a:spcPts val="373"/>
              </a:spcBef>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t>Demandez</a:t>
            </a:r>
            <a:r>
              <a:rPr lang="fr-FR" b="1" u="none" noProof="0" dirty="0"/>
              <a:t> : </a:t>
            </a:r>
            <a:r>
              <a:rPr lang="fr-FR" b="0" noProof="0" dirty="0"/>
              <a:t>Le curseur s'est-il déplacé sur G100 ? </a:t>
            </a:r>
            <a:endParaRPr lang="fr-FR" noProof="0" dirty="0"/>
          </a:p>
          <a:p>
            <a:pPr marL="256887" indent="-177845">
              <a:spcBef>
                <a:spcPts val="373"/>
              </a:spcBef>
              <a:buClr>
                <a:schemeClr val="dk1"/>
              </a:buClr>
              <a:buSzPts val="1200"/>
              <a:buFont typeface="Wingdings" panose="05000000000000000000" pitchFamily="2" charset="2"/>
              <a:buChar char="§"/>
            </a:pPr>
            <a:endParaRPr lang="fr-FR" b="0" noProof="0" dirty="0"/>
          </a:p>
          <a:p>
            <a:pPr marL="177845" indent="-177845" defTabSz="948507">
              <a:spcBef>
                <a:spcPts val="373"/>
              </a:spcBef>
              <a:buClr>
                <a:schemeClr val="dk1"/>
              </a:buClr>
              <a:buSzPts val="1200"/>
              <a:buFont typeface="Wingdings" panose="05000000000000000000" pitchFamily="2" charset="2"/>
              <a:buChar char="§"/>
              <a:defRPr/>
            </a:pPr>
            <a:r>
              <a:rPr lang="fr-FR" b="1" u="sng" noProof="0" dirty="0"/>
              <a:t>Remerciez</a:t>
            </a:r>
            <a:r>
              <a:rPr lang="fr-FR" b="1" u="none" noProof="0" dirty="0"/>
              <a:t> </a:t>
            </a:r>
            <a:r>
              <a:rPr lang="fr-FR" b="0" u="none" noProof="0" dirty="0"/>
              <a:t>les participants pour leurs réponses</a:t>
            </a:r>
            <a:r>
              <a:rPr lang="fr-FR" b="0" noProof="0" dirty="0"/>
              <a:t>.   </a:t>
            </a:r>
            <a:r>
              <a:rPr lang="fr-FR" b="1" noProof="0" dirty="0"/>
              <a:t>Réponse : </a:t>
            </a:r>
            <a:r>
              <a:rPr lang="fr-FR" b="0" i="1" noProof="0" dirty="0"/>
              <a:t>La réponse doit être oui</a:t>
            </a:r>
            <a:r>
              <a:rPr lang="fr-FR" b="1" noProof="0" dirty="0"/>
              <a:t>. </a:t>
            </a:r>
            <a:r>
              <a:rPr lang="fr-FR" b="1" i="0" noProof="0" dirty="0"/>
              <a:t>&lt;CLIQUER&gt; </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t>Demandez</a:t>
            </a:r>
            <a:r>
              <a:rPr lang="fr-FR" b="1" u="none" noProof="0" dirty="0"/>
              <a:t> : </a:t>
            </a:r>
            <a:r>
              <a:rPr lang="fr-FR" b="0" noProof="0" dirty="0"/>
              <a:t>Comment retourner à la cellule </a:t>
            </a:r>
            <a:r>
              <a:rPr lang="fr-FR" b="0" i="1" noProof="0" dirty="0"/>
              <a:t>A1 </a:t>
            </a:r>
            <a:r>
              <a:rPr lang="fr-FR" b="0" i="0" noProof="0" dirty="0"/>
              <a:t>?  Sollicitez les réponses. </a:t>
            </a:r>
            <a:r>
              <a:rPr lang="fr-FR" b="1" i="0" noProof="0" dirty="0"/>
              <a:t>&lt;CLIQUER&gt; </a:t>
            </a:r>
            <a:endParaRPr lang="fr-FR" noProof="0" dirty="0"/>
          </a:p>
          <a:p>
            <a:pPr marL="256887" indent="-177845">
              <a:spcBef>
                <a:spcPts val="373"/>
              </a:spcBef>
              <a:buClr>
                <a:schemeClr val="dk1"/>
              </a:buClr>
              <a:buSzPts val="1200"/>
              <a:buFont typeface="Wingdings" panose="05000000000000000000" pitchFamily="2" charset="2"/>
              <a:buChar char="§"/>
            </a:pPr>
            <a:endParaRPr lang="fr-FR" b="1" i="0" noProof="0"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i="0" u="none" noProof="0" dirty="0"/>
              <a:t> </a:t>
            </a:r>
            <a:r>
              <a:rPr lang="fr-FR" b="0" u="none" noProof="0" dirty="0"/>
              <a:t>les participants pour leurs réponses</a:t>
            </a:r>
            <a:r>
              <a:rPr lang="fr-FR" b="0" noProof="0" dirty="0"/>
              <a:t>. </a:t>
            </a:r>
            <a:r>
              <a:rPr lang="fr-FR" b="1" i="0" noProof="0" dirty="0"/>
              <a:t>Réponse : </a:t>
            </a:r>
            <a:r>
              <a:rPr lang="fr-FR" b="1" i="1" dirty="0" err="1"/>
              <a:t>Ctrl+</a:t>
            </a:r>
            <a:r>
              <a:rPr lang="fr-FR" b="1" i="1" noProof="0" dirty="0" err="1"/>
              <a:t>Accueil</a:t>
            </a:r>
            <a:endParaRPr lang="fr-FR" b="1" i="1" noProof="0" dirty="0"/>
          </a:p>
        </p:txBody>
      </p:sp>
      <p:sp>
        <p:nvSpPr>
          <p:cNvPr id="503" name="Google Shape;503;p2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2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9" name="Google Shape;509;p2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buClr>
                <a:schemeClr val="dk1"/>
              </a:buClr>
              <a:buSzPts val="1200"/>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t>Qu'est-ce qu'une base de données ? </a:t>
            </a:r>
            <a:r>
              <a:rPr lang="fr-FR" b="1" dirty="0"/>
              <a:t>&lt;CLIQUER&gt; </a:t>
            </a:r>
            <a:r>
              <a:rPr lang="fr-FR" dirty="0"/>
              <a:t>pour la réponse.  </a:t>
            </a:r>
            <a:r>
              <a:rPr lang="fr-FR" b="1" noProof="0" dirty="0"/>
              <a:t>Réponse </a:t>
            </a:r>
            <a:r>
              <a:rPr lang="fr-FR" noProof="0" dirty="0"/>
              <a:t>: </a:t>
            </a:r>
          </a:p>
          <a:p>
            <a:pPr marL="652099" lvl="1" indent="-177845">
              <a:lnSpc>
                <a:spcPct val="115000"/>
              </a:lnSpc>
              <a:spcBef>
                <a:spcPts val="0"/>
              </a:spcBef>
              <a:buClr>
                <a:schemeClr val="dk1"/>
              </a:buClr>
              <a:buSzPts val="1200"/>
              <a:buFont typeface="Courier New"/>
              <a:buChar char="o"/>
            </a:pPr>
            <a:r>
              <a:rPr lang="fr-FR" i="1" dirty="0"/>
              <a:t>Une liste dynamique de lignes sur l'ordinateur, où les modifications apportées aux données à l'écran peuvent être stockées de façon permanente dans la base de données, si le fichier est sauvegardé.</a:t>
            </a:r>
            <a:endParaRPr lang="fr-FR" i="1" dirty="0">
              <a:latin typeface="Times New Roman"/>
              <a:ea typeface="Times New Roman"/>
              <a:cs typeface="Times New Roman"/>
              <a:sym typeface="Times New Roman"/>
            </a:endParaRPr>
          </a:p>
          <a:p>
            <a:pPr marL="652099" lvl="1" indent="-177845">
              <a:lnSpc>
                <a:spcPct val="115000"/>
              </a:lnSpc>
              <a:spcBef>
                <a:spcPts val="0"/>
              </a:spcBef>
              <a:buClr>
                <a:schemeClr val="dk1"/>
              </a:buClr>
              <a:buSzPts val="1200"/>
              <a:buFont typeface="Courier New"/>
              <a:buChar char="o"/>
            </a:pPr>
            <a:r>
              <a:rPr lang="fr-FR" i="1" dirty="0"/>
              <a:t>Un ensemble structuré de données.</a:t>
            </a:r>
            <a:endParaRPr lang="fr-FR" i="1" dirty="0">
              <a:latin typeface="Times New Roman"/>
              <a:ea typeface="Times New Roman"/>
              <a:cs typeface="Times New Roman"/>
              <a:sym typeface="Times New Roman"/>
            </a:endParaRPr>
          </a:p>
          <a:p>
            <a:pPr marL="652099" lvl="1" indent="-177845">
              <a:spcBef>
                <a:spcPts val="373"/>
              </a:spcBef>
              <a:buClr>
                <a:schemeClr val="dk1"/>
              </a:buClr>
              <a:buSzPts val="1200"/>
              <a:buFont typeface="Courier New"/>
              <a:buChar char="o"/>
            </a:pPr>
            <a:r>
              <a:rPr lang="fr-FR" i="1" dirty="0"/>
              <a:t>Un tableau organisé avec des titres ou des étiquettes sur la ligne supérieure, et des données ou des valeurs connexes dans chaque colonne. </a:t>
            </a:r>
            <a:endParaRPr lang="fr-FR" noProof="0" dirty="0"/>
          </a:p>
          <a:p>
            <a:pPr marL="0" indent="0">
              <a:spcBef>
                <a:spcPts val="373"/>
              </a:spcBef>
              <a:buClr>
                <a:schemeClr val="dk1"/>
              </a:buClr>
              <a:buSzPts val="1200"/>
            </a:pPr>
            <a:endParaRPr lang="fr-FR"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dirty="0"/>
              <a:t>En termes simples, une base de données est une collection systématique de données stockées électroniquement.</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dirty="0"/>
              <a:t> : </a:t>
            </a:r>
            <a:r>
              <a:rPr lang="fr-FR" dirty="0"/>
              <a:t>Qu'est-ce qu'une valeur dans Excel ? </a:t>
            </a:r>
            <a:r>
              <a:rPr lang="fr-FR" b="1" dirty="0"/>
              <a:t>&lt;CLIQUER&gt; </a:t>
            </a:r>
            <a:r>
              <a:rPr lang="fr-FR" dirty="0"/>
              <a:t>pour la réponse. </a:t>
            </a:r>
            <a:r>
              <a:rPr lang="fr-FR" b="1" dirty="0"/>
              <a:t>Réponse : </a:t>
            </a:r>
            <a:r>
              <a:rPr lang="fr-FR" i="1" dirty="0"/>
              <a:t>Des chiffres, un mot ou une suite de texte, un code qui représente une réponse. </a:t>
            </a:r>
            <a:r>
              <a:rPr lang="fr-FR" b="1" dirty="0"/>
              <a:t>&lt;CLIQUER&gt;</a:t>
            </a:r>
            <a:endParaRPr lang="fr-FR" noProof="0" dirty="0"/>
          </a:p>
          <a:p>
            <a:pPr marL="256887" indent="-177845">
              <a:spcBef>
                <a:spcPts val="373"/>
              </a:spcBef>
              <a:buClr>
                <a:schemeClr val="dk1"/>
              </a:buClr>
              <a:buSzPts val="1200"/>
              <a:buFont typeface="Wingdings" panose="05000000000000000000" pitchFamily="2" charset="2"/>
              <a:buChar char="§"/>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La saisie de données consiste à entrer des valeurs dans une feuille de calcul. Pour que des analyses efficaces soient possibles, les données doivent être organisées et formatées correctement.</a:t>
            </a:r>
            <a:endParaRPr lang="fr-FR" noProof="0" dirty="0"/>
          </a:p>
          <a:p>
            <a:pPr marL="0" indent="0">
              <a:spcBef>
                <a:spcPts val="373"/>
              </a:spcBef>
              <a:buClr>
                <a:schemeClr val="dk1"/>
              </a:buClr>
              <a:buSzPts val="1200"/>
            </a:pPr>
            <a:endParaRPr b="0" dirty="0"/>
          </a:p>
        </p:txBody>
      </p:sp>
      <p:sp>
        <p:nvSpPr>
          <p:cNvPr id="510" name="Google Shape;510;p2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7" name="Google Shape;517;p2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t>La saisie de données dans une feuille de calcul Excel est un processus simple. Pour saisir des données dans une feuille de calcul Excel, vous devez :</a:t>
            </a:r>
          </a:p>
          <a:p>
            <a:pPr marL="0" indent="0">
              <a:spcBef>
                <a:spcPts val="373"/>
              </a:spcBef>
              <a:buClr>
                <a:schemeClr val="dk1"/>
              </a:buClr>
              <a:buSzPts val="1200"/>
            </a:pPr>
            <a:endParaRPr lang="fr-FR" noProof="0" dirty="0"/>
          </a:p>
          <a:p>
            <a:pPr marL="711380" lvl="1" indent="-237127">
              <a:spcBef>
                <a:spcPts val="373"/>
              </a:spcBef>
              <a:buClr>
                <a:schemeClr val="dk1"/>
              </a:buClr>
              <a:buSzPts val="1200"/>
              <a:buFont typeface="Calibri"/>
              <a:buAutoNum type="arabicPeriod"/>
            </a:pPr>
            <a:r>
              <a:rPr lang="fr-FR" noProof="0" dirty="0"/>
              <a:t>Tapez le texte dans la cellule</a:t>
            </a:r>
          </a:p>
          <a:p>
            <a:pPr marL="711380" lvl="1" indent="-237127">
              <a:spcBef>
                <a:spcPts val="373"/>
              </a:spcBef>
              <a:buClr>
                <a:schemeClr val="dk1"/>
              </a:buClr>
              <a:buSzPts val="1200"/>
              <a:buFont typeface="Calibri"/>
              <a:buAutoNum type="arabicPeriod"/>
            </a:pPr>
            <a:r>
              <a:rPr lang="fr-FR" noProof="0" dirty="0"/>
              <a:t>Appuyez sur la</a:t>
            </a:r>
            <a:r>
              <a:rPr lang="fr-FR" b="0" noProof="0" dirty="0"/>
              <a:t> touche </a:t>
            </a:r>
            <a:r>
              <a:rPr lang="fr-FR" b="1" noProof="0" dirty="0"/>
              <a:t>Entrer </a:t>
            </a:r>
            <a:r>
              <a:rPr lang="fr-FR" noProof="0" dirty="0"/>
              <a:t>pour déplacer le curseur vers le bas</a:t>
            </a:r>
          </a:p>
          <a:p>
            <a:pPr marL="711380" lvl="1" indent="-237127">
              <a:spcBef>
                <a:spcPts val="373"/>
              </a:spcBef>
              <a:buClr>
                <a:schemeClr val="dk1"/>
              </a:buClr>
              <a:buSzPts val="1200"/>
              <a:buFont typeface="Calibri"/>
              <a:buAutoNum type="arabicPeriod"/>
            </a:pPr>
            <a:r>
              <a:rPr lang="fr-FR" noProof="0" dirty="0"/>
              <a:t>Appuyez sur la touche</a:t>
            </a:r>
            <a:r>
              <a:rPr lang="fr-FR" b="1" noProof="0" dirty="0"/>
              <a:t> Tab </a:t>
            </a:r>
            <a:r>
              <a:rPr lang="fr-FR" noProof="0" dirty="0"/>
              <a:t>pour déplacer le curseur vers la droite</a:t>
            </a:r>
          </a:p>
          <a:p>
            <a:pPr marL="711380" lvl="1" indent="-237127">
              <a:spcBef>
                <a:spcPts val="373"/>
              </a:spcBef>
              <a:buClr>
                <a:schemeClr val="dk1"/>
              </a:buClr>
              <a:buSzPts val="1200"/>
              <a:buFont typeface="Calibri"/>
              <a:buAutoNum type="arabicPeriod"/>
            </a:pPr>
            <a:r>
              <a:rPr lang="fr-FR" noProof="0" dirty="0"/>
              <a:t>Appuyez sur les touches fléchées pour déplacer le curseur vers la droite, la gauche, le haut ou le bas.</a:t>
            </a:r>
          </a:p>
          <a:p>
            <a:pPr marL="0" indent="0">
              <a:spcBef>
                <a:spcPts val="373"/>
              </a:spcBef>
            </a:pPr>
            <a:endParaRPr dirty="0"/>
          </a:p>
        </p:txBody>
      </p:sp>
      <p:sp>
        <p:nvSpPr>
          <p:cNvPr id="518" name="Google Shape;518;p2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2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5" name="Google Shape;525;p2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560"/>
              </a:spcBef>
            </a:pPr>
            <a:endParaRPr lang="fr-FR" sz="1900" dirty="0"/>
          </a:p>
          <a:p>
            <a:pPr marL="217366" indent="-177845">
              <a:spcBef>
                <a:spcPts val="560"/>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latin typeface="Arial"/>
                <a:ea typeface="Arial"/>
                <a:cs typeface="Arial"/>
                <a:sym typeface="Arial"/>
              </a:rPr>
              <a:t>Pour vous entraîner à saisir des données dans Excel, ouvrez le fichier </a:t>
            </a:r>
            <a:r>
              <a:rPr lang="fr-FR" dirty="0">
                <a:solidFill>
                  <a:srgbClr val="000000"/>
                </a:solidFill>
              </a:rPr>
              <a:t>FETPF3.0_WS1_PP13_FR_Exercice_Excel.xlsx </a:t>
            </a:r>
            <a:r>
              <a:rPr lang="fr-FR" noProof="0" dirty="0">
                <a:latin typeface="Arial"/>
                <a:ea typeface="Arial"/>
                <a:cs typeface="Arial"/>
                <a:sym typeface="Arial"/>
              </a:rPr>
              <a:t>et passez à la feuille de calcul nommée </a:t>
            </a:r>
            <a:r>
              <a:rPr lang="fr-FR" i="1" noProof="0" dirty="0">
                <a:latin typeface="Arial"/>
                <a:ea typeface="Arial"/>
                <a:cs typeface="Arial"/>
                <a:sym typeface="Arial"/>
              </a:rPr>
              <a:t>Feuille1</a:t>
            </a:r>
            <a:r>
              <a:rPr lang="fr-FR" noProof="0" dirty="0">
                <a:latin typeface="Arial"/>
                <a:ea typeface="Arial"/>
                <a:cs typeface="Arial"/>
                <a:sym typeface="Arial"/>
              </a:rPr>
              <a:t>. Supposez que la feuille de calcul représente le nombre de personnes malades (</a:t>
            </a:r>
            <a:r>
              <a:rPr lang="fr-FR" i="1" noProof="0" dirty="0">
                <a:latin typeface="Arial"/>
                <a:ea typeface="Arial"/>
                <a:cs typeface="Arial"/>
                <a:sym typeface="Arial"/>
              </a:rPr>
              <a:t>parmi le personnel de santé ou dans la communauté</a:t>
            </a:r>
            <a:r>
              <a:rPr lang="fr-FR" noProof="0" dirty="0">
                <a:latin typeface="Arial"/>
                <a:ea typeface="Arial"/>
                <a:cs typeface="Arial"/>
                <a:sym typeface="Arial"/>
              </a:rPr>
              <a:t>).</a:t>
            </a:r>
          </a:p>
          <a:p>
            <a:pPr marL="691620" lvl="1" indent="-177845">
              <a:spcBef>
                <a:spcPts val="560"/>
              </a:spcBef>
              <a:buClr>
                <a:schemeClr val="dk1"/>
              </a:buClr>
              <a:buSzPts val="1200"/>
              <a:buFont typeface="Courier New" panose="02070309020205020404" pitchFamily="49" charset="0"/>
              <a:buChar char="o"/>
            </a:pPr>
            <a:r>
              <a:rPr lang="fr-FR" noProof="0" dirty="0">
                <a:latin typeface="Arial"/>
                <a:ea typeface="Arial"/>
                <a:cs typeface="Arial"/>
                <a:sym typeface="Arial"/>
              </a:rPr>
              <a:t>Ouvrez le fichier </a:t>
            </a:r>
            <a:r>
              <a:rPr lang="fr-FR" dirty="0">
                <a:solidFill>
                  <a:srgbClr val="000000"/>
                </a:solidFill>
              </a:rPr>
              <a:t>FETPF3.0_WS1_PP13_FR_Exercice_Excel.xlsx </a:t>
            </a:r>
            <a:r>
              <a:rPr lang="fr-FR" b="0" i="0" u="none" strike="noStrike" cap="none" noProof="0" dirty="0">
                <a:solidFill>
                  <a:srgbClr val="000000"/>
                </a:solidFill>
                <a:latin typeface="Arial"/>
                <a:ea typeface="Arial"/>
                <a:cs typeface="Arial"/>
                <a:sym typeface="Arial"/>
              </a:rPr>
              <a:t>et passez à la feuille 1.</a:t>
            </a:r>
            <a:endParaRPr lang="fr-FR" b="0" i="0" u="none" strike="noStrike" cap="none" noProof="0" dirty="0">
              <a:solidFill>
                <a:schemeClr val="dk1"/>
              </a:solidFill>
              <a:latin typeface="Arial"/>
              <a:ea typeface="Arial"/>
              <a:cs typeface="Arial"/>
              <a:sym typeface="Arial"/>
            </a:endParaRPr>
          </a:p>
          <a:p>
            <a:pPr marL="691620" lvl="1" indent="-177845">
              <a:spcBef>
                <a:spcPts val="560"/>
              </a:spcBef>
              <a:buClr>
                <a:schemeClr val="dk1"/>
              </a:buClr>
              <a:buSzPts val="1200"/>
              <a:buFont typeface="Courier New" panose="02070309020205020404" pitchFamily="49" charset="0"/>
              <a:buChar char="o"/>
            </a:pPr>
            <a:r>
              <a:rPr lang="fr-FR" b="0" i="0" u="none" strike="noStrike" cap="none" noProof="0" dirty="0">
                <a:solidFill>
                  <a:srgbClr val="000000"/>
                </a:solidFill>
                <a:latin typeface="Arial"/>
                <a:ea typeface="Arial"/>
                <a:cs typeface="Arial"/>
                <a:sym typeface="Arial"/>
              </a:rPr>
              <a:t>Dans la cellule </a:t>
            </a:r>
            <a:r>
              <a:rPr lang="fr-FR" b="0" i="1" u="none" strike="noStrike" cap="none" noProof="0" dirty="0">
                <a:solidFill>
                  <a:srgbClr val="000000"/>
                </a:solidFill>
                <a:latin typeface="Arial"/>
                <a:ea typeface="Arial"/>
                <a:cs typeface="Arial"/>
                <a:sym typeface="Arial"/>
              </a:rPr>
              <a:t>A1</a:t>
            </a:r>
            <a:r>
              <a:rPr lang="fr-FR" b="0" i="0" u="none" strike="noStrike" cap="none" noProof="0" dirty="0">
                <a:solidFill>
                  <a:srgbClr val="000000"/>
                </a:solidFill>
                <a:latin typeface="Arial"/>
                <a:ea typeface="Arial"/>
                <a:cs typeface="Arial"/>
                <a:sym typeface="Arial"/>
              </a:rPr>
              <a:t>, tapez : Date d'apparition ; puis appuyez sur la touche </a:t>
            </a:r>
            <a:r>
              <a:rPr lang="fr-FR" b="0" i="0" u="none" strike="noStrike" cap="none" noProof="0" dirty="0" err="1">
                <a:solidFill>
                  <a:srgbClr val="000000"/>
                </a:solidFill>
                <a:latin typeface="Arial"/>
                <a:ea typeface="Arial"/>
                <a:cs typeface="Arial"/>
                <a:sym typeface="Arial"/>
              </a:rPr>
              <a:t>Tab.</a:t>
            </a:r>
            <a:endParaRPr lang="fr-FR" b="0" i="0" u="none" strike="noStrike" cap="none" noProof="0" dirty="0">
              <a:solidFill>
                <a:srgbClr val="000000"/>
              </a:solidFill>
              <a:latin typeface="Arial"/>
              <a:ea typeface="Arial"/>
              <a:cs typeface="Arial"/>
              <a:sym typeface="Arial"/>
            </a:endParaRPr>
          </a:p>
          <a:p>
            <a:pPr marL="691620" lvl="1" indent="-177845">
              <a:spcBef>
                <a:spcPts val="560"/>
              </a:spcBef>
              <a:buClr>
                <a:schemeClr val="dk1"/>
              </a:buClr>
              <a:buSzPts val="1200"/>
              <a:buFont typeface="Courier New" panose="02070309020205020404" pitchFamily="49" charset="0"/>
              <a:buChar char="o"/>
            </a:pPr>
            <a:r>
              <a:rPr lang="fr-FR" b="0" i="0" u="none" strike="noStrike" cap="none" noProof="0" dirty="0">
                <a:solidFill>
                  <a:srgbClr val="000000"/>
                </a:solidFill>
                <a:latin typeface="Arial"/>
                <a:ea typeface="Arial"/>
                <a:cs typeface="Arial"/>
                <a:sym typeface="Arial"/>
              </a:rPr>
              <a:t>Dans la cellule </a:t>
            </a:r>
            <a:r>
              <a:rPr lang="fr-FR" b="0" i="1" u="none" strike="noStrike" cap="none" noProof="0" dirty="0">
                <a:solidFill>
                  <a:srgbClr val="000000"/>
                </a:solidFill>
                <a:latin typeface="Arial"/>
                <a:ea typeface="Arial"/>
                <a:cs typeface="Arial"/>
                <a:sym typeface="Arial"/>
              </a:rPr>
              <a:t>B1, </a:t>
            </a:r>
            <a:r>
              <a:rPr lang="fr-FR" b="0" i="0" u="none" strike="noStrike" cap="none" noProof="0" dirty="0">
                <a:solidFill>
                  <a:srgbClr val="000000"/>
                </a:solidFill>
                <a:latin typeface="Arial"/>
                <a:ea typeface="Arial"/>
                <a:cs typeface="Arial"/>
                <a:sym typeface="Arial"/>
              </a:rPr>
              <a:t>tapez : Personnel (ne mettez que la première lettre en majuscule) ; puis appuyez sur la touche </a:t>
            </a:r>
            <a:r>
              <a:rPr lang="fr-FR" b="0" i="0" u="none" strike="noStrike" cap="none" noProof="0" dirty="0" err="1">
                <a:solidFill>
                  <a:srgbClr val="000000"/>
                </a:solidFill>
                <a:latin typeface="Arial"/>
                <a:ea typeface="Arial"/>
                <a:cs typeface="Arial"/>
                <a:sym typeface="Arial"/>
              </a:rPr>
              <a:t>Tab.</a:t>
            </a:r>
            <a:endParaRPr lang="fr-FR" b="0" i="0" u="none" strike="noStrike" cap="none" noProof="0" dirty="0">
              <a:solidFill>
                <a:srgbClr val="000000"/>
              </a:solidFill>
              <a:latin typeface="Arial"/>
              <a:ea typeface="Arial"/>
              <a:cs typeface="Arial"/>
              <a:sym typeface="Arial"/>
            </a:endParaRPr>
          </a:p>
          <a:p>
            <a:pPr marL="691620" lvl="1" indent="-177845">
              <a:spcBef>
                <a:spcPts val="560"/>
              </a:spcBef>
              <a:buClr>
                <a:schemeClr val="dk1"/>
              </a:buClr>
              <a:buSzPts val="1200"/>
              <a:buFont typeface="Courier New" panose="02070309020205020404" pitchFamily="49" charset="0"/>
              <a:buChar char="o"/>
            </a:pPr>
            <a:r>
              <a:rPr lang="fr-FR" b="0" i="0" u="none" strike="noStrike" cap="none" noProof="0" dirty="0">
                <a:solidFill>
                  <a:srgbClr val="000000"/>
                </a:solidFill>
                <a:latin typeface="Arial"/>
                <a:ea typeface="Arial"/>
                <a:cs typeface="Arial"/>
                <a:sym typeface="Arial"/>
              </a:rPr>
              <a:t>Dans la cellule </a:t>
            </a:r>
            <a:r>
              <a:rPr lang="fr-FR" b="0" i="1" u="none" strike="noStrike" cap="none" noProof="0" dirty="0">
                <a:solidFill>
                  <a:srgbClr val="000000"/>
                </a:solidFill>
                <a:latin typeface="Arial"/>
                <a:ea typeface="Arial"/>
                <a:cs typeface="Arial"/>
                <a:sym typeface="Arial"/>
              </a:rPr>
              <a:t>C1, </a:t>
            </a:r>
            <a:r>
              <a:rPr lang="fr-FR" b="0" i="0" u="none" strike="noStrike" cap="none" noProof="0" dirty="0">
                <a:solidFill>
                  <a:srgbClr val="000000"/>
                </a:solidFill>
                <a:latin typeface="Arial"/>
                <a:ea typeface="Arial"/>
                <a:cs typeface="Arial"/>
                <a:sym typeface="Arial"/>
              </a:rPr>
              <a:t>tapez : « Communauté » ; puis appuyez sur la touche Entrer</a:t>
            </a:r>
            <a:endParaRPr lang="fr-FR" b="0" i="0" u="none" strike="noStrike" cap="none" noProof="0" dirty="0">
              <a:solidFill>
                <a:schemeClr val="dk1"/>
              </a:solidFill>
              <a:latin typeface="Arial"/>
              <a:ea typeface="Arial"/>
              <a:cs typeface="Arial"/>
              <a:sym typeface="Arial"/>
            </a:endParaRPr>
          </a:p>
          <a:p>
            <a:pPr marL="691620" lvl="1" indent="-177845">
              <a:spcBef>
                <a:spcPts val="560"/>
              </a:spcBef>
              <a:buClr>
                <a:schemeClr val="dk1"/>
              </a:buClr>
              <a:buSzPts val="1200"/>
              <a:buFont typeface="Courier New" panose="02070309020205020404" pitchFamily="49" charset="0"/>
              <a:buChar char="o"/>
            </a:pPr>
            <a:r>
              <a:rPr lang="fr-FR" b="0" i="0" u="none" strike="noStrike" cap="none" noProof="0" dirty="0">
                <a:solidFill>
                  <a:srgbClr val="000000"/>
                </a:solidFill>
                <a:latin typeface="Arial"/>
                <a:ea typeface="Arial"/>
                <a:cs typeface="Arial"/>
                <a:sym typeface="Arial"/>
              </a:rPr>
              <a:t>Enfin, remplissez les colonnes A, B et C selon l'exemple de l'image à droite de la diapositive. </a:t>
            </a:r>
            <a:endParaRPr lang="fr-FR" noProof="0" dirty="0"/>
          </a:p>
          <a:p>
            <a:pPr marL="948507" lvl="1" indent="-289822">
              <a:spcBef>
                <a:spcPts val="1037"/>
              </a:spcBef>
              <a:buClr>
                <a:schemeClr val="dk1"/>
              </a:buClr>
              <a:buSzPts val="2800"/>
            </a:pPr>
            <a:endParaRPr b="0" i="0" u="none" strike="noStrike" cap="none" dirty="0">
              <a:solidFill>
                <a:srgbClr val="000000"/>
              </a:solidFill>
              <a:latin typeface="Arial"/>
              <a:ea typeface="Arial"/>
              <a:cs typeface="Arial"/>
              <a:sym typeface="Arial"/>
            </a:endParaRPr>
          </a:p>
          <a:p>
            <a:pPr marL="0" indent="0">
              <a:spcBef>
                <a:spcPts val="1037"/>
              </a:spcBef>
              <a:buClr>
                <a:schemeClr val="dk1"/>
              </a:buClr>
              <a:buSzPts val="2800"/>
            </a:pPr>
            <a:endParaRPr b="0" i="0" u="none" strike="noStrike" cap="none" dirty="0">
              <a:solidFill>
                <a:srgbClr val="000000"/>
              </a:solidFill>
              <a:latin typeface="Arial"/>
              <a:ea typeface="Arial"/>
              <a:cs typeface="Arial"/>
              <a:sym typeface="Arial"/>
            </a:endParaRPr>
          </a:p>
          <a:p>
            <a:pPr marL="237127" indent="-52695">
              <a:spcBef>
                <a:spcPts val="1037"/>
              </a:spcBef>
              <a:buClr>
                <a:schemeClr val="dk1"/>
              </a:buClr>
              <a:buSzPts val="2800"/>
            </a:pPr>
            <a:endParaRPr b="0" i="1" u="none" strike="noStrike" cap="none" dirty="0">
              <a:solidFill>
                <a:srgbClr val="000000"/>
              </a:solidFill>
              <a:latin typeface="Arial"/>
              <a:ea typeface="Arial"/>
              <a:cs typeface="Arial"/>
              <a:sym typeface="Arial"/>
            </a:endParaRPr>
          </a:p>
          <a:p>
            <a:pPr marL="0" indent="0">
              <a:spcBef>
                <a:spcPts val="1079"/>
              </a:spcBef>
              <a:buClr>
                <a:schemeClr val="dk1"/>
              </a:buClr>
              <a:buSzPts val="1800"/>
            </a:pPr>
            <a:endParaRPr dirty="0">
              <a:latin typeface="Times New Roman"/>
              <a:ea typeface="Times New Roman"/>
              <a:cs typeface="Times New Roman"/>
              <a:sym typeface="Times New Roman"/>
            </a:endParaRPr>
          </a:p>
          <a:p>
            <a:pPr marL="0" indent="0">
              <a:spcBef>
                <a:spcPts val="373"/>
              </a:spcBef>
            </a:pPr>
            <a:endParaRPr dirty="0"/>
          </a:p>
        </p:txBody>
      </p:sp>
      <p:sp>
        <p:nvSpPr>
          <p:cNvPr id="526" name="Google Shape;526;p2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2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3" name="Google Shape;533;p2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t>Pour vous entraîner à rester sur une feuille de calcul, passez le curseur sur l'onglet Feuille 1 dans le </a:t>
            </a:r>
            <a:r>
              <a:rPr lang="fr-FR" dirty="0">
                <a:solidFill>
                  <a:srgbClr val="000000"/>
                </a:solidFill>
              </a:rPr>
              <a:t>fichier FETPF3.0_WS1_PP13_FR_Exercice_Excel.xlsx</a:t>
            </a:r>
            <a:r>
              <a:rPr lang="fr-FR" i="1" dirty="0">
                <a:solidFill>
                  <a:srgbClr val="000000"/>
                </a:solidFill>
              </a:rPr>
              <a:t>.</a:t>
            </a:r>
            <a:endParaRPr lang="fr-FR" noProof="0" dirty="0"/>
          </a:p>
          <a:p>
            <a:pPr marL="652099" lvl="1" indent="-177845">
              <a:spcBef>
                <a:spcPts val="373"/>
              </a:spcBef>
              <a:buSzPts val="1200"/>
              <a:buFont typeface="Courier New"/>
              <a:buChar char="o"/>
            </a:pPr>
            <a:r>
              <a:rPr lang="fr-FR" dirty="0">
                <a:solidFill>
                  <a:srgbClr val="000000"/>
                </a:solidFill>
              </a:rPr>
              <a:t>Cliquer sur le bouton droit de la souris</a:t>
            </a:r>
            <a:endParaRPr lang="fr-FR" noProof="0" dirty="0"/>
          </a:p>
          <a:p>
            <a:pPr marL="652099" lvl="1" indent="-177845">
              <a:spcBef>
                <a:spcPts val="373"/>
              </a:spcBef>
              <a:buSzPts val="1200"/>
              <a:buFont typeface="Courier New"/>
              <a:buChar char="o"/>
            </a:pPr>
            <a:r>
              <a:rPr lang="fr-FR" dirty="0">
                <a:solidFill>
                  <a:srgbClr val="000000"/>
                </a:solidFill>
              </a:rPr>
              <a:t>Sélectionnez </a:t>
            </a:r>
            <a:r>
              <a:rPr lang="fr-FR" b="1" dirty="0">
                <a:solidFill>
                  <a:srgbClr val="000000"/>
                </a:solidFill>
              </a:rPr>
              <a:t>Renommer </a:t>
            </a:r>
            <a:r>
              <a:rPr lang="fr-FR" dirty="0">
                <a:solidFill>
                  <a:srgbClr val="000000"/>
                </a:solidFill>
              </a:rPr>
              <a:t>dans le menu déroulant</a:t>
            </a:r>
            <a:endParaRPr lang="fr-FR" noProof="0" dirty="0"/>
          </a:p>
          <a:p>
            <a:pPr marL="652099" lvl="1" indent="-177845">
              <a:spcBef>
                <a:spcPts val="373"/>
              </a:spcBef>
              <a:buSzPts val="1200"/>
              <a:buFont typeface="Courier New"/>
              <a:buChar char="o"/>
            </a:pPr>
            <a:r>
              <a:rPr lang="fr-FR" dirty="0">
                <a:solidFill>
                  <a:srgbClr val="000000"/>
                </a:solidFill>
              </a:rPr>
              <a:t>Tapez </a:t>
            </a:r>
            <a:r>
              <a:rPr lang="fr-FR" i="1" dirty="0">
                <a:solidFill>
                  <a:srgbClr val="000000"/>
                </a:solidFill>
              </a:rPr>
              <a:t>mars 2024 </a:t>
            </a:r>
            <a:r>
              <a:rPr lang="fr-FR" dirty="0">
                <a:solidFill>
                  <a:srgbClr val="000000"/>
                </a:solidFill>
              </a:rPr>
              <a:t>comme nouveau nom</a:t>
            </a:r>
            <a:endParaRPr lang="fr-FR" noProof="0" dirty="0"/>
          </a:p>
          <a:p>
            <a:pPr marL="652099" lvl="1" indent="-177845">
              <a:spcBef>
                <a:spcPts val="373"/>
              </a:spcBef>
              <a:buSzPts val="1200"/>
              <a:buFont typeface="Courier New"/>
              <a:buChar char="o"/>
            </a:pPr>
            <a:r>
              <a:rPr lang="fr-FR" dirty="0">
                <a:solidFill>
                  <a:srgbClr val="000000"/>
                </a:solidFill>
              </a:rPr>
              <a:t>Appuyer sur la touche </a:t>
            </a:r>
            <a:r>
              <a:rPr lang="fr-FR" b="1" dirty="0">
                <a:solidFill>
                  <a:srgbClr val="000000"/>
                </a:solidFill>
              </a:rPr>
              <a:t>Entrer</a:t>
            </a:r>
            <a:endParaRPr lang="fr-FR" noProof="0" dirty="0"/>
          </a:p>
          <a:p>
            <a:pPr marL="652099" lvl="1" indent="-177845">
              <a:spcBef>
                <a:spcPts val="373"/>
              </a:spcBef>
              <a:buSzPts val="1200"/>
              <a:buFont typeface="Courier New"/>
              <a:buChar char="o"/>
            </a:pPr>
            <a:r>
              <a:rPr lang="fr-FR" dirty="0">
                <a:solidFill>
                  <a:srgbClr val="000000"/>
                </a:solidFill>
              </a:rPr>
              <a:t>Sauvegardez votre travail en cliquant sur l'icône </a:t>
            </a:r>
            <a:r>
              <a:rPr lang="fr-FR" b="1" dirty="0">
                <a:solidFill>
                  <a:srgbClr val="000000"/>
                </a:solidFill>
              </a:rPr>
              <a:t>Enregistrer </a:t>
            </a:r>
            <a:r>
              <a:rPr lang="fr-FR" dirty="0">
                <a:solidFill>
                  <a:srgbClr val="000000"/>
                </a:solidFill>
              </a:rPr>
              <a:t>en haut à gauche de l'écran</a:t>
            </a:r>
            <a:r>
              <a:rPr lang="fr-FR" b="1" dirty="0">
                <a:solidFill>
                  <a:srgbClr val="000000"/>
                </a:solidFill>
              </a:rPr>
              <a:t>.</a:t>
            </a:r>
            <a:endParaRPr lang="fr-FR" noProof="0" dirty="0"/>
          </a:p>
          <a:p>
            <a:pPr marL="0" indent="0">
              <a:spcBef>
                <a:spcPts val="373"/>
              </a:spcBef>
            </a:pPr>
            <a:endParaRPr b="0" i="0" dirty="0"/>
          </a:p>
        </p:txBody>
      </p:sp>
      <p:sp>
        <p:nvSpPr>
          <p:cNvPr id="534" name="Google Shape;534;p2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2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4" name="Google Shape;544;p2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Il existe quatre façons de modifier les valeurs d'une cellule spécifique d'une feuille de calcul Excel. </a:t>
            </a:r>
            <a:r>
              <a:rPr lang="fr-FR" b="1" dirty="0"/>
              <a:t>&lt;CLIQUER&gt; </a:t>
            </a:r>
            <a:r>
              <a:rPr lang="fr-FR" dirty="0"/>
              <a:t>Vous pouvez utiliser la touche d'</a:t>
            </a:r>
            <a:r>
              <a:rPr lang="fr-FR" b="1" dirty="0"/>
              <a:t>effacement </a:t>
            </a:r>
            <a:r>
              <a:rPr lang="fr-FR" dirty="0"/>
              <a:t>ou de </a:t>
            </a:r>
            <a:r>
              <a:rPr lang="fr-FR" b="1" dirty="0"/>
              <a:t>retour en arrière</a:t>
            </a:r>
            <a:r>
              <a:rPr lang="fr-FR" dirty="0"/>
              <a:t>. Cette touche efface les données et laisse la cellule vide pour que vous puissiez y réintroduire des données.  Il est important de noter que l'effacement est automatiquement sauvegardé si vous appuyez sur la touche </a:t>
            </a:r>
            <a:r>
              <a:rPr lang="fr-FR" b="1" dirty="0"/>
              <a:t>Entrer </a:t>
            </a:r>
            <a:r>
              <a:rPr lang="fr-FR" dirty="0"/>
              <a:t>et n'est PAS sauvegardé si vous appuyez sur la touche </a:t>
            </a:r>
            <a:r>
              <a:rPr lang="fr-FR" b="1" dirty="0"/>
              <a:t>ESC</a:t>
            </a:r>
            <a:r>
              <a:rPr lang="fr-FR" dirty="0"/>
              <a:t>. </a:t>
            </a:r>
            <a:r>
              <a:rPr lang="fr-FR" b="1" dirty="0"/>
              <a:t>&lt;CLIQUER&gt;</a:t>
            </a:r>
            <a:endParaRPr lang="fr-FR" noProof="0" dirty="0"/>
          </a:p>
          <a:p>
            <a:pPr marL="177845" indent="-177845">
              <a:spcBef>
                <a:spcPts val="373"/>
              </a:spcBef>
              <a:buFont typeface="Wingdings" panose="05000000000000000000" pitchFamily="2" charset="2"/>
              <a:buChar char="§"/>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Vous pouvez supprimer les valeurs existantes en les remplaçant par de nouvelles valeurs. </a:t>
            </a:r>
            <a:r>
              <a:rPr lang="fr-FR" b="1" dirty="0"/>
              <a:t>&lt;CLIQUER&gt;  </a:t>
            </a:r>
            <a:endParaRPr lang="fr-FR" noProof="0" dirty="0"/>
          </a:p>
          <a:p>
            <a:pPr marL="256887" indent="-177845">
              <a:spcBef>
                <a:spcPts val="373"/>
              </a:spcBef>
              <a:buClr>
                <a:schemeClr val="dk1"/>
              </a:buClr>
              <a:buSzPts val="1200"/>
              <a:buFont typeface="Wingdings" panose="05000000000000000000" pitchFamily="2" charset="2"/>
              <a:buChar char="§"/>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Vous pouvez utiliser les boutons d'</a:t>
            </a:r>
            <a:r>
              <a:rPr lang="fr-FR" b="1" dirty="0"/>
              <a:t>annulation </a:t>
            </a:r>
            <a:r>
              <a:rPr lang="fr-FR" dirty="0"/>
              <a:t>ou de </a:t>
            </a:r>
            <a:r>
              <a:rPr lang="fr-FR" b="1" dirty="0"/>
              <a:t>rétablissement </a:t>
            </a:r>
            <a:r>
              <a:rPr lang="fr-FR" dirty="0"/>
              <a:t>pour revenir à une entrée précédente ou récupérer une valeur après un retour en arrière. </a:t>
            </a:r>
            <a:r>
              <a:rPr lang="fr-FR" b="1" dirty="0"/>
              <a:t>&lt;CLIQUER&gt;</a:t>
            </a:r>
            <a:endParaRPr lang="fr-FR" noProof="0" dirty="0"/>
          </a:p>
          <a:p>
            <a:pPr marL="256887" indent="-177845">
              <a:spcBef>
                <a:spcPts val="373"/>
              </a:spcBef>
              <a:buClr>
                <a:schemeClr val="dk1"/>
              </a:buClr>
              <a:buSzPts val="1200"/>
              <a:buFont typeface="Wingdings" panose="05000000000000000000" pitchFamily="2" charset="2"/>
              <a:buChar char="§"/>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Vous pouvez utiliser la </a:t>
            </a:r>
            <a:r>
              <a:rPr lang="fr-FR" b="1" dirty="0"/>
              <a:t>barre de formule </a:t>
            </a:r>
            <a:r>
              <a:rPr lang="fr-FR" dirty="0"/>
              <a:t>et modifier les données dans la cellule après avoir cliqué sur la cellule.</a:t>
            </a:r>
            <a:endParaRPr lang="fr-FR" noProof="0" dirty="0"/>
          </a:p>
        </p:txBody>
      </p:sp>
      <p:sp>
        <p:nvSpPr>
          <p:cNvPr id="545" name="Google Shape;545;p2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2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5" name="Google Shape;555;p2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buClr>
                <a:schemeClr val="dk1"/>
              </a:buClr>
              <a:buSzPts val="1200"/>
            </a:pPr>
            <a:endParaRPr lang="fr-FR" dirty="0">
              <a:solidFill>
                <a:srgbClr val="000000"/>
              </a:solidFill>
            </a:endParaRPr>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solidFill>
                  <a:srgbClr val="000000"/>
                </a:solidFill>
              </a:rPr>
              <a:t>Pour vous entraîner à modifier les valeurs, allez à la feuille de travail </a:t>
            </a:r>
            <a:r>
              <a:rPr lang="fr-FR" i="1" dirty="0">
                <a:solidFill>
                  <a:srgbClr val="000000"/>
                </a:solidFill>
              </a:rPr>
              <a:t>Mars 2024 </a:t>
            </a:r>
            <a:r>
              <a:rPr lang="fr-FR" dirty="0">
                <a:solidFill>
                  <a:srgbClr val="000000"/>
                </a:solidFill>
              </a:rPr>
              <a:t>dans le fichier </a:t>
            </a:r>
            <a:r>
              <a:rPr lang="fr-FR" b="1" dirty="0">
                <a:solidFill>
                  <a:srgbClr val="000000"/>
                </a:solidFill>
              </a:rPr>
              <a:t>FETPF3.0_WS1_PP13_FR_Exercice_Excel.xlsx.</a:t>
            </a:r>
            <a:r>
              <a:rPr lang="fr-FR" dirty="0">
                <a:solidFill>
                  <a:srgbClr val="000000"/>
                </a:solidFill>
              </a:rPr>
              <a:t> Nous allons d'abord nous entraîner à utiliser la touche de suppression ou d'effacement arrière. Sélectionnez la </a:t>
            </a:r>
            <a:r>
              <a:rPr lang="fr-FR" i="1" dirty="0">
                <a:solidFill>
                  <a:srgbClr val="000000"/>
                </a:solidFill>
              </a:rPr>
              <a:t>cellule A1.  Appuyez sur la touche </a:t>
            </a:r>
            <a:r>
              <a:rPr lang="fr-FR" b="1" i="1" dirty="0">
                <a:solidFill>
                  <a:srgbClr val="000000"/>
                </a:solidFill>
              </a:rPr>
              <a:t>Suppr.</a:t>
            </a:r>
            <a:endParaRPr lang="fr-FR" noProof="0" dirty="0"/>
          </a:p>
          <a:p>
            <a:pPr marL="177845" indent="-177845">
              <a:spcBef>
                <a:spcPts val="373"/>
              </a:spcBef>
              <a:buClr>
                <a:schemeClr val="dk1"/>
              </a:buClr>
              <a:buSzPts val="1200"/>
              <a:buFont typeface="Wingdings" panose="05000000000000000000" pitchFamily="2" charset="2"/>
              <a:buChar char="§"/>
            </a:pPr>
            <a:endParaRPr lang="fr-FR" i="1" dirty="0">
              <a:solidFill>
                <a:srgbClr val="000000"/>
              </a:solidFill>
            </a:endParaRPr>
          </a:p>
          <a:p>
            <a:pPr marL="177845" indent="-177845">
              <a:spcBef>
                <a:spcPts val="373"/>
              </a:spcBef>
              <a:buSzPts val="1200"/>
              <a:buFont typeface="Wingdings" panose="05000000000000000000" pitchFamily="2" charset="2"/>
              <a:buChar char="§"/>
            </a:pPr>
            <a:r>
              <a:rPr lang="fr-FR" b="1" u="sng" dirty="0">
                <a:solidFill>
                  <a:srgbClr val="000000"/>
                </a:solidFill>
              </a:rPr>
              <a:t>Demandez</a:t>
            </a:r>
            <a:r>
              <a:rPr lang="fr-FR" b="1" dirty="0">
                <a:solidFill>
                  <a:srgbClr val="000000"/>
                </a:solidFill>
              </a:rPr>
              <a:t> :</a:t>
            </a:r>
            <a:r>
              <a:rPr lang="fr-FR" dirty="0">
                <a:solidFill>
                  <a:srgbClr val="000000"/>
                </a:solidFill>
              </a:rPr>
              <a:t> Que s'est-il passé ?    </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solidFill>
                <a:srgbClr val="000000"/>
              </a:solidFill>
            </a:endParaRPr>
          </a:p>
          <a:p>
            <a:pPr marL="177845" indent="-177845">
              <a:spcBef>
                <a:spcPts val="373"/>
              </a:spcBef>
              <a:buSzPts val="1200"/>
              <a:buFont typeface="Wingdings" panose="05000000000000000000" pitchFamily="2" charset="2"/>
              <a:buChar char="§"/>
            </a:pPr>
            <a:r>
              <a:rPr lang="fr-FR" b="1" u="sng" noProof="0" dirty="0">
                <a:solidFill>
                  <a:srgbClr val="000000"/>
                </a:solidFill>
              </a:rPr>
              <a:t>Remerciez</a:t>
            </a:r>
            <a:r>
              <a:rPr lang="fr-FR" b="1" u="none" noProof="0" dirty="0">
                <a:solidFill>
                  <a:srgbClr val="000000"/>
                </a:solidFill>
              </a:rPr>
              <a:t> </a:t>
            </a:r>
            <a:r>
              <a:rPr lang="fr-FR" b="0" u="none" noProof="0" dirty="0">
                <a:solidFill>
                  <a:srgbClr val="000000"/>
                </a:solidFill>
              </a:rPr>
              <a:t>les participants pour leurs réponses</a:t>
            </a:r>
            <a:r>
              <a:rPr lang="fr-FR" dirty="0">
                <a:solidFill>
                  <a:srgbClr val="000000"/>
                </a:solidFill>
              </a:rPr>
              <a:t>.  </a:t>
            </a:r>
            <a:r>
              <a:rPr lang="fr-FR" b="1" dirty="0">
                <a:solidFill>
                  <a:srgbClr val="000000"/>
                </a:solidFill>
              </a:rPr>
              <a:t>Réponse : </a:t>
            </a:r>
            <a:r>
              <a:rPr lang="fr-FR" i="1" dirty="0">
                <a:solidFill>
                  <a:srgbClr val="000000"/>
                </a:solidFill>
              </a:rPr>
              <a:t>Le contenu de la cellule est effacé.</a:t>
            </a:r>
            <a:endParaRPr lang="fr-FR" noProof="0" dirty="0"/>
          </a:p>
          <a:p>
            <a:pPr marL="256887" indent="-177845">
              <a:spcBef>
                <a:spcPts val="373"/>
              </a:spcBef>
              <a:buClr>
                <a:schemeClr val="dk1"/>
              </a:buClr>
              <a:buSzPts val="1200"/>
              <a:buFont typeface="Wingdings" panose="05000000000000000000" pitchFamily="2" charset="2"/>
              <a:buChar char="§"/>
            </a:pPr>
            <a:endParaRPr lang="fr-FR" i="1" dirty="0">
              <a:solidFill>
                <a:srgbClr val="000000"/>
              </a:solidFill>
            </a:endParaRPr>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solidFill>
                  <a:srgbClr val="000000"/>
                </a:solidFill>
              </a:rPr>
              <a:t>Pour annuler cette étape, cliquez sur le symbole </a:t>
            </a:r>
            <a:r>
              <a:rPr lang="fr-FR" noProof="0" dirty="0">
                <a:solidFill>
                  <a:srgbClr val="000000"/>
                </a:solidFill>
              </a:rPr>
              <a:t>SUPPRIMER</a:t>
            </a:r>
            <a:r>
              <a:rPr lang="fr-FR" dirty="0">
                <a:solidFill>
                  <a:srgbClr val="000000"/>
                </a:solidFill>
              </a:rPr>
              <a:t>. </a:t>
            </a:r>
            <a:r>
              <a:rPr lang="fr-FR" b="1" i="1" dirty="0">
                <a:solidFill>
                  <a:srgbClr val="000000"/>
                </a:solidFill>
              </a:rPr>
              <a:t>&lt;CLIQUER&gt; </a:t>
            </a:r>
            <a:r>
              <a:rPr lang="fr-FR" dirty="0">
                <a:solidFill>
                  <a:srgbClr val="000000"/>
                </a:solidFill>
              </a:rPr>
              <a:t>Pour supprimer : </a:t>
            </a:r>
            <a:endParaRPr lang="fr-FR" noProof="0" dirty="0"/>
          </a:p>
          <a:p>
            <a:pPr marL="829944" lvl="1" indent="-355690">
              <a:lnSpc>
                <a:spcPct val="115000"/>
              </a:lnSpc>
              <a:spcBef>
                <a:spcPts val="0"/>
              </a:spcBef>
              <a:buSzPts val="1200"/>
              <a:buFont typeface="Calibri"/>
              <a:buAutoNum type="arabicPeriod"/>
            </a:pPr>
            <a:r>
              <a:rPr lang="fr-FR" dirty="0">
                <a:solidFill>
                  <a:srgbClr val="000000"/>
                </a:solidFill>
              </a:rPr>
              <a:t>Sélectionnez la cellule </a:t>
            </a:r>
            <a:r>
              <a:rPr lang="fr-FR" i="1" dirty="0">
                <a:solidFill>
                  <a:srgbClr val="000000"/>
                </a:solidFill>
              </a:rPr>
              <a:t>B1</a:t>
            </a:r>
            <a:r>
              <a:rPr lang="fr-FR" dirty="0">
                <a:solidFill>
                  <a:srgbClr val="000000"/>
                </a:solidFill>
              </a:rPr>
              <a:t>.</a:t>
            </a:r>
            <a:endParaRPr lang="fr-FR" noProof="0" dirty="0"/>
          </a:p>
          <a:p>
            <a:pPr marL="829944" lvl="1" indent="-355690">
              <a:lnSpc>
                <a:spcPct val="115000"/>
              </a:lnSpc>
              <a:spcBef>
                <a:spcPts val="0"/>
              </a:spcBef>
              <a:buSzPts val="1200"/>
              <a:buFont typeface="Calibri"/>
              <a:buAutoNum type="arabicPeriod"/>
            </a:pPr>
            <a:r>
              <a:rPr lang="fr-FR" dirty="0">
                <a:solidFill>
                  <a:srgbClr val="000000"/>
                </a:solidFill>
              </a:rPr>
              <a:t>Tapez </a:t>
            </a:r>
            <a:r>
              <a:rPr lang="fr-FR" b="1" i="1" noProof="0" dirty="0">
                <a:solidFill>
                  <a:srgbClr val="000000"/>
                </a:solidFill>
              </a:rPr>
              <a:t>PERSONNEL</a:t>
            </a:r>
            <a:r>
              <a:rPr lang="fr-FR" b="1" i="1" dirty="0">
                <a:solidFill>
                  <a:srgbClr val="000000"/>
                </a:solidFill>
              </a:rPr>
              <a:t> </a:t>
            </a:r>
            <a:r>
              <a:rPr lang="fr-FR" dirty="0">
                <a:solidFill>
                  <a:srgbClr val="000000"/>
                </a:solidFill>
              </a:rPr>
              <a:t>(Tout en majuscules).</a:t>
            </a:r>
            <a:endParaRPr lang="fr-FR" noProof="0" dirty="0"/>
          </a:p>
          <a:p>
            <a:pPr marL="829944" lvl="1" indent="-355690">
              <a:lnSpc>
                <a:spcPct val="115000"/>
              </a:lnSpc>
              <a:spcBef>
                <a:spcPts val="0"/>
              </a:spcBef>
              <a:buSzPts val="1200"/>
              <a:buFont typeface="Calibri"/>
              <a:buAutoNum type="arabicPeriod"/>
            </a:pPr>
            <a:r>
              <a:rPr lang="fr-FR" dirty="0">
                <a:solidFill>
                  <a:srgbClr val="000000"/>
                </a:solidFill>
              </a:rPr>
              <a:t>Appuyer sur la touche </a:t>
            </a:r>
            <a:r>
              <a:rPr lang="fr-FR" b="1" dirty="0">
                <a:solidFill>
                  <a:srgbClr val="000000"/>
                </a:solidFill>
              </a:rPr>
              <a:t>Entrer</a:t>
            </a:r>
            <a:endParaRPr lang="fr-FR" noProof="0" dirty="0"/>
          </a:p>
          <a:p>
            <a:pPr marL="829944" lvl="1" indent="-276648">
              <a:lnSpc>
                <a:spcPct val="115000"/>
              </a:lnSpc>
              <a:spcBef>
                <a:spcPts val="1245"/>
              </a:spcBef>
              <a:buClr>
                <a:schemeClr val="dk1"/>
              </a:buClr>
              <a:buSzPts val="1200"/>
            </a:pPr>
            <a:endParaRPr lang="fr-FR" dirty="0">
              <a:solidFill>
                <a:srgbClr val="000000"/>
              </a:solidFill>
            </a:endParaRPr>
          </a:p>
          <a:p>
            <a:pPr marL="177845" indent="-177845">
              <a:spcBef>
                <a:spcPts val="1618"/>
              </a:spcBef>
              <a:buSzPts val="1200"/>
              <a:buFont typeface="Wingdings" panose="05000000000000000000" pitchFamily="2" charset="2"/>
              <a:buChar char="§"/>
            </a:pPr>
            <a:r>
              <a:rPr lang="fr-FR" b="1" u="sng" dirty="0">
                <a:solidFill>
                  <a:srgbClr val="000000"/>
                </a:solidFill>
              </a:rPr>
              <a:t>Demandez</a:t>
            </a:r>
            <a:r>
              <a:rPr lang="fr-FR" b="1" dirty="0">
                <a:solidFill>
                  <a:srgbClr val="000000"/>
                </a:solidFill>
              </a:rPr>
              <a:t> :</a:t>
            </a:r>
            <a:r>
              <a:rPr lang="fr-FR" dirty="0">
                <a:solidFill>
                  <a:srgbClr val="000000"/>
                </a:solidFill>
              </a:rPr>
              <a:t> Que s'est-il passé ?    </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solidFill>
                <a:srgbClr val="000000"/>
              </a:solidFill>
            </a:endParaRPr>
          </a:p>
          <a:p>
            <a:pPr marL="177845" indent="-177845">
              <a:spcBef>
                <a:spcPts val="373"/>
              </a:spcBef>
              <a:buSzPts val="1200"/>
              <a:buFont typeface="Wingdings" panose="05000000000000000000" pitchFamily="2" charset="2"/>
              <a:buChar char="§"/>
            </a:pPr>
            <a:r>
              <a:rPr lang="fr-FR" b="1" u="sng" noProof="0" dirty="0">
                <a:solidFill>
                  <a:srgbClr val="000000"/>
                </a:solidFill>
              </a:rPr>
              <a:t>Remerciez</a:t>
            </a:r>
            <a:r>
              <a:rPr lang="fr-FR" b="1" u="none" noProof="0" dirty="0">
                <a:solidFill>
                  <a:srgbClr val="000000"/>
                </a:solidFill>
              </a:rPr>
              <a:t> </a:t>
            </a:r>
            <a:r>
              <a:rPr lang="fr-FR" b="0" u="none" noProof="0" dirty="0">
                <a:solidFill>
                  <a:srgbClr val="000000"/>
                </a:solidFill>
              </a:rPr>
              <a:t>les participants pour leurs réponses</a:t>
            </a:r>
            <a:r>
              <a:rPr lang="fr-FR" dirty="0">
                <a:solidFill>
                  <a:srgbClr val="000000"/>
                </a:solidFill>
              </a:rPr>
              <a:t>. </a:t>
            </a:r>
            <a:r>
              <a:rPr lang="fr-FR" b="1" dirty="0">
                <a:solidFill>
                  <a:srgbClr val="000000"/>
                </a:solidFill>
              </a:rPr>
              <a:t>Réponse : </a:t>
            </a:r>
            <a:r>
              <a:rPr lang="fr-FR" i="1" dirty="0">
                <a:solidFill>
                  <a:srgbClr val="000000"/>
                </a:solidFill>
              </a:rPr>
              <a:t>Le mot « </a:t>
            </a:r>
            <a:r>
              <a:rPr lang="fr-FR" i="1" noProof="0" dirty="0">
                <a:solidFill>
                  <a:srgbClr val="000000"/>
                </a:solidFill>
              </a:rPr>
              <a:t>PERSONNEL</a:t>
            </a:r>
            <a:r>
              <a:rPr lang="fr-FR" i="1" dirty="0">
                <a:solidFill>
                  <a:srgbClr val="000000"/>
                </a:solidFill>
              </a:rPr>
              <a:t> » en majuscules apparaît dans la cellule B1.</a:t>
            </a:r>
          </a:p>
          <a:p>
            <a:pPr marL="0" indent="0">
              <a:spcBef>
                <a:spcPts val="0"/>
              </a:spcBef>
              <a:buClr>
                <a:schemeClr val="dk1"/>
              </a:buClr>
              <a:buSzPts val="1200"/>
            </a:pPr>
            <a:endParaRPr dirty="0">
              <a:solidFill>
                <a:srgbClr val="000000"/>
              </a:solidFill>
            </a:endParaRPr>
          </a:p>
          <a:p>
            <a:pPr marL="0" indent="0">
              <a:spcBef>
                <a:spcPts val="373"/>
              </a:spcBef>
            </a:pPr>
            <a:endParaRPr dirty="0"/>
          </a:p>
        </p:txBody>
      </p:sp>
      <p:sp>
        <p:nvSpPr>
          <p:cNvPr id="556" name="Google Shape;556;p2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2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5" name="Google Shape;565;p2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effacer ou rétablir, vous utilisez les boutons d'effacer et de rétablir. Effacez « </a:t>
            </a:r>
            <a:r>
              <a:rPr lang="fr-FR" i="1" noProof="0" dirty="0"/>
              <a:t>PERSONNEL » </a:t>
            </a:r>
            <a:r>
              <a:rPr lang="fr-FR" i="0" noProof="0" dirty="0"/>
              <a:t>en cliquant sur le bouton d'</a:t>
            </a:r>
            <a:r>
              <a:rPr lang="fr-FR" noProof="0" dirty="0"/>
              <a:t>effacer</a:t>
            </a:r>
            <a:r>
              <a:rPr lang="fr-FR" i="0" noProof="0" dirty="0"/>
              <a:t> et B1 devrait redevenir </a:t>
            </a:r>
            <a:r>
              <a:rPr lang="fr-FR" noProof="0" dirty="0"/>
              <a:t>PERSONNEL</a:t>
            </a:r>
            <a:r>
              <a:rPr lang="fr-FR" i="0" noProof="0" dirty="0"/>
              <a:t>.  Utilisez le bouton de rétabli</a:t>
            </a:r>
            <a:r>
              <a:rPr lang="fr-FR" noProof="0" dirty="0"/>
              <a:t>r</a:t>
            </a:r>
            <a:r>
              <a:rPr lang="fr-FR" i="0" noProof="0" dirty="0"/>
              <a:t> pour récupérer les données</a:t>
            </a:r>
            <a:r>
              <a:rPr lang="fr-FR" b="1" i="0" noProof="0" dirty="0"/>
              <a:t>. &lt;CLIQUER&gt;</a:t>
            </a:r>
            <a:endParaRPr lang="fr-FR" noProof="0" dirty="0"/>
          </a:p>
          <a:p>
            <a:pPr marL="177845" indent="-177845">
              <a:lnSpc>
                <a:spcPct val="115000"/>
              </a:lnSpc>
              <a:spcBef>
                <a:spcPts val="0"/>
              </a:spcBef>
              <a:buClr>
                <a:schemeClr val="dk1"/>
              </a:buClr>
              <a:buSzPts val="1200"/>
              <a:buFont typeface="Wingdings" panose="05000000000000000000" pitchFamily="2" charset="2"/>
              <a:buChar char="§"/>
            </a:pPr>
            <a:endParaRPr lang="fr-FR" b="0" i="0" noProof="0" dirty="0"/>
          </a:p>
          <a:p>
            <a:pPr marL="177845" indent="-177845">
              <a:lnSpc>
                <a:spcPct val="115000"/>
              </a:lnSpc>
              <a:spcBef>
                <a:spcPts val="0"/>
              </a:spcBef>
              <a:buClr>
                <a:schemeClr val="dk1"/>
              </a:buClr>
              <a:buSzPts val="1200"/>
              <a:buFont typeface="Wingdings" panose="05000000000000000000" pitchFamily="2" charset="2"/>
              <a:buChar char="§"/>
            </a:pPr>
            <a:r>
              <a:rPr lang="fr-FR" b="1" u="sng" dirty="0"/>
              <a:t>Dites</a:t>
            </a:r>
            <a:r>
              <a:rPr lang="fr-FR" b="1" dirty="0"/>
              <a:t> : </a:t>
            </a:r>
            <a:r>
              <a:rPr lang="fr-FR" b="0" i="0" noProof="0" dirty="0"/>
              <a:t>Utilisez la barre de formule pour modifier les valeurs. Pour ce faire, </a:t>
            </a:r>
            <a:endParaRPr lang="fr-FR" noProof="0" dirty="0"/>
          </a:p>
          <a:p>
            <a:pPr marL="829944" lvl="1" indent="-355690">
              <a:lnSpc>
                <a:spcPct val="115000"/>
              </a:lnSpc>
              <a:spcBef>
                <a:spcPts val="0"/>
              </a:spcBef>
              <a:buClr>
                <a:schemeClr val="dk1"/>
              </a:buClr>
              <a:buSzPts val="1200"/>
              <a:buFont typeface="Calibri"/>
              <a:buAutoNum type="arabicPeriod"/>
            </a:pPr>
            <a:r>
              <a:rPr lang="fr-FR" dirty="0"/>
              <a:t>Cliquez avec le bouton gauche de la souris sur la cellule </a:t>
            </a:r>
            <a:r>
              <a:rPr lang="fr-FR" i="1" dirty="0"/>
              <a:t>B1</a:t>
            </a:r>
            <a:r>
              <a:rPr lang="fr-FR" dirty="0"/>
              <a:t>.</a:t>
            </a:r>
            <a:endParaRPr lang="fr-FR" noProof="0" dirty="0"/>
          </a:p>
          <a:p>
            <a:pPr marL="829944" lvl="1" indent="-355690">
              <a:lnSpc>
                <a:spcPct val="115000"/>
              </a:lnSpc>
              <a:spcBef>
                <a:spcPts val="0"/>
              </a:spcBef>
              <a:buClr>
                <a:schemeClr val="dk1"/>
              </a:buClr>
              <a:buSzPts val="1200"/>
              <a:buFont typeface="Calibri"/>
              <a:buAutoNum type="arabicPeriod"/>
            </a:pPr>
            <a:r>
              <a:rPr lang="fr-FR" dirty="0"/>
              <a:t>Modifier le </a:t>
            </a:r>
            <a:r>
              <a:rPr lang="fr-FR" i="1" dirty="0"/>
              <a:t>personnel </a:t>
            </a:r>
            <a:r>
              <a:rPr lang="fr-FR" dirty="0"/>
              <a:t>en </a:t>
            </a:r>
            <a:r>
              <a:rPr lang="fr-FR" i="1" noProof="0" dirty="0"/>
              <a:t>PERSONNEL</a:t>
            </a:r>
            <a:r>
              <a:rPr lang="fr-FR" i="1" dirty="0"/>
              <a:t> </a:t>
            </a:r>
            <a:r>
              <a:rPr lang="fr-FR" dirty="0"/>
              <a:t>(</a:t>
            </a:r>
            <a:r>
              <a:rPr lang="fr-FR" noProof="0" dirty="0"/>
              <a:t>en toutes lettres majuscules</a:t>
            </a:r>
            <a:r>
              <a:rPr lang="fr-FR" dirty="0"/>
              <a:t>) dans la barre de formule.</a:t>
            </a:r>
            <a:endParaRPr lang="fr-FR" noProof="0" dirty="0"/>
          </a:p>
          <a:p>
            <a:pPr marL="829944" lvl="1" indent="-355690">
              <a:lnSpc>
                <a:spcPct val="115000"/>
              </a:lnSpc>
              <a:spcBef>
                <a:spcPts val="1245"/>
              </a:spcBef>
              <a:buClr>
                <a:schemeClr val="dk1"/>
              </a:buClr>
              <a:buSzPts val="1200"/>
              <a:buFont typeface="Calibri"/>
              <a:buAutoNum type="arabicPeriod"/>
            </a:pPr>
            <a:r>
              <a:rPr lang="fr-FR" dirty="0"/>
              <a:t>Appuyer sur la touche Entrer.</a:t>
            </a:r>
            <a:endParaRPr lang="fr-FR" b="0" i="1" noProof="0" dirty="0"/>
          </a:p>
        </p:txBody>
      </p:sp>
      <p:sp>
        <p:nvSpPr>
          <p:cNvPr id="566" name="Google Shape;566;p2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2" name="Google Shape;312;p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1245"/>
              </a:spcBef>
            </a:pPr>
            <a:endParaRPr lang="fr-FR" dirty="0"/>
          </a:p>
          <a:p>
            <a:pPr marL="177845" indent="-177845">
              <a:lnSpc>
                <a:spcPct val="115000"/>
              </a:lnSpc>
              <a:spcBef>
                <a:spcPts val="1245"/>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dirty="0"/>
              <a:t>A la fin de cette leçon, vous serez capable de :</a:t>
            </a:r>
            <a:endParaRPr lang="fr-FR" dirty="0">
              <a:latin typeface="Times New Roman"/>
              <a:ea typeface="Times New Roman"/>
              <a:cs typeface="Times New Roman"/>
              <a:sym typeface="Times New Roman"/>
            </a:endParaRPr>
          </a:p>
          <a:p>
            <a:pPr marL="711380" lvl="1" indent="-237127">
              <a:lnSpc>
                <a:spcPct val="115000"/>
              </a:lnSpc>
              <a:spcBef>
                <a:spcPts val="1245"/>
              </a:spcBef>
              <a:buClr>
                <a:schemeClr val="dk1"/>
              </a:buClr>
              <a:buSzPts val="1200"/>
              <a:buFont typeface="Courier New" panose="02070309020205020404" pitchFamily="49" charset="0"/>
              <a:buChar char="o"/>
            </a:pPr>
            <a:r>
              <a:rPr lang="fr-FR" dirty="0"/>
              <a:t>Saisir, modifier et formatter les données d’une feuille de calcul</a:t>
            </a:r>
            <a:endParaRPr lang="fr-FR" dirty="0">
              <a:latin typeface="Times New Roman"/>
              <a:ea typeface="Times New Roman"/>
              <a:cs typeface="Times New Roman"/>
              <a:sym typeface="Times New Roman"/>
            </a:endParaRPr>
          </a:p>
          <a:p>
            <a:pPr marL="711380" lvl="1" indent="-237127">
              <a:lnSpc>
                <a:spcPct val="115000"/>
              </a:lnSpc>
              <a:spcBef>
                <a:spcPts val="1245"/>
              </a:spcBef>
              <a:buClr>
                <a:schemeClr val="dk1"/>
              </a:buClr>
              <a:buSzPts val="1200"/>
              <a:buFont typeface="Courier New" panose="02070309020205020404" pitchFamily="49" charset="0"/>
              <a:buChar char="o"/>
            </a:pPr>
            <a:r>
              <a:rPr lang="fr-FR" dirty="0"/>
              <a:t>Utiliser des formules et des fonctions pour résumer et analyser des données</a:t>
            </a:r>
            <a:endParaRPr lang="fr-FR" dirty="0">
              <a:latin typeface="Times New Roman"/>
              <a:ea typeface="Times New Roman"/>
              <a:cs typeface="Times New Roman"/>
              <a:sym typeface="Times New Roman"/>
            </a:endParaRPr>
          </a:p>
          <a:p>
            <a:pPr marL="711380" lvl="1" indent="-237127">
              <a:lnSpc>
                <a:spcPct val="115000"/>
              </a:lnSpc>
              <a:spcBef>
                <a:spcPts val="1245"/>
              </a:spcBef>
              <a:buClr>
                <a:schemeClr val="dk1"/>
              </a:buClr>
              <a:buSzPts val="1200"/>
              <a:buFont typeface="Courier New" panose="02070309020205020404" pitchFamily="49" charset="0"/>
              <a:buChar char="o"/>
            </a:pPr>
            <a:r>
              <a:rPr lang="fr-FR" dirty="0"/>
              <a:t>Organiser les données en les triant et en les filtrant</a:t>
            </a:r>
            <a:endParaRPr lang="fr-FR" dirty="0">
              <a:latin typeface="Times New Roman"/>
              <a:ea typeface="Times New Roman"/>
              <a:cs typeface="Times New Roman"/>
              <a:sym typeface="Times New Roman"/>
            </a:endParaRPr>
          </a:p>
          <a:p>
            <a:pPr marL="711380" lvl="1" indent="-237127">
              <a:lnSpc>
                <a:spcPct val="115000"/>
              </a:lnSpc>
              <a:spcBef>
                <a:spcPts val="1245"/>
              </a:spcBef>
              <a:buClr>
                <a:schemeClr val="dk1"/>
              </a:buClr>
              <a:buSzPts val="1200"/>
              <a:buFont typeface="Courier New" panose="02070309020205020404" pitchFamily="49" charset="0"/>
              <a:buChar char="o"/>
            </a:pPr>
            <a:r>
              <a:rPr lang="fr-FR" dirty="0"/>
              <a:t>Représenter des données à l'aide d'un histogramme et d'un graphique linéaire</a:t>
            </a:r>
            <a:endParaRPr lang="fr-FR" dirty="0">
              <a:latin typeface="Times New Roman"/>
              <a:ea typeface="Times New Roman"/>
              <a:cs typeface="Times New Roman"/>
              <a:sym typeface="Times New Roman"/>
            </a:endParaRPr>
          </a:p>
          <a:p>
            <a:pPr marL="711380" lvl="1" indent="-237127">
              <a:lnSpc>
                <a:spcPct val="115000"/>
              </a:lnSpc>
              <a:spcBef>
                <a:spcPts val="1245"/>
              </a:spcBef>
              <a:buClr>
                <a:schemeClr val="dk1"/>
              </a:buClr>
              <a:buSzPts val="1200"/>
              <a:buFont typeface="Courier New" panose="02070309020205020404" pitchFamily="49" charset="0"/>
              <a:buChar char="o"/>
            </a:pPr>
            <a:r>
              <a:rPr lang="fr-FR" dirty="0"/>
              <a:t>Démontrer l'application de la saisie, de la gestion et de l'analyse des données aux fonctions de surveillance du district</a:t>
            </a:r>
            <a:endParaRPr lang="fr-FR" dirty="0">
              <a:latin typeface="Times New Roman"/>
              <a:ea typeface="Times New Roman"/>
              <a:cs typeface="Times New Roman"/>
              <a:sym typeface="Times New Roman"/>
            </a:endParaRPr>
          </a:p>
          <a:p>
            <a:pPr marL="0" indent="0">
              <a:spcBef>
                <a:spcPts val="1618"/>
              </a:spcBef>
            </a:pPr>
            <a:endParaRPr dirty="0"/>
          </a:p>
        </p:txBody>
      </p:sp>
      <p:sp>
        <p:nvSpPr>
          <p:cNvPr id="313" name="Google Shape;313;p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3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77" name="Google Shape;577;p3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Couper, copier et coller sont des outils essentiels dans Excel. Ces outils vous permettent de déplacer des données d'une cellule à une autre. Vous utilisez le curseur pour sélectionner les valeurs à modifier dans les cellules et, selon que vous voulez couper, copier ou coller, vous cliquez sur l'icône spécifique.</a:t>
            </a:r>
          </a:p>
        </p:txBody>
      </p:sp>
      <p:sp>
        <p:nvSpPr>
          <p:cNvPr id="578" name="Google Shape;578;p3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3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89" name="Google Shape;589;p3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pratiquer le copier-coller, nous voulons déplacer les données de la Communauté de la colonne C à la colonne D. Pour ce faire :</a:t>
            </a:r>
          </a:p>
          <a:p>
            <a:pPr marL="711380" lvl="1" indent="-237127">
              <a:spcBef>
                <a:spcPts val="373"/>
              </a:spcBef>
              <a:buClr>
                <a:schemeClr val="dk1"/>
              </a:buClr>
              <a:buSzPts val="1200"/>
              <a:buFont typeface="Calibri"/>
              <a:buAutoNum type="arabicPeriod"/>
            </a:pPr>
            <a:r>
              <a:rPr lang="fr-FR" dirty="0"/>
              <a:t>Cliquez avec le bouton gauche de la souris sur </a:t>
            </a:r>
            <a:r>
              <a:rPr lang="fr-FR" i="1" dirty="0"/>
              <a:t>C1 </a:t>
            </a:r>
            <a:r>
              <a:rPr lang="fr-FR" dirty="0"/>
              <a:t>et faites glisser pour sélectionner la plage de cellules </a:t>
            </a:r>
            <a:r>
              <a:rPr lang="fr-FR" i="1" dirty="0"/>
              <a:t>C1</a:t>
            </a:r>
            <a:r>
              <a:rPr lang="fr-FR" dirty="0"/>
              <a:t>:C10. </a:t>
            </a:r>
            <a:endParaRPr lang="fr-FR" noProof="0" dirty="0"/>
          </a:p>
          <a:p>
            <a:pPr marL="711380" lvl="1" indent="-237127">
              <a:spcBef>
                <a:spcPts val="373"/>
              </a:spcBef>
              <a:buClr>
                <a:schemeClr val="dk1"/>
              </a:buClr>
              <a:buSzPts val="1200"/>
              <a:buFont typeface="Calibri"/>
              <a:buAutoNum type="arabicPeriod"/>
            </a:pPr>
            <a:r>
              <a:rPr lang="fr-FR" dirty="0"/>
              <a:t>Cliquez sur l'icône Couper</a:t>
            </a:r>
            <a:endParaRPr lang="fr-FR" noProof="0" dirty="0"/>
          </a:p>
          <a:p>
            <a:pPr marL="711380" lvl="1" indent="-237127">
              <a:spcBef>
                <a:spcPts val="373"/>
              </a:spcBef>
              <a:buClr>
                <a:schemeClr val="dk1"/>
              </a:buClr>
              <a:buSzPts val="1200"/>
              <a:buFont typeface="Calibri"/>
              <a:buAutoNum type="arabicPeriod"/>
            </a:pPr>
            <a:r>
              <a:rPr lang="fr-FR" dirty="0"/>
              <a:t>Sélectionnez le nouvel emplacement D1 (cliquer sur D1 avec la souris)</a:t>
            </a:r>
            <a:endParaRPr lang="fr-FR" noProof="0" dirty="0"/>
          </a:p>
          <a:p>
            <a:pPr marL="711380" lvl="1" indent="-237127">
              <a:spcBef>
                <a:spcPts val="373"/>
              </a:spcBef>
              <a:buClr>
                <a:schemeClr val="dk1"/>
              </a:buClr>
              <a:buSzPts val="1200"/>
              <a:buFont typeface="Calibri"/>
              <a:buAutoNum type="arabicPeriod"/>
            </a:pPr>
            <a:r>
              <a:rPr lang="fr-FR" dirty="0"/>
              <a:t>Cliquez sur l'icône Coller </a:t>
            </a:r>
            <a:endParaRPr lang="fr-FR" noProof="0" dirty="0"/>
          </a:p>
          <a:p>
            <a:pPr marL="0" indent="0">
              <a:spcBef>
                <a:spcPts val="373"/>
              </a:spcBef>
              <a:buClr>
                <a:schemeClr val="dk1"/>
              </a:buClr>
              <a:buSzPts val="1200"/>
            </a:pPr>
            <a:endParaRPr dirty="0"/>
          </a:p>
        </p:txBody>
      </p:sp>
      <p:sp>
        <p:nvSpPr>
          <p:cNvPr id="590" name="Google Shape;590;p3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3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8" name="Google Shape;598;p3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copier et coller, copions les données de la Communauté dans la colonne C. Pour ce faire, vous allez.. :</a:t>
            </a:r>
          </a:p>
          <a:p>
            <a:pPr marL="711380" lvl="1" indent="-237127">
              <a:spcBef>
                <a:spcPts val="373"/>
              </a:spcBef>
              <a:buClr>
                <a:schemeClr val="dk1"/>
              </a:buClr>
              <a:buSzPts val="1200"/>
              <a:buFont typeface="Calibri"/>
              <a:buAutoNum type="arabicPeriod"/>
            </a:pPr>
            <a:r>
              <a:rPr lang="fr-FR" dirty="0"/>
              <a:t>Cliquer et faire glisser pour sélectionner D1:D10</a:t>
            </a:r>
            <a:endParaRPr lang="fr-FR" noProof="0" dirty="0"/>
          </a:p>
          <a:p>
            <a:pPr marL="711380" lvl="1" indent="-237127">
              <a:spcBef>
                <a:spcPts val="373"/>
              </a:spcBef>
              <a:buClr>
                <a:schemeClr val="dk1"/>
              </a:buClr>
              <a:buSzPts val="1200"/>
              <a:buFont typeface="Calibri"/>
              <a:buAutoNum type="arabicPeriod"/>
            </a:pPr>
            <a:r>
              <a:rPr lang="fr-FR" dirty="0"/>
              <a:t>Cliquez sur l'icône Copier</a:t>
            </a:r>
            <a:endParaRPr lang="fr-FR" noProof="0" dirty="0"/>
          </a:p>
          <a:p>
            <a:pPr marL="711380" lvl="1" indent="-237127">
              <a:spcBef>
                <a:spcPts val="373"/>
              </a:spcBef>
              <a:buClr>
                <a:schemeClr val="dk1"/>
              </a:buClr>
              <a:buSzPts val="1200"/>
              <a:buFont typeface="Calibri"/>
              <a:buAutoNum type="arabicPeriod"/>
            </a:pPr>
            <a:r>
              <a:rPr lang="fr-FR" dirty="0"/>
              <a:t>Cliquez avec le bouton gauche de la souris pour placer le curseur dans C1</a:t>
            </a:r>
            <a:endParaRPr lang="fr-FR" noProof="0" dirty="0"/>
          </a:p>
          <a:p>
            <a:pPr marL="711380" lvl="1" indent="-237127">
              <a:spcBef>
                <a:spcPts val="373"/>
              </a:spcBef>
              <a:buClr>
                <a:schemeClr val="dk1"/>
              </a:buClr>
              <a:buSzPts val="1200"/>
              <a:buFont typeface="Calibri"/>
              <a:buAutoNum type="arabicPeriod"/>
            </a:pPr>
            <a:r>
              <a:rPr lang="fr-FR" dirty="0"/>
              <a:t>Cliquez sur l'icône Coller</a:t>
            </a:r>
            <a:endParaRPr lang="fr-FR" noProof="0" dirty="0"/>
          </a:p>
          <a:p>
            <a:pPr marL="0" indent="0">
              <a:spcBef>
                <a:spcPts val="373"/>
              </a:spcBef>
              <a:buClr>
                <a:schemeClr val="dk1"/>
              </a:buClr>
              <a:buSzPts val="1200"/>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Il est important de se rappeler que lorsqu'une cellule contenant une formule est copiée, cette commande copie la formule. Lorsque le contenu de la cellule est collé dans une autre cellule, la formule est copiée, mais elle s'applique désormais à une plage de cellules différente de celle de la formule d'origine.</a:t>
            </a:r>
            <a:endParaRPr lang="fr-FR" noProof="0" dirty="0"/>
          </a:p>
        </p:txBody>
      </p:sp>
      <p:sp>
        <p:nvSpPr>
          <p:cNvPr id="599" name="Google Shape;599;p3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3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7" name="Google Shape;607;p3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622"/>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Bien que les dates puissent être saisies une à une dans une colonne de cellules, une méthode plus efficace consiste à utiliser une technique appelée « glisser-déposer ». </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Les étapes</a:t>
            </a:r>
            <a:r>
              <a:rPr lang="fr-FR" b="1" dirty="0"/>
              <a:t> :</a:t>
            </a:r>
            <a:endParaRPr lang="fr-FR" b="1" dirty="0">
              <a:latin typeface="Times New Roman"/>
              <a:ea typeface="Times New Roman"/>
              <a:cs typeface="Times New Roman"/>
              <a:sym typeface="Times New Roman"/>
            </a:endParaRPr>
          </a:p>
          <a:p>
            <a:pPr marL="829944" lvl="1" indent="-355690">
              <a:lnSpc>
                <a:spcPct val="115000"/>
              </a:lnSpc>
              <a:spcBef>
                <a:spcPts val="622"/>
              </a:spcBef>
              <a:buClr>
                <a:schemeClr val="dk1"/>
              </a:buClr>
              <a:buSzPts val="1200"/>
              <a:buFont typeface="Calibri"/>
              <a:buAutoNum type="arabicPeriod"/>
            </a:pPr>
            <a:r>
              <a:rPr lang="fr-FR" dirty="0"/>
              <a:t>Sélectionnez la valeur à étendre.</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t>Cliquez et faites glisser le petit </a:t>
            </a:r>
            <a:r>
              <a:rPr lang="fr-FR" b="1" dirty="0"/>
              <a:t>(+) </a:t>
            </a:r>
            <a:r>
              <a:rPr lang="fr-FR" dirty="0"/>
              <a:t>dans le coin inférieur droit sur l’étendue des cellules.</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t>Relâcher le curseur.</a:t>
            </a:r>
            <a:endParaRPr lang="fr-FR" noProof="0" dirty="0"/>
          </a:p>
        </p:txBody>
      </p:sp>
      <p:sp>
        <p:nvSpPr>
          <p:cNvPr id="608" name="Google Shape;608;p3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p3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7" name="Google Shape;617;p3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0"/>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a:t>
            </a:r>
            <a:r>
              <a:rPr lang="fr-FR" dirty="0"/>
              <a:t> </a:t>
            </a:r>
            <a:endParaRPr lang="fr-FR" noProof="0" dirty="0"/>
          </a:p>
          <a:p>
            <a:pPr marL="829944" lvl="1" indent="-355690">
              <a:lnSpc>
                <a:spcPct val="115000"/>
              </a:lnSpc>
              <a:spcBef>
                <a:spcPts val="622"/>
              </a:spcBef>
              <a:buClr>
                <a:schemeClr val="dk1"/>
              </a:buClr>
              <a:buSzPts val="1200"/>
              <a:buFont typeface="Calibri"/>
              <a:buAutoNum type="arabicPeriod"/>
            </a:pPr>
            <a:r>
              <a:rPr lang="fr-FR" dirty="0"/>
              <a:t>Cliquez avec le bouton gauche de la souris et sélectionnez la cellule </a:t>
            </a:r>
            <a:r>
              <a:rPr lang="fr-FR" i="1" dirty="0"/>
              <a:t>A2 COMME INDIQUÉ DANS LA FIGURE DE GAUCHE</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t>Faites défiler la souris en bas à droite de la cellule A2 jusqu'à ce qu'un petit symbole </a:t>
            </a:r>
            <a:r>
              <a:rPr lang="fr-FR" b="1" dirty="0"/>
              <a:t>(+) </a:t>
            </a:r>
            <a:r>
              <a:rPr lang="fr-FR" dirty="0"/>
              <a:t>apparaisse (</a:t>
            </a:r>
            <a:r>
              <a:rPr lang="fr-FR" i="1" dirty="0"/>
              <a:t>voir le symbole « + » de couleur noir dans la figure de gauche).</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alibri"/>
              <a:buAutoNum type="arabicPeriod"/>
            </a:pPr>
            <a:r>
              <a:rPr lang="fr-FR" dirty="0"/>
              <a:t>Cliquez avec le bouton gauche de la souris et faites glisser le </a:t>
            </a:r>
            <a:r>
              <a:rPr lang="fr-FR" b="1" dirty="0"/>
              <a:t>(+) </a:t>
            </a:r>
            <a:r>
              <a:rPr lang="fr-FR" dirty="0"/>
              <a:t>vers le bas jusqu'à la cellule </a:t>
            </a:r>
            <a:r>
              <a:rPr lang="fr-FR" i="1" dirty="0"/>
              <a:t>A10.</a:t>
            </a:r>
            <a:endParaRPr lang="fr-FR" dirty="0">
              <a:latin typeface="Times New Roman"/>
              <a:ea typeface="Times New Roman"/>
              <a:cs typeface="Times New Roman"/>
              <a:sym typeface="Times New Roman"/>
            </a:endParaRPr>
          </a:p>
          <a:p>
            <a:pPr marL="474254" lvl="1" indent="0">
              <a:spcBef>
                <a:spcPts val="373"/>
              </a:spcBef>
            </a:pPr>
            <a:r>
              <a:rPr lang="fr-FR" dirty="0"/>
              <a:t>4.     Relâchez le curseur pour remplir l’étendue des cellules ave la séquence de données.</a:t>
            </a:r>
          </a:p>
        </p:txBody>
      </p:sp>
      <p:sp>
        <p:nvSpPr>
          <p:cNvPr id="618" name="Google Shape;618;p3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3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0" name="Google Shape;630;p3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800"/>
            </a:pPr>
            <a:r>
              <a:rPr lang="fr-FR" b="1" dirty="0">
                <a:latin typeface="+mn-lt"/>
              </a:rPr>
              <a:t>Notes de l'instructeur : </a:t>
            </a:r>
            <a:endParaRPr lang="fr-FR" dirty="0">
              <a:latin typeface="+mn-lt"/>
            </a:endParaRPr>
          </a:p>
          <a:p>
            <a:pPr marL="0" indent="0">
              <a:lnSpc>
                <a:spcPct val="115000"/>
              </a:lnSpc>
              <a:spcBef>
                <a:spcPts val="622"/>
              </a:spcBef>
            </a:pPr>
            <a:endParaRPr lang="fr-FR"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latin typeface="+mn-lt"/>
              </a:rPr>
              <a:t>Dites</a:t>
            </a:r>
            <a:r>
              <a:rPr lang="fr-FR" b="1" dirty="0">
                <a:latin typeface="+mn-lt"/>
              </a:rPr>
              <a:t> : </a:t>
            </a:r>
            <a:r>
              <a:rPr lang="fr-FR" dirty="0">
                <a:latin typeface="+mn-lt"/>
              </a:rPr>
              <a:t>pour copier un nombre dans une seule cellule :</a:t>
            </a:r>
            <a:endParaRPr lang="fr-FR" dirty="0">
              <a:latin typeface="+mn-lt"/>
              <a:ea typeface="Times New Roman"/>
              <a:cs typeface="Times New Roman"/>
              <a:sym typeface="Times New Roman"/>
            </a:endParaRPr>
          </a:p>
          <a:p>
            <a:pPr marL="829944" lvl="1" indent="-355690">
              <a:lnSpc>
                <a:spcPct val="115000"/>
              </a:lnSpc>
              <a:spcBef>
                <a:spcPts val="622"/>
              </a:spcBef>
              <a:buClr>
                <a:schemeClr val="dk1"/>
              </a:buClr>
              <a:buSzPct val="100000"/>
              <a:buFont typeface="Calibri"/>
              <a:buAutoNum type="arabicPeriod"/>
            </a:pPr>
            <a:r>
              <a:rPr lang="fr-FR" dirty="0">
                <a:latin typeface="+mn-lt"/>
              </a:rPr>
              <a:t>Tapez 1 dans la cellule </a:t>
            </a:r>
            <a:r>
              <a:rPr lang="fr-FR" i="1" dirty="0">
                <a:latin typeface="+mn-lt"/>
              </a:rPr>
              <a:t>D1</a:t>
            </a:r>
            <a:r>
              <a:rPr lang="fr-FR" dirty="0">
                <a:latin typeface="+mn-lt"/>
              </a:rPr>
              <a:t>.</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alibri"/>
              <a:buAutoNum type="arabicPeriod"/>
            </a:pPr>
            <a:r>
              <a:rPr lang="fr-FR" dirty="0">
                <a:latin typeface="+mn-lt"/>
              </a:rPr>
              <a:t>Saisissez maintenant la boîte dans le coin inférieur droit de la cellule </a:t>
            </a:r>
            <a:r>
              <a:rPr lang="fr-FR" i="1" dirty="0">
                <a:latin typeface="+mn-lt"/>
              </a:rPr>
              <a:t>D1 </a:t>
            </a:r>
            <a:r>
              <a:rPr lang="fr-FR" dirty="0">
                <a:latin typeface="+mn-lt"/>
              </a:rPr>
              <a:t>et faites-la glisser vers le bas sur environ 4 lignes. </a:t>
            </a:r>
            <a:r>
              <a:rPr lang="fr-FR" b="1" u="sng" dirty="0">
                <a:latin typeface="+mn-lt"/>
              </a:rPr>
              <a:t> </a:t>
            </a:r>
          </a:p>
          <a:p>
            <a:pPr marL="0" indent="0">
              <a:lnSpc>
                <a:spcPct val="115000"/>
              </a:lnSpc>
              <a:spcBef>
                <a:spcPts val="1245"/>
              </a:spcBef>
            </a:pPr>
            <a:endParaRPr lang="fr-FR"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latin typeface="+mn-lt"/>
              </a:rPr>
              <a:t>Demandez</a:t>
            </a:r>
            <a:r>
              <a:rPr lang="fr-FR" b="1" dirty="0">
                <a:latin typeface="+mn-lt"/>
              </a:rPr>
              <a:t> : </a:t>
            </a:r>
            <a:r>
              <a:rPr lang="fr-FR" dirty="0">
                <a:latin typeface="+mn-lt"/>
              </a:rPr>
              <a:t>Que s'est-il passé ? </a:t>
            </a:r>
          </a:p>
          <a:p>
            <a:pPr marL="177845" indent="-59282">
              <a:lnSpc>
                <a:spcPct val="115000"/>
              </a:lnSpc>
              <a:spcBef>
                <a:spcPts val="622"/>
              </a:spcBef>
              <a:buClr>
                <a:schemeClr val="dk1"/>
              </a:buClr>
              <a:buSzPts val="1800"/>
            </a:pPr>
            <a:endParaRPr lang="fr-FR"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t>Remerciez</a:t>
            </a:r>
            <a:r>
              <a:rPr lang="fr-FR" b="1" dirty="0"/>
              <a:t> </a:t>
            </a:r>
            <a:r>
              <a:rPr lang="fr-FR" b="0" u="none" noProof="0" dirty="0">
                <a:solidFill>
                  <a:srgbClr val="000000"/>
                </a:solidFill>
              </a:rPr>
              <a:t>les participants pour leurs réponses</a:t>
            </a:r>
            <a:r>
              <a:rPr lang="fr-FR" dirty="0">
                <a:latin typeface="+mn-lt"/>
              </a:rPr>
              <a:t>.  </a:t>
            </a:r>
            <a:r>
              <a:rPr lang="fr-FR" b="1" dirty="0">
                <a:latin typeface="+mn-lt"/>
              </a:rPr>
              <a:t>La réponse : </a:t>
            </a:r>
            <a:r>
              <a:rPr lang="fr-FR" i="1" dirty="0">
                <a:latin typeface="+mn-lt"/>
              </a:rPr>
              <a:t>1 est copié dans chaque cellule. </a:t>
            </a:r>
            <a:r>
              <a:rPr lang="fr-FR" b="1" dirty="0">
                <a:latin typeface="+mn-lt"/>
              </a:rPr>
              <a:t>&lt;CLIQUER&gt; </a:t>
            </a:r>
            <a:endParaRPr lang="fr-FR" dirty="0">
              <a:latin typeface="+mn-lt"/>
            </a:endParaRPr>
          </a:p>
          <a:p>
            <a:pPr marL="177845" indent="-59282">
              <a:lnSpc>
                <a:spcPct val="115000"/>
              </a:lnSpc>
              <a:spcBef>
                <a:spcPts val="622"/>
              </a:spcBef>
              <a:buClr>
                <a:schemeClr val="dk1"/>
              </a:buClr>
              <a:buSzPts val="1800"/>
            </a:pPr>
            <a:endParaRPr lang="fr-FR" b="1" u="sng"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latin typeface="+mn-lt"/>
              </a:rPr>
              <a:t>Dites</a:t>
            </a:r>
            <a:r>
              <a:rPr lang="fr-FR" b="1" dirty="0">
                <a:latin typeface="+mn-lt"/>
              </a:rPr>
              <a:t> : </a:t>
            </a:r>
            <a:r>
              <a:rPr lang="fr-FR" dirty="0">
                <a:latin typeface="+mn-lt"/>
              </a:rPr>
              <a:t>Pour sélectionner (mettre en évidence) deux cellules :</a:t>
            </a:r>
            <a:endParaRPr lang="fr-FR" dirty="0">
              <a:latin typeface="+mn-lt"/>
              <a:ea typeface="Times New Roman"/>
              <a:cs typeface="Times New Roman"/>
              <a:sym typeface="Times New Roman"/>
            </a:endParaRPr>
          </a:p>
          <a:p>
            <a:pPr marL="829944" lvl="1" indent="-355690">
              <a:lnSpc>
                <a:spcPct val="115000"/>
              </a:lnSpc>
              <a:spcBef>
                <a:spcPts val="622"/>
              </a:spcBef>
              <a:buClr>
                <a:schemeClr val="dk1"/>
              </a:buClr>
              <a:buSzPct val="100000"/>
              <a:buFont typeface="Calibri"/>
              <a:buAutoNum type="arabicPeriod"/>
            </a:pPr>
            <a:r>
              <a:rPr lang="fr-FR" dirty="0">
                <a:latin typeface="+mn-lt"/>
              </a:rPr>
              <a:t>Copiez la valeur de </a:t>
            </a:r>
            <a:r>
              <a:rPr lang="fr-FR" i="1" dirty="0">
                <a:latin typeface="+mn-lt"/>
              </a:rPr>
              <a:t>D1 </a:t>
            </a:r>
            <a:r>
              <a:rPr lang="fr-FR" dirty="0">
                <a:latin typeface="+mn-lt"/>
              </a:rPr>
              <a:t>dans </a:t>
            </a:r>
            <a:r>
              <a:rPr lang="fr-FR" i="1" dirty="0">
                <a:latin typeface="+mn-lt"/>
              </a:rPr>
              <a:t>E1</a:t>
            </a:r>
            <a:r>
              <a:rPr lang="fr-FR" dirty="0">
                <a:latin typeface="+mn-lt"/>
              </a:rPr>
              <a:t>.</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alibri"/>
              <a:buAutoNum type="arabicPeriod"/>
            </a:pPr>
            <a:r>
              <a:rPr lang="fr-FR" dirty="0">
                <a:latin typeface="+mn-lt"/>
              </a:rPr>
              <a:t>Tapez 2 dans la cellule </a:t>
            </a:r>
            <a:r>
              <a:rPr lang="fr-FR" i="1" dirty="0">
                <a:latin typeface="+mn-lt"/>
              </a:rPr>
              <a:t>E2</a:t>
            </a:r>
            <a:r>
              <a:rPr lang="fr-FR" dirty="0">
                <a:latin typeface="+mn-lt"/>
              </a:rPr>
              <a:t>.</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alibri"/>
              <a:buAutoNum type="arabicPeriod"/>
            </a:pPr>
            <a:r>
              <a:rPr lang="fr-FR" dirty="0">
                <a:latin typeface="+mn-lt"/>
              </a:rPr>
              <a:t>Sélectionnez les cellules </a:t>
            </a:r>
            <a:r>
              <a:rPr lang="fr-FR" i="1" dirty="0">
                <a:latin typeface="+mn-lt"/>
              </a:rPr>
              <a:t>E1 </a:t>
            </a:r>
            <a:r>
              <a:rPr lang="fr-FR" dirty="0">
                <a:latin typeface="+mn-lt"/>
              </a:rPr>
              <a:t>et </a:t>
            </a:r>
            <a:r>
              <a:rPr lang="fr-FR" i="1" dirty="0">
                <a:latin typeface="+mn-lt"/>
              </a:rPr>
              <a:t>E2 </a:t>
            </a:r>
            <a:r>
              <a:rPr lang="fr-FR" dirty="0">
                <a:latin typeface="+mn-lt"/>
              </a:rPr>
              <a:t>en commençant par </a:t>
            </a:r>
            <a:r>
              <a:rPr lang="fr-FR" i="1" dirty="0">
                <a:latin typeface="+mn-lt"/>
              </a:rPr>
              <a:t>E1</a:t>
            </a:r>
            <a:r>
              <a:rPr lang="fr-FR" dirty="0">
                <a:latin typeface="+mn-lt"/>
              </a:rPr>
              <a:t>, puis appuyez sur </a:t>
            </a:r>
            <a:r>
              <a:rPr lang="fr-FR" dirty="0" err="1">
                <a:latin typeface="+mn-lt"/>
              </a:rPr>
              <a:t>SHIFT+flèche</a:t>
            </a:r>
            <a:r>
              <a:rPr lang="fr-FR" dirty="0">
                <a:latin typeface="+mn-lt"/>
              </a:rPr>
              <a:t> bas pour mettre les deux cellules en surbrillance. Vous pouvez également cliquer sur </a:t>
            </a:r>
            <a:r>
              <a:rPr lang="fr-FR" i="1" dirty="0">
                <a:latin typeface="+mn-lt"/>
              </a:rPr>
              <a:t>E1 </a:t>
            </a:r>
            <a:r>
              <a:rPr lang="fr-FR" dirty="0">
                <a:latin typeface="+mn-lt"/>
              </a:rPr>
              <a:t>et faire glisser la souris pour mettre </a:t>
            </a:r>
            <a:r>
              <a:rPr lang="fr-FR" i="1" dirty="0">
                <a:latin typeface="+mn-lt"/>
              </a:rPr>
              <a:t>E1 </a:t>
            </a:r>
            <a:r>
              <a:rPr lang="fr-FR" dirty="0">
                <a:latin typeface="+mn-lt"/>
              </a:rPr>
              <a:t>et </a:t>
            </a:r>
            <a:r>
              <a:rPr lang="fr-FR" i="1" dirty="0">
                <a:latin typeface="+mn-lt"/>
              </a:rPr>
              <a:t>E2 </a:t>
            </a:r>
            <a:r>
              <a:rPr lang="fr-FR" dirty="0">
                <a:latin typeface="+mn-lt"/>
              </a:rPr>
              <a:t>en surbrillance. </a:t>
            </a:r>
            <a:r>
              <a:rPr lang="fr-FR" b="1" dirty="0">
                <a:latin typeface="+mn-lt"/>
              </a:rPr>
              <a:t>&lt;CLIQUER&gt;</a:t>
            </a:r>
            <a:endParaRPr lang="fr-FR" b="1"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alibri"/>
              <a:buAutoNum type="arabicPeriod"/>
            </a:pPr>
            <a:r>
              <a:rPr lang="fr-FR" dirty="0">
                <a:latin typeface="+mn-lt"/>
              </a:rPr>
              <a:t>Saisissez maintenant la croix dans le coin inférieur droit de la cellule E2 et faites-la glisser vers le bas sur environ 4 rangées. </a:t>
            </a:r>
          </a:p>
          <a:p>
            <a:pPr marL="829944" lvl="1" indent="-237127">
              <a:lnSpc>
                <a:spcPct val="115000"/>
              </a:lnSpc>
              <a:spcBef>
                <a:spcPts val="1245"/>
              </a:spcBef>
              <a:buClr>
                <a:schemeClr val="dk1"/>
              </a:buClr>
              <a:buSzPts val="1800"/>
            </a:pPr>
            <a:endParaRPr lang="fr-FR" dirty="0">
              <a:latin typeface="+mn-lt"/>
            </a:endParaRPr>
          </a:p>
          <a:p>
            <a:pPr marL="177845" indent="-177845">
              <a:lnSpc>
                <a:spcPct val="115000"/>
              </a:lnSpc>
              <a:spcBef>
                <a:spcPts val="1245"/>
              </a:spcBef>
              <a:buClr>
                <a:schemeClr val="dk1"/>
              </a:buClr>
              <a:buSzPct val="100000"/>
              <a:buFont typeface="Wingdings" panose="05000000000000000000" pitchFamily="2" charset="2"/>
              <a:buChar char="§"/>
            </a:pPr>
            <a:r>
              <a:rPr lang="fr-FR" b="1" u="sng" dirty="0">
                <a:latin typeface="+mn-lt"/>
              </a:rPr>
              <a:t>Demandez</a:t>
            </a:r>
            <a:r>
              <a:rPr lang="fr-FR" b="1" dirty="0">
                <a:latin typeface="+mn-lt"/>
              </a:rPr>
              <a:t> :</a:t>
            </a:r>
            <a:r>
              <a:rPr lang="fr-FR" dirty="0">
                <a:latin typeface="+mn-lt"/>
              </a:rPr>
              <a:t>  Que s'est-il passé ?</a:t>
            </a:r>
          </a:p>
          <a:p>
            <a:pPr marL="177845" indent="-59282">
              <a:lnSpc>
                <a:spcPct val="115000"/>
              </a:lnSpc>
              <a:spcBef>
                <a:spcPts val="622"/>
              </a:spcBef>
              <a:buClr>
                <a:schemeClr val="dk1"/>
              </a:buClr>
              <a:buSzPts val="1800"/>
            </a:pPr>
            <a:endParaRPr lang="fr-FR" b="1" u="sng"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latin typeface="+mn-lt"/>
              </a:rPr>
              <a:t>Remerciez</a:t>
            </a:r>
            <a:r>
              <a:rPr lang="fr-FR" b="1" dirty="0">
                <a:latin typeface="+mn-lt"/>
              </a:rPr>
              <a:t> </a:t>
            </a:r>
            <a:r>
              <a:rPr lang="fr-FR" b="0" u="none" noProof="0" dirty="0">
                <a:solidFill>
                  <a:srgbClr val="000000"/>
                </a:solidFill>
              </a:rPr>
              <a:t>les participants pour leurs réponses</a:t>
            </a:r>
            <a:r>
              <a:rPr lang="fr-FR" dirty="0">
                <a:solidFill>
                  <a:srgbClr val="000000"/>
                </a:solidFill>
              </a:rPr>
              <a:t>. </a:t>
            </a:r>
            <a:r>
              <a:rPr lang="fr-FR" b="1" dirty="0">
                <a:latin typeface="+mn-lt"/>
              </a:rPr>
              <a:t>&lt;CLIQUER&gt; </a:t>
            </a:r>
            <a:r>
              <a:rPr lang="fr-FR" dirty="0">
                <a:latin typeface="+mn-lt"/>
              </a:rPr>
              <a:t>pour la réponse.   </a:t>
            </a:r>
            <a:r>
              <a:rPr lang="fr-FR" b="1" dirty="0">
                <a:latin typeface="+mn-lt"/>
              </a:rPr>
              <a:t>Réponse : </a:t>
            </a:r>
            <a:r>
              <a:rPr lang="fr-FR" i="1" dirty="0">
                <a:latin typeface="+mn-lt"/>
              </a:rPr>
              <a:t>Excel suit la séquence 1, 2 et saisit 3, 4, 5, 6 dans les cellules suivantes. Très pratique. </a:t>
            </a:r>
          </a:p>
          <a:p>
            <a:pPr marL="177845" indent="-59282">
              <a:lnSpc>
                <a:spcPct val="115000"/>
              </a:lnSpc>
              <a:spcBef>
                <a:spcPts val="622"/>
              </a:spcBef>
              <a:buClr>
                <a:schemeClr val="dk1"/>
              </a:buClr>
              <a:buSzPts val="1800"/>
            </a:pPr>
            <a:endParaRPr lang="fr-FR" i="1" dirty="0">
              <a:latin typeface="+mn-lt"/>
            </a:endParaRPr>
          </a:p>
          <a:p>
            <a:pPr marL="177845" indent="-177845">
              <a:lnSpc>
                <a:spcPct val="115000"/>
              </a:lnSpc>
              <a:spcBef>
                <a:spcPts val="622"/>
              </a:spcBef>
              <a:buClr>
                <a:schemeClr val="dk1"/>
              </a:buClr>
              <a:buSzPct val="100000"/>
              <a:buFont typeface="Wingdings" panose="05000000000000000000" pitchFamily="2" charset="2"/>
              <a:buChar char="§"/>
            </a:pPr>
            <a:r>
              <a:rPr lang="fr-FR" b="1" u="sng" dirty="0">
                <a:latin typeface="+mn-lt"/>
              </a:rPr>
              <a:t>Dites</a:t>
            </a:r>
            <a:r>
              <a:rPr lang="fr-FR" b="1" dirty="0">
                <a:latin typeface="+mn-lt"/>
              </a:rPr>
              <a:t> : L</a:t>
            </a:r>
            <a:r>
              <a:rPr lang="fr-FR" dirty="0">
                <a:latin typeface="+mn-lt"/>
              </a:rPr>
              <a:t>'</a:t>
            </a:r>
            <a:r>
              <a:rPr lang="fr-FR" b="1" dirty="0">
                <a:latin typeface="+mn-lt"/>
              </a:rPr>
              <a:t>exception </a:t>
            </a:r>
            <a:r>
              <a:rPr lang="fr-FR" dirty="0">
                <a:latin typeface="+mn-lt"/>
              </a:rPr>
              <a:t>est une date. Excel saisit des dates séquentielles même si une seule cellule est mise en évidence. C'est ce qui s'est passé dans la colonne A plus tôt.  </a:t>
            </a:r>
            <a:r>
              <a:rPr lang="fr-FR" dirty="0">
                <a:latin typeface="+mn-lt"/>
                <a:ea typeface="Times New Roman"/>
                <a:cs typeface="Times New Roman"/>
                <a:sym typeface="Times New Roman"/>
              </a:rPr>
              <a:t>Sauvegardez votre travail à l'aide de l'icône de sauvegarde. Bon travail!</a:t>
            </a:r>
            <a:endParaRPr lang="fr-FR" dirty="0">
              <a:latin typeface="+mn-lt"/>
            </a:endParaRPr>
          </a:p>
          <a:p>
            <a:pPr marL="0" indent="0">
              <a:spcBef>
                <a:spcPts val="996"/>
              </a:spcBef>
            </a:pPr>
            <a:endParaRPr dirty="0"/>
          </a:p>
        </p:txBody>
      </p:sp>
      <p:sp>
        <p:nvSpPr>
          <p:cNvPr id="631" name="Google Shape;631;p3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3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0" name="Google Shape;640;p3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0"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b="0" noProof="0" dirty="0"/>
              <a:t>Pour ajouter une feuille de calcul :</a:t>
            </a:r>
            <a:endParaRPr lang="fr-FR" noProof="0" dirty="0"/>
          </a:p>
          <a:p>
            <a:pPr marL="711380" lvl="1" indent="-237127">
              <a:spcBef>
                <a:spcPts val="373"/>
              </a:spcBef>
              <a:buClr>
                <a:schemeClr val="dk1"/>
              </a:buClr>
              <a:buSzPts val="1200"/>
              <a:buFont typeface="Calibri"/>
              <a:buAutoNum type="arabicPeriod"/>
            </a:pPr>
            <a:r>
              <a:rPr lang="fr-FR" dirty="0"/>
              <a:t>Cliquez sur l'icône </a:t>
            </a:r>
            <a:r>
              <a:rPr lang="fr-FR" b="1" i="1" dirty="0"/>
              <a:t>Plus (+) </a:t>
            </a:r>
            <a:r>
              <a:rPr lang="fr-FR" dirty="0"/>
              <a:t>à côté des onglets de la feuille de calcul</a:t>
            </a:r>
            <a:r>
              <a:rPr lang="fr-FR" b="1" dirty="0"/>
              <a:t> &lt;CLIQUER&gt;</a:t>
            </a:r>
            <a:endParaRPr lang="fr-FR" noProof="0" dirty="0"/>
          </a:p>
          <a:p>
            <a:pPr marL="0" indent="0">
              <a:spcBef>
                <a:spcPts val="373"/>
              </a:spcBef>
              <a:buClr>
                <a:schemeClr val="dk1"/>
              </a:buClr>
              <a:buSzPts val="1200"/>
            </a:pPr>
            <a:endParaRPr lang="fr-FR" b="0"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b="0" noProof="0" dirty="0"/>
              <a:t>Lorsque vous ouvrez une nouvelle feuille de calcul Excel, vous constatez que les feuilles de calcul sont nommées par défaut Feuille1, Feuille2. Vous voudrez donner aux feuilles de calcul des noms descriptifs pour faciliter la navigation entre les différentes feuilles de calcul et garder votre travail organisé.</a:t>
            </a:r>
            <a:endParaRPr lang="fr-FR" noProof="0" dirty="0"/>
          </a:p>
          <a:p>
            <a:pPr marL="0" indent="0">
              <a:spcBef>
                <a:spcPts val="373"/>
              </a:spcBef>
              <a:buClr>
                <a:schemeClr val="dk1"/>
              </a:buClr>
              <a:buSzPts val="1200"/>
            </a:pPr>
            <a:endParaRPr b="0" dirty="0"/>
          </a:p>
        </p:txBody>
      </p:sp>
      <p:sp>
        <p:nvSpPr>
          <p:cNvPr id="641" name="Google Shape;641;p3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3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3" name="Google Shape;653;p3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renommer la feuille de calcul : </a:t>
            </a:r>
            <a:r>
              <a:rPr lang="fr-FR" b="1" noProof="0" dirty="0"/>
              <a:t>&lt;CLIQUER&gt;</a:t>
            </a:r>
            <a:endParaRPr lang="fr-FR" noProof="0" dirty="0"/>
          </a:p>
          <a:p>
            <a:pPr marL="711380" lvl="1" indent="-237127">
              <a:spcBef>
                <a:spcPts val="373"/>
              </a:spcBef>
              <a:buClr>
                <a:schemeClr val="dk1"/>
              </a:buClr>
              <a:buSzPts val="1200"/>
              <a:buFont typeface="Calibri"/>
              <a:buAutoNum type="arabicPeriod"/>
            </a:pPr>
            <a:r>
              <a:rPr lang="fr-FR" noProof="0" dirty="0"/>
              <a:t>Cliquez avec le bouton droit de la souris sur l'onglet Feuille 1 en bas à gauche de la feuille de calcul. </a:t>
            </a:r>
            <a:r>
              <a:rPr lang="fr-FR" b="1" noProof="0" dirty="0"/>
              <a:t>&lt;CLIQUER&gt;</a:t>
            </a:r>
            <a:endParaRPr lang="fr-FR" noProof="0" dirty="0"/>
          </a:p>
          <a:p>
            <a:pPr marL="711380" lvl="1" indent="-237127">
              <a:spcBef>
                <a:spcPts val="373"/>
              </a:spcBef>
              <a:buClr>
                <a:schemeClr val="dk1"/>
              </a:buClr>
              <a:buSzPts val="1200"/>
              <a:buFont typeface="Calibri"/>
              <a:buAutoNum type="arabicPeriod"/>
            </a:pPr>
            <a:r>
              <a:rPr lang="fr-FR" noProof="0" dirty="0"/>
              <a:t>Cliquez sur </a:t>
            </a:r>
            <a:r>
              <a:rPr lang="fr-FR" b="1" i="0" noProof="0" dirty="0"/>
              <a:t>Renommer </a:t>
            </a:r>
            <a:r>
              <a:rPr lang="fr-FR" b="1" noProof="0" dirty="0"/>
              <a:t>&lt;CLIQUER&gt;</a:t>
            </a:r>
            <a:endParaRPr lang="fr-FR" b="1" i="0" noProof="0" dirty="0"/>
          </a:p>
          <a:p>
            <a:pPr marL="711380" lvl="1" indent="-237127">
              <a:spcBef>
                <a:spcPts val="373"/>
              </a:spcBef>
              <a:buClr>
                <a:schemeClr val="dk1"/>
              </a:buClr>
              <a:buSzPts val="1200"/>
              <a:buFont typeface="Calibri"/>
              <a:buAutoNum type="arabicPeriod"/>
            </a:pPr>
            <a:r>
              <a:rPr lang="fr-FR" b="0" i="0" noProof="0" dirty="0"/>
              <a:t>Saisissez « </a:t>
            </a:r>
            <a:r>
              <a:rPr lang="fr-FR" b="0" i="1" noProof="0" dirty="0"/>
              <a:t>avril 2024</a:t>
            </a:r>
            <a:r>
              <a:rPr lang="fr-FR" b="1" i="1" dirty="0"/>
              <a:t> </a:t>
            </a:r>
            <a:r>
              <a:rPr lang="fr-FR" i="1" dirty="0"/>
              <a:t>»</a:t>
            </a:r>
            <a:r>
              <a:rPr lang="fr-FR" b="1" dirty="0"/>
              <a:t> </a:t>
            </a:r>
            <a:r>
              <a:rPr lang="fr-FR" b="1" noProof="0" dirty="0"/>
              <a:t>&lt;CLIQUER&gt;</a:t>
            </a:r>
            <a:endParaRPr lang="fr-FR" b="0" i="1" noProof="0" dirty="0"/>
          </a:p>
          <a:p>
            <a:pPr marL="711380" lvl="1" indent="-237127">
              <a:spcBef>
                <a:spcPts val="373"/>
              </a:spcBef>
              <a:buClr>
                <a:schemeClr val="dk1"/>
              </a:buClr>
              <a:buSzPts val="1200"/>
              <a:buFont typeface="Calibri"/>
              <a:buAutoNum type="arabicPeriod"/>
            </a:pPr>
            <a:r>
              <a:rPr lang="fr-FR" b="0" i="0" noProof="0" dirty="0"/>
              <a:t>Appuyer sur la touche </a:t>
            </a:r>
            <a:r>
              <a:rPr lang="fr-FR" b="1" i="0" noProof="0" dirty="0"/>
              <a:t>Entrer</a:t>
            </a:r>
            <a:endParaRPr lang="fr-FR" noProof="0" dirty="0"/>
          </a:p>
          <a:p>
            <a:pPr marL="474254" lvl="1" indent="0">
              <a:spcBef>
                <a:spcPts val="373"/>
              </a:spcBef>
            </a:pPr>
            <a:endParaRPr b="0" dirty="0"/>
          </a:p>
          <a:p>
            <a:pPr marL="0" indent="0">
              <a:spcBef>
                <a:spcPts val="373"/>
              </a:spcBef>
            </a:pPr>
            <a:endParaRPr b="0" dirty="0"/>
          </a:p>
        </p:txBody>
      </p:sp>
      <p:sp>
        <p:nvSpPr>
          <p:cNvPr id="654" name="Google Shape;654;p3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3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4" name="Google Shape;664;p3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L'ordre des feuilles de calcul peut être modifié en fonction de l'heure, du lieu, etc. Pour réorganiser une feuille de </a:t>
            </a:r>
            <a:r>
              <a:rPr lang="fr-FR" noProof="0" dirty="0"/>
              <a:t>calcul</a:t>
            </a:r>
            <a:r>
              <a:rPr lang="fr-FR" dirty="0"/>
              <a:t> :</a:t>
            </a:r>
            <a:endParaRPr lang="fr-FR" noProof="0" dirty="0"/>
          </a:p>
          <a:p>
            <a:pPr marL="829944" lvl="1" indent="-250300">
              <a:spcBef>
                <a:spcPts val="0"/>
              </a:spcBef>
              <a:buSzPts val="1200"/>
              <a:buFont typeface="Calibri"/>
              <a:buAutoNum type="arabicPeriod"/>
            </a:pPr>
            <a:r>
              <a:rPr lang="fr-FR" b="0" i="0" u="none" strike="noStrike" cap="none" noProof="0" dirty="0">
                <a:solidFill>
                  <a:srgbClr val="000000"/>
                </a:solidFill>
                <a:latin typeface="Arial"/>
                <a:ea typeface="Arial"/>
                <a:cs typeface="Arial"/>
                <a:sym typeface="Arial"/>
              </a:rPr>
              <a:t>Cli</a:t>
            </a:r>
            <a:r>
              <a:rPr lang="fr-FR" noProof="0" dirty="0">
                <a:solidFill>
                  <a:srgbClr val="000000"/>
                </a:solidFill>
              </a:rPr>
              <a:t>quez à</a:t>
            </a:r>
            <a:r>
              <a:rPr lang="fr-FR" b="0" i="0" u="none" strike="noStrike" cap="none" noProof="0" dirty="0">
                <a:solidFill>
                  <a:srgbClr val="000000"/>
                </a:solidFill>
                <a:latin typeface="Arial"/>
                <a:ea typeface="Arial"/>
                <a:cs typeface="Arial"/>
                <a:sym typeface="Arial"/>
              </a:rPr>
              <a:t> gauche sur l'onglet de la feuille de calcul</a:t>
            </a:r>
            <a:endParaRPr lang="fr-FR" noProof="0" dirty="0"/>
          </a:p>
          <a:p>
            <a:pPr marL="829944" lvl="1" indent="-250300">
              <a:lnSpc>
                <a:spcPct val="115000"/>
              </a:lnSpc>
              <a:spcBef>
                <a:spcPts val="0"/>
              </a:spcBef>
              <a:buSzPts val="1200"/>
              <a:buFont typeface="Calibri"/>
              <a:buAutoNum type="arabicPeriod"/>
            </a:pPr>
            <a:r>
              <a:rPr lang="fr-FR" b="0" i="0" u="none" strike="noStrike" cap="none" noProof="0" dirty="0">
                <a:solidFill>
                  <a:srgbClr val="000000"/>
                </a:solidFill>
                <a:latin typeface="Arial"/>
                <a:ea typeface="Arial"/>
                <a:cs typeface="Arial"/>
                <a:sym typeface="Arial"/>
              </a:rPr>
              <a:t>Faites glisser l'onglet vers la gauche ou la droite jusqu'à la position souhaitée (</a:t>
            </a:r>
            <a:r>
              <a:rPr lang="fr-FR" b="0" i="1" u="none" strike="noStrike" cap="none" noProof="0" dirty="0">
                <a:solidFill>
                  <a:srgbClr val="000000"/>
                </a:solidFill>
                <a:latin typeface="Arial"/>
                <a:ea typeface="Arial"/>
                <a:cs typeface="Arial"/>
                <a:sym typeface="Arial"/>
              </a:rPr>
              <a:t>voir figure ci-dessous</a:t>
            </a:r>
            <a:r>
              <a:rPr lang="fr-FR" b="0" i="0" u="none" strike="noStrike" cap="none" noProof="0" dirty="0">
                <a:solidFill>
                  <a:srgbClr val="000000"/>
                </a:solidFill>
                <a:latin typeface="Arial"/>
                <a:ea typeface="Arial"/>
                <a:cs typeface="Arial"/>
                <a:sym typeface="Arial"/>
              </a:rPr>
              <a:t>).</a:t>
            </a:r>
          </a:p>
          <a:p>
            <a:pPr marL="829944" lvl="1" indent="-250300">
              <a:lnSpc>
                <a:spcPct val="115000"/>
              </a:lnSpc>
              <a:spcBef>
                <a:spcPts val="0"/>
              </a:spcBef>
              <a:buSzPts val="1200"/>
              <a:buAutoNum type="arabicPeriod"/>
            </a:pPr>
            <a:r>
              <a:rPr lang="fr-FR" b="0" i="0" u="none" strike="noStrike" cap="none" noProof="0" dirty="0">
                <a:solidFill>
                  <a:srgbClr val="000000"/>
                </a:solidFill>
                <a:latin typeface="Arial"/>
                <a:ea typeface="Arial"/>
                <a:cs typeface="Arial"/>
                <a:sym typeface="Arial"/>
              </a:rPr>
              <a:t>Vous remarquerez un triangle inversé, qui indique la position sélectionnée.</a:t>
            </a:r>
            <a:endParaRPr lang="fr-FR" b="0" i="0" u="none" strike="noStrike" cap="none" noProof="0" dirty="0">
              <a:solidFill>
                <a:srgbClr val="000000"/>
              </a:solidFill>
              <a:latin typeface="Times New Roman"/>
              <a:ea typeface="Times New Roman"/>
              <a:cs typeface="Times New Roman"/>
              <a:sym typeface="Times New Roman"/>
            </a:endParaRPr>
          </a:p>
          <a:p>
            <a:pPr marL="0" indent="0">
              <a:spcBef>
                <a:spcPts val="1618"/>
              </a:spcBef>
            </a:pPr>
            <a:endParaRPr b="0" i="0" dirty="0"/>
          </a:p>
        </p:txBody>
      </p:sp>
      <p:sp>
        <p:nvSpPr>
          <p:cNvPr id="665" name="Google Shape;665;p3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3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3" name="Google Shape;673;p3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622"/>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Les feuilles de </a:t>
            </a:r>
            <a:r>
              <a:rPr lang="fr-FR" noProof="0" dirty="0"/>
              <a:t>calcul</a:t>
            </a:r>
            <a:r>
              <a:rPr lang="fr-FR" dirty="0"/>
              <a:t> peuvent être sauvegardées de deux manières distinctes, en utilisant « </a:t>
            </a:r>
            <a:r>
              <a:rPr lang="fr-FR" b="1" dirty="0"/>
              <a:t>Enregistrer sous </a:t>
            </a:r>
            <a:r>
              <a:rPr lang="fr-FR" dirty="0"/>
              <a:t>» ou « </a:t>
            </a:r>
            <a:r>
              <a:rPr lang="fr-FR" b="1" dirty="0"/>
              <a:t>Enregistrer </a:t>
            </a:r>
            <a:r>
              <a:rPr lang="fr-FR" dirty="0"/>
              <a:t>».  Vous devez choisir un nom et un emplacement de fichier la première fois qu'un fichier est enregistré. La fonction « </a:t>
            </a:r>
            <a:r>
              <a:rPr lang="fr-FR" b="1" i="1" dirty="0"/>
              <a:t>Enregistrer sous </a:t>
            </a:r>
            <a:r>
              <a:rPr lang="fr-FR" i="1" dirty="0"/>
              <a:t>» </a:t>
            </a:r>
            <a:r>
              <a:rPr lang="fr-FR" dirty="0"/>
              <a:t>vous permet de définir ou de modifier le nom du fichier. Elle permet également de modifier l'emplacement du fichier.  La </a:t>
            </a:r>
            <a:r>
              <a:rPr lang="fr-FR" i="1" dirty="0"/>
              <a:t>fonction </a:t>
            </a:r>
            <a:r>
              <a:rPr lang="fr-FR" b="1" i="1" dirty="0"/>
              <a:t>Enregistrer sous </a:t>
            </a:r>
            <a:r>
              <a:rPr lang="fr-FR" dirty="0"/>
              <a:t>crée une nouvelle version, ou une copie, du fichier original.  N'oubliez pas d'enregistrer sous un nouveau nom de fichier.</a:t>
            </a:r>
            <a:endParaRPr lang="fr-FR" noProof="0" dirty="0"/>
          </a:p>
          <a:p>
            <a:pPr marL="177845" indent="-177845">
              <a:lnSpc>
                <a:spcPct val="115000"/>
              </a:lnSpc>
              <a:spcBef>
                <a:spcPts val="311"/>
              </a:spcBef>
              <a:buFont typeface="Wingdings" panose="05000000000000000000" pitchFamily="2" charset="2"/>
              <a:buChar char="§"/>
            </a:pPr>
            <a:endParaRPr lang="fr-FR" dirty="0">
              <a:latin typeface="Times New Roman"/>
              <a:ea typeface="Times New Roman"/>
              <a:cs typeface="Times New Roman"/>
              <a:sym typeface="Times New Roman"/>
            </a:endParaRPr>
          </a:p>
          <a:p>
            <a:pPr marL="177845" indent="-177845">
              <a:spcBef>
                <a:spcPts val="1618"/>
              </a:spcBef>
              <a:buClr>
                <a:schemeClr val="dk1"/>
              </a:buClr>
              <a:buSzPts val="1200"/>
              <a:buFont typeface="Wingdings" panose="05000000000000000000" pitchFamily="2" charset="2"/>
              <a:buChar char="§"/>
            </a:pPr>
            <a:r>
              <a:rPr lang="fr-FR" b="1" u="sng" dirty="0"/>
              <a:t>Dites</a:t>
            </a:r>
            <a:r>
              <a:rPr lang="fr-FR" b="1" dirty="0"/>
              <a:t> : </a:t>
            </a:r>
            <a:r>
              <a:rPr lang="fr-FR" dirty="0"/>
              <a:t>Faire une copie permet de sauvegarder les données originales. Tout le monde fait des erreurs. Les données peuvent être irrémédiablement désorganisées à la suite d'une erreur humaine. Si vous disposez d'un original inchangé, vous pouvez recommencer si nécessaire.</a:t>
            </a:r>
            <a:endParaRPr lang="fr-FR" noProof="0" dirty="0"/>
          </a:p>
        </p:txBody>
      </p:sp>
      <p:sp>
        <p:nvSpPr>
          <p:cNvPr id="674" name="Google Shape;674;p3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8" name="Google Shape;318;p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Bien que nous ne couvrions pas toutes les fonctionnalités de Microsoft Excel dans cette leçon, nous nous concentrerons sur les fonctions qui vous seront les plus utiles en tant que professionnel de la santé publique de première ligne. </a:t>
            </a:r>
          </a:p>
          <a:p>
            <a:pPr marL="652099" lvl="1" indent="-177845">
              <a:spcBef>
                <a:spcPts val="373"/>
              </a:spcBef>
              <a:buClr>
                <a:schemeClr val="dk1"/>
              </a:buClr>
              <a:buSzPts val="1200"/>
              <a:buFont typeface="Courier New"/>
              <a:buChar char="o"/>
            </a:pPr>
            <a:r>
              <a:rPr lang="fr-FR" noProof="0" dirty="0"/>
              <a:t>Cette leçon comprendra</a:t>
            </a:r>
          </a:p>
          <a:p>
            <a:pPr marL="1126352" lvl="2" indent="-177845">
              <a:spcBef>
                <a:spcPts val="373"/>
              </a:spcBef>
              <a:buClr>
                <a:schemeClr val="dk1"/>
              </a:buClr>
              <a:buSzPts val="1200"/>
              <a:buFont typeface="Arial"/>
              <a:buChar char="•"/>
            </a:pPr>
            <a:r>
              <a:rPr lang="fr-FR" noProof="0" dirty="0"/>
              <a:t>La revue de l'interface utilisateur d'Excel</a:t>
            </a:r>
          </a:p>
          <a:p>
            <a:pPr marL="1126352" lvl="2" indent="-177845">
              <a:spcBef>
                <a:spcPts val="373"/>
              </a:spcBef>
              <a:buClr>
                <a:schemeClr val="dk1"/>
              </a:buClr>
              <a:buSzPts val="1200"/>
              <a:buFont typeface="Arial"/>
              <a:buChar char="•"/>
            </a:pPr>
            <a:r>
              <a:rPr lang="fr-FR" noProof="0" dirty="0"/>
              <a:t>Comment saisir, analyser et mettre en forme des données à l'aide d'Excel ?</a:t>
            </a:r>
          </a:p>
          <a:p>
            <a:pPr marL="1126352" lvl="2" indent="-177845">
              <a:spcBef>
                <a:spcPts val="373"/>
              </a:spcBef>
              <a:buClr>
                <a:schemeClr val="dk1"/>
              </a:buClr>
              <a:buSzPts val="1200"/>
              <a:buFont typeface="Arial"/>
              <a:buChar char="•"/>
            </a:pPr>
            <a:r>
              <a:rPr lang="fr-FR" noProof="0" dirty="0"/>
              <a:t>La manière de trier et de filtrer les données</a:t>
            </a:r>
          </a:p>
          <a:p>
            <a:pPr marL="1126352" lvl="2" indent="-177845">
              <a:spcBef>
                <a:spcPts val="373"/>
              </a:spcBef>
              <a:buClr>
                <a:schemeClr val="dk1"/>
              </a:buClr>
              <a:buSzPts val="1200"/>
              <a:buFont typeface="Arial"/>
              <a:buChar char="•"/>
            </a:pPr>
            <a:r>
              <a:rPr lang="fr-FR" noProof="0" dirty="0"/>
              <a:t>La visualisation simple de données, par exemple sous forme de graphiques, à l'aide d'Excel</a:t>
            </a:r>
          </a:p>
          <a:p>
            <a:pPr marL="0" indent="0">
              <a:spcBef>
                <a:spcPts val="373"/>
              </a:spcBef>
              <a:buClr>
                <a:schemeClr val="dk1"/>
              </a:buClr>
              <a:buSzPts val="1200"/>
            </a:pPr>
            <a:endParaRPr dirty="0"/>
          </a:p>
        </p:txBody>
      </p:sp>
      <p:sp>
        <p:nvSpPr>
          <p:cNvPr id="319" name="Google Shape;319;p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4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3" name="Google Shape;683;p4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0" i="0" noProof="0" dirty="0"/>
          </a:p>
          <a:p>
            <a:pPr marL="177845" indent="-177845">
              <a:spcBef>
                <a:spcPts val="373"/>
              </a:spcBef>
              <a:buClr>
                <a:schemeClr val="dk1"/>
              </a:buClr>
              <a:buSzPts val="1200"/>
              <a:buFont typeface="Wingdings" panose="05000000000000000000" pitchFamily="2" charset="2"/>
              <a:buChar char="§"/>
            </a:pPr>
            <a:r>
              <a:rPr lang="fr-FR" b="1" i="0" u="sng" noProof="0" dirty="0"/>
              <a:t>Dites</a:t>
            </a:r>
            <a:r>
              <a:rPr lang="fr-FR" b="1" i="0" noProof="0" dirty="0"/>
              <a:t> : </a:t>
            </a:r>
            <a:r>
              <a:rPr lang="fr-FR" b="0" i="0" noProof="0" dirty="0"/>
              <a:t>Pour </a:t>
            </a:r>
            <a:r>
              <a:rPr lang="fr-FR" b="1" i="1" noProof="0" dirty="0"/>
              <a:t>enregistrer sous</a:t>
            </a:r>
            <a:r>
              <a:rPr lang="fr-FR" b="0" i="0" noProof="0" dirty="0"/>
              <a:t>, cliquez sur l'onglet </a:t>
            </a:r>
            <a:r>
              <a:rPr lang="fr-FR" b="1" i="1" noProof="0" dirty="0"/>
              <a:t>Fichier </a:t>
            </a:r>
            <a:r>
              <a:rPr lang="fr-FR" b="0" i="0" noProof="0" dirty="0"/>
              <a:t>et sélectionnez </a:t>
            </a:r>
            <a:r>
              <a:rPr lang="fr-FR" b="1" i="1" noProof="0" dirty="0"/>
              <a:t>Enregistrer sous</a:t>
            </a:r>
            <a:r>
              <a:rPr lang="fr-FR" b="0" i="0" noProof="0" dirty="0"/>
              <a:t>. Vous devez choisir l'emplacement dans lequel vous souhaitez enregistrer le fichier. </a:t>
            </a:r>
            <a:r>
              <a:rPr lang="fr-FR" b="1" noProof="0" dirty="0"/>
              <a:t>&lt;CLIQUER&gt;</a:t>
            </a:r>
            <a:endParaRPr lang="fr-FR" b="0" i="0" noProof="0" dirty="0"/>
          </a:p>
          <a:p>
            <a:pPr marL="0" indent="0">
              <a:spcBef>
                <a:spcPts val="373"/>
              </a:spcBef>
              <a:buClr>
                <a:schemeClr val="dk1"/>
              </a:buClr>
              <a:buSzPts val="1200"/>
            </a:pPr>
            <a:r>
              <a:rPr lang="fr-FR" b="0" i="0" noProof="0" dirty="0"/>
              <a:t>    Double-cliquez sur </a:t>
            </a:r>
            <a:r>
              <a:rPr lang="fr-FR" b="1" i="1" noProof="0" dirty="0"/>
              <a:t>Parcourir </a:t>
            </a:r>
            <a:r>
              <a:rPr lang="fr-FR" b="0" i="0" noProof="0" dirty="0"/>
              <a:t>pour sélectionner l'emplacement du </a:t>
            </a:r>
            <a:br>
              <a:rPr lang="fr-FR" b="0" i="0" noProof="0" dirty="0"/>
            </a:br>
            <a:r>
              <a:rPr lang="fr-FR" b="0" i="0" noProof="0" dirty="0"/>
              <a:t>    fichier. Par exemple, enregistrons ce fichier dans le dossier</a:t>
            </a:r>
            <a:br>
              <a:rPr lang="fr-FR" b="0" i="0" noProof="0" dirty="0"/>
            </a:br>
            <a:r>
              <a:rPr lang="fr-FR" b="0" i="0" noProof="0" dirty="0"/>
              <a:t>    </a:t>
            </a:r>
            <a:r>
              <a:rPr lang="fr-FR" b="1" i="1" noProof="0" dirty="0"/>
              <a:t>Documents. </a:t>
            </a:r>
            <a:endParaRPr lang="fr-FR" noProof="0" dirty="0"/>
          </a:p>
          <a:p>
            <a:pPr marL="0" indent="0">
              <a:spcBef>
                <a:spcPts val="373"/>
              </a:spcBef>
              <a:buClr>
                <a:schemeClr val="dk1"/>
              </a:buClr>
              <a:buSzPts val="1200"/>
            </a:pPr>
            <a:r>
              <a:rPr lang="fr-FR" b="0" i="0" noProof="0" dirty="0"/>
              <a:t>    Cliquez sur le dossier </a:t>
            </a:r>
            <a:r>
              <a:rPr lang="fr-FR" b="1" i="1" noProof="0" dirty="0"/>
              <a:t>Documents</a:t>
            </a:r>
            <a:r>
              <a:rPr lang="fr-FR" b="0" i="0" noProof="0" dirty="0"/>
              <a:t>, nommez le fichier et</a:t>
            </a:r>
            <a:br>
              <a:rPr lang="fr-FR" b="0" i="0" noProof="0" dirty="0"/>
            </a:br>
            <a:r>
              <a:rPr lang="fr-FR" b="0" i="0" noProof="0" dirty="0"/>
              <a:t>    sélectionnez </a:t>
            </a:r>
            <a:r>
              <a:rPr lang="fr-FR" b="1" i="1" noProof="0" dirty="0"/>
              <a:t>Enregistrer sous</a:t>
            </a:r>
            <a:r>
              <a:rPr lang="fr-FR" b="0" i="0" noProof="0" dirty="0"/>
              <a:t>. Votre document est maintenant</a:t>
            </a:r>
            <a:br>
              <a:rPr lang="fr-FR" b="0" i="0" noProof="0" dirty="0"/>
            </a:br>
            <a:r>
              <a:rPr lang="fr-FR" b="0" i="0" noProof="0" dirty="0"/>
              <a:t>    enregistré dans le dossier </a:t>
            </a:r>
            <a:r>
              <a:rPr lang="fr-FR" b="1" i="1" noProof="0" dirty="0"/>
              <a:t>Documents</a:t>
            </a:r>
            <a:r>
              <a:rPr lang="fr-FR" b="0" i="0" noProof="0" dirty="0"/>
              <a:t>.</a:t>
            </a:r>
            <a:endParaRPr lang="fr-FR" b="1" i="1" noProof="0" dirty="0"/>
          </a:p>
        </p:txBody>
      </p:sp>
      <p:sp>
        <p:nvSpPr>
          <p:cNvPr id="684" name="Google Shape;684;p4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p4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5" name="Google Shape;695;p4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0" i="0"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b="0" i="0" noProof="0" dirty="0"/>
              <a:t>Créez un nouveau dossier en cliquant sur Nouveau dossier comme indiqué dans l'illustration.</a:t>
            </a:r>
            <a:endParaRPr lang="fr-FR" noProof="0" dirty="0"/>
          </a:p>
        </p:txBody>
      </p:sp>
      <p:sp>
        <p:nvSpPr>
          <p:cNvPr id="696" name="Google Shape;696;p4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4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5" name="Google Shape;705;p4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mn-lt"/>
              </a:rPr>
              <a:t>Notes de l'instructeur : </a:t>
            </a:r>
            <a:endParaRPr lang="fr-FR" dirty="0">
              <a:latin typeface="+mn-lt"/>
            </a:endParaRPr>
          </a:p>
          <a:p>
            <a:pPr marL="0" indent="0">
              <a:spcBef>
                <a:spcPts val="373"/>
              </a:spcBef>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Créez un nouveau dossier en cliquant sur Nouveau dossier comme indiqué dans l'illustration.  Ensuite, nommez le dossier </a:t>
            </a:r>
            <a:r>
              <a:rPr lang="fr-FR" i="1" dirty="0">
                <a:latin typeface="+mn-lt"/>
              </a:rPr>
              <a:t>Excel FETP </a:t>
            </a:r>
            <a:r>
              <a:rPr lang="fr-FR" dirty="0">
                <a:latin typeface="+mn-lt"/>
              </a:rPr>
              <a:t>et le fichier </a:t>
            </a:r>
            <a:r>
              <a:rPr lang="fr-FR" i="1" dirty="0">
                <a:latin typeface="+mn-lt"/>
              </a:rPr>
              <a:t>Practice.  </a:t>
            </a:r>
            <a:r>
              <a:rPr lang="fr-FR" dirty="0">
                <a:latin typeface="+mn-lt"/>
              </a:rPr>
              <a:t>Veillez à sélectionner Enregistrer. </a:t>
            </a:r>
          </a:p>
          <a:p>
            <a:pPr marL="256887" indent="-177845">
              <a:spcBef>
                <a:spcPts val="373"/>
              </a:spcBef>
              <a:buClr>
                <a:schemeClr val="dk1"/>
              </a:buClr>
              <a:buSzPts val="1200"/>
              <a:buFont typeface="Wingdings" panose="05000000000000000000" pitchFamily="2" charset="2"/>
              <a:buChar char="§"/>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Demandez</a:t>
            </a:r>
            <a:r>
              <a:rPr lang="fr-FR" b="1" dirty="0">
                <a:latin typeface="+mn-lt"/>
              </a:rPr>
              <a:t> : </a:t>
            </a:r>
            <a:r>
              <a:rPr lang="fr-FR" dirty="0">
                <a:latin typeface="+mn-lt"/>
              </a:rPr>
              <a:t>Pourquoi est-il important de sauvegarder son travail sur l'ordinateur ?</a:t>
            </a:r>
          </a:p>
          <a:p>
            <a:pPr marL="256887" indent="-177845">
              <a:spcBef>
                <a:spcPts val="373"/>
              </a:spcBef>
              <a:buClr>
                <a:schemeClr val="dk1"/>
              </a:buClr>
              <a:buSzPts val="1200"/>
              <a:buFont typeface="Wingdings" panose="05000000000000000000" pitchFamily="2" charset="2"/>
              <a:buChar char="§"/>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dirty="0">
                <a:latin typeface="+mn-lt"/>
              </a:rPr>
              <a:t>Remerciez </a:t>
            </a:r>
            <a:r>
              <a:rPr lang="fr-FR" dirty="0">
                <a:latin typeface="+mn-lt"/>
              </a:rPr>
              <a:t>les participants pour leurs réponses. </a:t>
            </a:r>
            <a:r>
              <a:rPr lang="fr-FR" b="1" dirty="0">
                <a:latin typeface="+mn-lt"/>
              </a:rPr>
              <a:t>Réponse : </a:t>
            </a:r>
            <a:r>
              <a:rPr lang="fr-FR" i="1" dirty="0">
                <a:latin typeface="+mn-lt"/>
              </a:rPr>
              <a:t>Évitez de perdre du temps et des données précieuses.</a:t>
            </a:r>
            <a:endParaRPr lang="fr-FR" dirty="0">
              <a:latin typeface="+mn-lt"/>
            </a:endParaRPr>
          </a:p>
          <a:p>
            <a:pPr marL="256887" indent="-177845">
              <a:spcBef>
                <a:spcPts val="373"/>
              </a:spcBef>
              <a:buClr>
                <a:schemeClr val="dk1"/>
              </a:buClr>
              <a:buSzPts val="1200"/>
              <a:buFont typeface="Wingdings" panose="05000000000000000000" pitchFamily="2" charset="2"/>
              <a:buChar char="§"/>
            </a:pPr>
            <a:endParaRPr lang="fr-FR" b="1" i="1" dirty="0">
              <a:latin typeface="+mn-lt"/>
            </a:endParaRPr>
          </a:p>
          <a:p>
            <a:pPr marL="177845" indent="-177845">
              <a:spcBef>
                <a:spcPts val="560"/>
              </a:spcBef>
              <a:buClr>
                <a:schemeClr val="dk1"/>
              </a:buClr>
              <a:buSzPct val="100000"/>
              <a:buFont typeface="Wingdings" panose="05000000000000000000" pitchFamily="2" charset="2"/>
              <a:buChar char="§"/>
            </a:pPr>
            <a:r>
              <a:rPr lang="fr-FR" b="1" u="sng" dirty="0">
                <a:latin typeface="+mn-lt"/>
              </a:rPr>
              <a:t>Posez la question</a:t>
            </a:r>
            <a:r>
              <a:rPr lang="fr-FR" b="1" dirty="0">
                <a:latin typeface="+mn-lt"/>
              </a:rPr>
              <a:t> :</a:t>
            </a:r>
            <a:r>
              <a:rPr lang="fr-FR" dirty="0">
                <a:latin typeface="+mn-lt"/>
              </a:rPr>
              <a:t> Quels types d'événements peuvent entraîner la perte de données non sauvegardées ?</a:t>
            </a:r>
          </a:p>
          <a:p>
            <a:pPr marL="296408" indent="-177845">
              <a:spcBef>
                <a:spcPts val="560"/>
              </a:spcBef>
              <a:buClr>
                <a:schemeClr val="dk1"/>
              </a:buClr>
              <a:buSzPct val="100000"/>
              <a:buFont typeface="Wingdings" panose="05000000000000000000" pitchFamily="2" charset="2"/>
              <a:buChar char="§"/>
            </a:pPr>
            <a:endParaRPr lang="fr-FR" dirty="0">
              <a:latin typeface="+mn-lt"/>
            </a:endParaRPr>
          </a:p>
          <a:p>
            <a:pPr marL="177845" indent="-177845">
              <a:spcBef>
                <a:spcPts val="560"/>
              </a:spcBef>
              <a:buClr>
                <a:schemeClr val="dk1"/>
              </a:buClr>
              <a:buSzPct val="100000"/>
              <a:buFont typeface="Wingdings" panose="05000000000000000000" pitchFamily="2" charset="2"/>
              <a:buChar char="§"/>
            </a:pPr>
            <a:r>
              <a:rPr lang="fr-FR" b="1" dirty="0"/>
              <a:t>Remerciez </a:t>
            </a:r>
            <a:r>
              <a:rPr lang="fr-FR" dirty="0"/>
              <a:t>les participants pour leurs réponses. </a:t>
            </a:r>
            <a:r>
              <a:rPr lang="fr-FR" b="1" dirty="0">
                <a:latin typeface="+mn-lt"/>
              </a:rPr>
              <a:t>Réponses :</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ourier New"/>
              <a:buChar char="o"/>
            </a:pPr>
            <a:r>
              <a:rPr lang="fr-FR" i="1" dirty="0">
                <a:latin typeface="+mn-lt"/>
              </a:rPr>
              <a:t>Panne d'électricité</a:t>
            </a:r>
            <a:endParaRPr lang="fr-FR" i="1" dirty="0">
              <a:latin typeface="+mn-lt"/>
              <a:ea typeface="Times New Roman"/>
              <a:cs typeface="Times New Roman"/>
              <a:sym typeface="Times New Roman"/>
            </a:endParaRPr>
          </a:p>
          <a:p>
            <a:pPr marL="829944" lvl="1" indent="-355690">
              <a:lnSpc>
                <a:spcPct val="115000"/>
              </a:lnSpc>
              <a:spcBef>
                <a:spcPts val="622"/>
              </a:spcBef>
              <a:buClr>
                <a:schemeClr val="dk1"/>
              </a:buClr>
              <a:buSzPct val="100000"/>
              <a:buFont typeface="Courier New"/>
              <a:buChar char="o"/>
            </a:pPr>
            <a:r>
              <a:rPr lang="fr-FR" i="1" dirty="0">
                <a:latin typeface="+mn-lt"/>
              </a:rPr>
              <a:t>Batterie épuisée</a:t>
            </a:r>
            <a:endParaRPr lang="fr-FR" i="1"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ourier New"/>
              <a:buChar char="o"/>
            </a:pPr>
            <a:r>
              <a:rPr lang="fr-FR" i="1" dirty="0">
                <a:latin typeface="+mn-lt"/>
              </a:rPr>
              <a:t>Le programme ne répond pas (crash)</a:t>
            </a:r>
            <a:endParaRPr lang="fr-FR" i="1"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ourier New"/>
              <a:buChar char="o"/>
            </a:pPr>
            <a:r>
              <a:rPr lang="fr-FR" i="1" dirty="0">
                <a:latin typeface="+mn-lt"/>
              </a:rPr>
              <a:t>Virus informatique</a:t>
            </a:r>
            <a:endParaRPr lang="fr-FR" i="1"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ourier New"/>
              <a:buChar char="o"/>
            </a:pPr>
            <a:r>
              <a:rPr lang="fr-FR" i="1" dirty="0">
                <a:latin typeface="+mn-lt"/>
              </a:rPr>
              <a:t>Erreur humaine - par exemple, arrêt de l'ordinateur sans sauvegarde.</a:t>
            </a:r>
            <a:endParaRPr lang="fr-FR" i="1" dirty="0">
              <a:latin typeface="+mn-lt"/>
              <a:ea typeface="Times New Roman"/>
              <a:cs typeface="Times New Roman"/>
              <a:sym typeface="Times New Roman"/>
            </a:endParaRPr>
          </a:p>
          <a:p>
            <a:pPr marL="0" indent="0">
              <a:spcBef>
                <a:spcPts val="1618"/>
              </a:spcBef>
            </a:pPr>
            <a:endParaRPr lang="fr-FR" dirty="0">
              <a:latin typeface="+mn-lt"/>
            </a:endParaRPr>
          </a:p>
          <a:p>
            <a:pPr marL="177845" indent="-177845">
              <a:lnSpc>
                <a:spcPct val="115000"/>
              </a:lnSpc>
              <a:spcBef>
                <a:spcPts val="0"/>
              </a:spcBef>
              <a:buClr>
                <a:schemeClr val="dk1"/>
              </a:buClr>
              <a:buSzPts val="1200"/>
              <a:buFont typeface="Wingdings" panose="05000000000000000000" pitchFamily="2" charset="2"/>
              <a:buChar char="§"/>
            </a:pPr>
            <a:r>
              <a:rPr lang="fr-FR" b="1" u="sng" dirty="0">
                <a:latin typeface="+mn-lt"/>
              </a:rPr>
              <a:t>Demandez</a:t>
            </a:r>
            <a:r>
              <a:rPr lang="fr-FR" b="1" dirty="0">
                <a:latin typeface="+mn-lt"/>
              </a:rPr>
              <a:t> :  </a:t>
            </a:r>
            <a:r>
              <a:rPr lang="fr-FR" dirty="0">
                <a:latin typeface="+mn-lt"/>
              </a:rPr>
              <a:t>Qu'en est-il de la </a:t>
            </a:r>
            <a:r>
              <a:rPr lang="fr-FR" i="1" dirty="0">
                <a:latin typeface="+mn-lt"/>
              </a:rPr>
              <a:t>sauvegarde automatique </a:t>
            </a:r>
            <a:r>
              <a:rPr lang="fr-FR" dirty="0">
                <a:latin typeface="+mn-lt"/>
              </a:rPr>
              <a:t>?</a:t>
            </a:r>
          </a:p>
          <a:p>
            <a:pPr marL="256887" indent="-177845">
              <a:lnSpc>
                <a:spcPct val="115000"/>
              </a:lnSpc>
              <a:spcBef>
                <a:spcPts val="1245"/>
              </a:spcBef>
              <a:buClr>
                <a:schemeClr val="dk1"/>
              </a:buClr>
              <a:buSzPts val="1200"/>
              <a:buFont typeface="Wingdings" panose="05000000000000000000" pitchFamily="2" charset="2"/>
              <a:buChar char="§"/>
            </a:pPr>
            <a:endParaRPr lang="fr-FR" b="1" u="sng" dirty="0">
              <a:latin typeface="+mn-lt"/>
            </a:endParaRPr>
          </a:p>
          <a:p>
            <a:pPr marL="177845" indent="-177845">
              <a:lnSpc>
                <a:spcPct val="115000"/>
              </a:lnSpc>
              <a:spcBef>
                <a:spcPts val="1245"/>
              </a:spcBef>
              <a:buClr>
                <a:schemeClr val="dk1"/>
              </a:buClr>
              <a:buSzPts val="1200"/>
              <a:buFont typeface="Wingdings" panose="05000000000000000000" pitchFamily="2" charset="2"/>
              <a:buChar char="§"/>
            </a:pPr>
            <a:r>
              <a:rPr lang="fr-FR" b="1" dirty="0"/>
              <a:t>Remerciez </a:t>
            </a:r>
            <a:r>
              <a:rPr lang="fr-FR" dirty="0"/>
              <a:t>les participants pour leurs réponses. </a:t>
            </a:r>
            <a:r>
              <a:rPr lang="fr-FR" b="1" dirty="0">
                <a:latin typeface="+mn-lt"/>
              </a:rPr>
              <a:t>Réponse : </a:t>
            </a:r>
            <a:r>
              <a:rPr lang="fr-FR" i="1" dirty="0">
                <a:latin typeface="+mn-lt"/>
              </a:rPr>
              <a:t>Par défaut, Excel enregistre automatiquement votre travail toutes les 10 minutes. Cependant, un travail important peut être accompli dans ce laps de temps.  Ne vous fiez </a:t>
            </a:r>
            <a:r>
              <a:rPr lang="fr-FR" b="1" i="1" dirty="0">
                <a:latin typeface="+mn-lt"/>
              </a:rPr>
              <a:t>pas </a:t>
            </a:r>
            <a:r>
              <a:rPr lang="fr-FR" i="1" dirty="0">
                <a:latin typeface="+mn-lt"/>
              </a:rPr>
              <a:t>à l'enregistrement automatique !  </a:t>
            </a:r>
            <a:r>
              <a:rPr lang="fr-FR" b="1" dirty="0">
                <a:latin typeface="+mn-lt"/>
              </a:rPr>
              <a:t>Sauvegardez votre travail tôt et souvent !</a:t>
            </a:r>
            <a:endParaRPr lang="fr-FR" dirty="0">
              <a:latin typeface="+mn-lt"/>
            </a:endParaRPr>
          </a:p>
        </p:txBody>
      </p:sp>
      <p:sp>
        <p:nvSpPr>
          <p:cNvPr id="706" name="Google Shape;706;p4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4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8" name="Google Shape;718;p4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622"/>
              </a:spcBef>
              <a:buClr>
                <a:schemeClr val="dk1"/>
              </a:buClr>
              <a:buSzPts val="1200"/>
            </a:pPr>
            <a:endParaRPr lang="fr-FR" b="0" i="0" noProof="0"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b="0" i="0" noProof="0" dirty="0"/>
              <a:t>Pour écrire une formule, allez dans la feuille de calcul du fichier intitulé </a:t>
            </a:r>
            <a:r>
              <a:rPr lang="fr-FR" b="0" i="1" noProof="0" dirty="0"/>
              <a:t>Mars 2024 </a:t>
            </a:r>
            <a:r>
              <a:rPr lang="fr-FR" b="0" i="0" noProof="0" dirty="0"/>
              <a:t>et mettez en évidence les cellules D1 à E10. </a:t>
            </a:r>
            <a:r>
              <a:rPr lang="fr-FR" b="1" i="0" noProof="0" dirty="0"/>
              <a:t>&lt;CLIQUER&gt; </a:t>
            </a:r>
            <a:r>
              <a:rPr lang="fr-FR" b="0" i="0" noProof="0" dirty="0"/>
              <a:t>Dans la cellule D4 ou dans la barre de formule, entrez la formule =B4+C4.  Appuyez sur Entrer</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Demandez</a:t>
            </a:r>
            <a:r>
              <a:rPr lang="fr-FR" b="1" dirty="0"/>
              <a:t> :</a:t>
            </a:r>
            <a:r>
              <a:rPr lang="fr-FR" dirty="0"/>
              <a:t> Qu'avez-vous obtenu ?</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dirty="0"/>
              <a:t>Remerciez </a:t>
            </a:r>
            <a:r>
              <a:rPr lang="fr-FR" dirty="0"/>
              <a:t>les participants pour leurs réponses. </a:t>
            </a:r>
            <a:r>
              <a:rPr lang="fr-FR" b="1" dirty="0"/>
              <a:t>&lt;CLIQUER&gt; Réponse : </a:t>
            </a:r>
            <a:r>
              <a:rPr lang="fr-FR" i="1" dirty="0"/>
              <a:t>13 (voir la case orange inférieure, cellule D4, dans la figure de la diapositive).  </a:t>
            </a:r>
            <a:r>
              <a:rPr lang="fr-FR" b="0" i="0" noProof="0" dirty="0"/>
              <a:t>Demandez aux participants de </a:t>
            </a:r>
            <a:r>
              <a:rPr lang="fr-FR" dirty="0"/>
              <a:t>cliquer à nouveau sur la cellule </a:t>
            </a:r>
            <a:r>
              <a:rPr lang="fr-FR" i="1" dirty="0"/>
              <a:t>D4</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b="1"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Demandez</a:t>
            </a:r>
            <a:r>
              <a:rPr lang="fr-FR" b="1" dirty="0"/>
              <a:t> : </a:t>
            </a:r>
            <a:r>
              <a:rPr lang="fr-FR" dirty="0"/>
              <a:t>Qu'y a-t-il dans la </a:t>
            </a:r>
            <a:r>
              <a:rPr lang="fr-FR" i="1" dirty="0"/>
              <a:t>barre de formule </a:t>
            </a:r>
            <a:r>
              <a:rPr lang="fr-FR" dirty="0"/>
              <a:t>? </a:t>
            </a:r>
            <a:endParaRPr lang="fr-FR" noProof="0" dirty="0"/>
          </a:p>
          <a:p>
            <a:pPr marL="79042" indent="0">
              <a:lnSpc>
                <a:spcPct val="115000"/>
              </a:lnSpc>
              <a:spcBef>
                <a:spcPts val="622"/>
              </a:spcBef>
              <a:buClr>
                <a:schemeClr val="dk1"/>
              </a:buClr>
              <a:buSzPts val="1200"/>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dirty="0"/>
              <a:t>Remerciez </a:t>
            </a:r>
            <a:r>
              <a:rPr lang="fr-FR" dirty="0"/>
              <a:t>les participants pour leurs réponses. </a:t>
            </a:r>
            <a:r>
              <a:rPr lang="fr-FR" b="1" dirty="0"/>
              <a:t>Réponse : </a:t>
            </a:r>
            <a:r>
              <a:rPr lang="fr-FR" i="1" dirty="0"/>
              <a:t>La formule</a:t>
            </a:r>
            <a:r>
              <a:rPr lang="fr-FR" b="1" dirty="0"/>
              <a:t>. &lt;CLIQUER&gt;</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b="1" dirty="0"/>
          </a:p>
          <a:p>
            <a:pPr marL="177845" indent="-177845">
              <a:spcBef>
                <a:spcPts val="996"/>
              </a:spcBef>
              <a:buClr>
                <a:schemeClr val="dk1"/>
              </a:buClr>
              <a:buSzPts val="1200"/>
              <a:buFont typeface="Wingdings" panose="05000000000000000000" pitchFamily="2" charset="2"/>
              <a:buChar char="§"/>
            </a:pPr>
            <a:r>
              <a:rPr lang="fr-FR" b="1" u="sng" dirty="0"/>
              <a:t>Demandez</a:t>
            </a:r>
            <a:r>
              <a:rPr lang="fr-FR" dirty="0"/>
              <a:t> aux participants de faire glisser et de déposer la formule de D2 à D10.</a:t>
            </a:r>
            <a:endParaRPr lang="fr-FR" b="0" i="0" noProof="0" dirty="0"/>
          </a:p>
        </p:txBody>
      </p:sp>
      <p:sp>
        <p:nvSpPr>
          <p:cNvPr id="719" name="Google Shape;719;p4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4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1" name="Google Shape;731;p4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800"/>
            </a:pPr>
            <a:r>
              <a:rPr lang="fr-FR" b="1" dirty="0">
                <a:latin typeface="+mn-lt"/>
              </a:rPr>
              <a:t>Notes de l'instructeur : </a:t>
            </a:r>
            <a:endParaRPr lang="fr-FR" dirty="0">
              <a:latin typeface="+mn-lt"/>
            </a:endParaRPr>
          </a:p>
          <a:p>
            <a:pPr marL="0" indent="0">
              <a:lnSpc>
                <a:spcPct val="115000"/>
              </a:lnSpc>
              <a:spcBef>
                <a:spcPts val="622"/>
              </a:spcBef>
              <a:buClr>
                <a:schemeClr val="dk1"/>
              </a:buClr>
              <a:buSzPts val="1800"/>
            </a:pPr>
            <a:endParaRPr lang="fr-FR" b="1" u="sng" dirty="0">
              <a:latin typeface="+mn-lt"/>
            </a:endParaRPr>
          </a:p>
          <a:p>
            <a:pPr marL="177845" indent="-177845">
              <a:lnSpc>
                <a:spcPct val="115000"/>
              </a:lnSpc>
              <a:spcBef>
                <a:spcPts val="622"/>
              </a:spcBef>
              <a:buClr>
                <a:schemeClr val="dk1"/>
              </a:buClr>
              <a:buSzPts val="1800"/>
              <a:buFont typeface="Noto Sans Symbols"/>
              <a:buChar char="▪"/>
            </a:pPr>
            <a:r>
              <a:rPr lang="fr-FR" b="1" u="sng" dirty="0">
                <a:latin typeface="+mn-lt"/>
              </a:rPr>
              <a:t>Dites</a:t>
            </a:r>
            <a:r>
              <a:rPr lang="fr-FR" b="1" dirty="0">
                <a:latin typeface="+mn-lt"/>
              </a:rPr>
              <a:t> : </a:t>
            </a:r>
            <a:r>
              <a:rPr lang="fr-FR" dirty="0">
                <a:latin typeface="+mn-lt"/>
              </a:rPr>
              <a:t>Une </a:t>
            </a:r>
            <a:r>
              <a:rPr lang="fr-FR" b="1" dirty="0">
                <a:latin typeface="+mn-lt"/>
              </a:rPr>
              <a:t>fonction </a:t>
            </a:r>
            <a:r>
              <a:rPr lang="fr-FR" dirty="0">
                <a:latin typeface="+mn-lt"/>
              </a:rPr>
              <a:t>est un morceau de code informatique conçu pour calculer des valeurs spécifiques :</a:t>
            </a:r>
            <a:endParaRPr lang="fr-FR" dirty="0">
              <a:latin typeface="+mn-lt"/>
              <a:ea typeface="Times New Roman"/>
              <a:cs typeface="Times New Roman"/>
              <a:sym typeface="Times New Roman"/>
            </a:endParaRPr>
          </a:p>
          <a:p>
            <a:pPr marL="829944" lvl="1" indent="-355690">
              <a:lnSpc>
                <a:spcPct val="115000"/>
              </a:lnSpc>
              <a:spcBef>
                <a:spcPts val="622"/>
              </a:spcBef>
              <a:buClr>
                <a:schemeClr val="dk1"/>
              </a:buClr>
              <a:buSzPct val="100000"/>
              <a:buFont typeface="Courier New"/>
              <a:buChar char="o"/>
            </a:pPr>
            <a:r>
              <a:rPr lang="fr-FR" dirty="0">
                <a:latin typeface="+mn-lt"/>
              </a:rPr>
              <a:t>Formules pré-écrites en plusieurs étapes,</a:t>
            </a:r>
            <a:endParaRPr lang="fr-FR" dirty="0">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ourier New"/>
              <a:buChar char="o"/>
            </a:pPr>
            <a:r>
              <a:rPr lang="fr-FR" dirty="0">
                <a:latin typeface="+mn-lt"/>
              </a:rPr>
              <a:t>Plus rapide que d'écrire des formules.</a:t>
            </a:r>
          </a:p>
          <a:p>
            <a:pPr marL="177845" indent="-59282">
              <a:lnSpc>
                <a:spcPct val="115000"/>
              </a:lnSpc>
              <a:spcBef>
                <a:spcPts val="1245"/>
              </a:spcBef>
              <a:buClr>
                <a:schemeClr val="dk1"/>
              </a:buClr>
              <a:buSzPts val="1800"/>
            </a:pPr>
            <a:endParaRPr lang="fr-FR" b="1" u="sng" dirty="0">
              <a:latin typeface="+mn-lt"/>
            </a:endParaRPr>
          </a:p>
          <a:p>
            <a:pPr marL="177845" indent="-177845">
              <a:lnSpc>
                <a:spcPct val="115000"/>
              </a:lnSpc>
              <a:spcBef>
                <a:spcPts val="622"/>
              </a:spcBef>
              <a:buClr>
                <a:schemeClr val="dk1"/>
              </a:buClr>
              <a:buSzPts val="1800"/>
              <a:buFont typeface="Noto Sans Symbols"/>
              <a:buChar char="▪"/>
            </a:pPr>
            <a:r>
              <a:rPr lang="fr-FR" b="1" u="sng" dirty="0">
                <a:latin typeface="+mn-lt"/>
              </a:rPr>
              <a:t>Dites</a:t>
            </a:r>
            <a:r>
              <a:rPr lang="fr-FR" b="1" dirty="0">
                <a:latin typeface="+mn-lt"/>
              </a:rPr>
              <a:t> : </a:t>
            </a:r>
            <a:r>
              <a:rPr lang="fr-FR" dirty="0">
                <a:latin typeface="+mn-lt"/>
              </a:rPr>
              <a:t>Les fonctions simples se trouvent dans l'onglet </a:t>
            </a:r>
            <a:r>
              <a:rPr lang="fr-FR" b="1" dirty="0">
                <a:latin typeface="+mn-lt"/>
              </a:rPr>
              <a:t>Accueil </a:t>
            </a:r>
            <a:r>
              <a:rPr lang="fr-FR" dirty="0">
                <a:latin typeface="+mn-lt"/>
              </a:rPr>
              <a:t>et dans le groupe </a:t>
            </a:r>
            <a:r>
              <a:rPr lang="fr-FR" b="1" dirty="0">
                <a:latin typeface="+mn-lt"/>
              </a:rPr>
              <a:t>Édition</a:t>
            </a:r>
            <a:r>
              <a:rPr lang="fr-FR" dirty="0">
                <a:latin typeface="+mn-lt"/>
              </a:rPr>
              <a:t>. Vous pouvez choisir une des fonctions dans la liste déroulante en cliquant sur le symbole Ʃ </a:t>
            </a:r>
            <a:r>
              <a:rPr lang="fr-FR" i="1" dirty="0">
                <a:latin typeface="+mn-lt"/>
              </a:rPr>
              <a:t>(voir le cadre rouge dans l'image ci-dessous).</a:t>
            </a:r>
            <a:endParaRPr lang="fr-FR" dirty="0">
              <a:latin typeface="+mn-lt"/>
            </a:endParaRPr>
          </a:p>
        </p:txBody>
      </p:sp>
      <p:sp>
        <p:nvSpPr>
          <p:cNvPr id="732" name="Google Shape;732;p4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4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41" name="Google Shape;741;p4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800"/>
            </a:pPr>
            <a:r>
              <a:rPr lang="fr-FR" b="1" dirty="0"/>
              <a:t>Notes de l'instructeur : </a:t>
            </a:r>
            <a:endParaRPr lang="fr-FR" dirty="0"/>
          </a:p>
          <a:p>
            <a:pPr marL="177845" indent="-59282">
              <a:lnSpc>
                <a:spcPct val="115000"/>
              </a:lnSpc>
              <a:spcBef>
                <a:spcPts val="622"/>
              </a:spcBef>
              <a:buClr>
                <a:schemeClr val="dk1"/>
              </a:buClr>
              <a:buSzPts val="1800"/>
            </a:pPr>
            <a:endParaRPr lang="fr-FR" b="1" u="sng" dirty="0"/>
          </a:p>
          <a:p>
            <a:pPr marL="177845" indent="-177845">
              <a:lnSpc>
                <a:spcPct val="115000"/>
              </a:lnSpc>
              <a:spcBef>
                <a:spcPts val="622"/>
              </a:spcBef>
              <a:buClr>
                <a:schemeClr val="dk1"/>
              </a:buClr>
              <a:buSzPts val="1800"/>
              <a:buFont typeface="Noto Sans Symbols"/>
              <a:buChar char="▪"/>
            </a:pPr>
            <a:r>
              <a:rPr lang="fr-FR" b="1" u="sng" dirty="0"/>
              <a:t>Dites</a:t>
            </a:r>
            <a:r>
              <a:rPr lang="fr-FR" b="1" dirty="0"/>
              <a:t> : </a:t>
            </a:r>
            <a:r>
              <a:rPr lang="fr-FR" dirty="0"/>
              <a:t>En sélectionnant l'icône </a:t>
            </a:r>
            <a:r>
              <a:rPr lang="fr-FR" sz="1700" b="1" i="1" dirty="0"/>
              <a:t>f</a:t>
            </a:r>
            <a:r>
              <a:rPr lang="fr-FR" b="1" i="1" dirty="0"/>
              <a:t>x </a:t>
            </a:r>
            <a:r>
              <a:rPr lang="fr-FR" dirty="0"/>
              <a:t>à côté de la boîte de formule, une boîte de dialogue s'ouvrira afin que vous puissiez voir les autres fonctions disponibles.</a:t>
            </a:r>
          </a:p>
        </p:txBody>
      </p:sp>
      <p:sp>
        <p:nvSpPr>
          <p:cNvPr id="742" name="Google Shape;742;p4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p4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3" name="Google Shape;753;p4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a:t>
            </a:r>
            <a:r>
              <a:rPr lang="fr-FR" b="0" noProof="0" dirty="0"/>
              <a:t>o</a:t>
            </a:r>
            <a:r>
              <a:rPr lang="fr-FR" noProof="0" dirty="0"/>
              <a:t>rsque vous sélectionnez l'icône </a:t>
            </a:r>
            <a:r>
              <a:rPr lang="fr-FR" sz="1700" b="1" i="1" dirty="0"/>
              <a:t>f</a:t>
            </a:r>
            <a:r>
              <a:rPr lang="fr-FR" b="1" i="1" dirty="0"/>
              <a:t>x</a:t>
            </a:r>
            <a:r>
              <a:rPr lang="fr-FR" noProof="0" dirty="0"/>
              <a:t>, la boîte de dialogue des fonctions devrait apparaître. Vous y verrez les différentes catégories et les fonctions qu'elles contiennent. </a:t>
            </a:r>
          </a:p>
        </p:txBody>
      </p:sp>
      <p:sp>
        <p:nvSpPr>
          <p:cNvPr id="754" name="Google Shape;754;p4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4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4" name="Google Shape;764;p4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les fonctions statistiques d'Excel seront parmi les plus utiles pour vous, car de nombreuses fonctions de surveillance des données se trouvent dans la catégorie des fonctions statistiques d'Excel. </a:t>
            </a:r>
            <a:r>
              <a:rPr lang="fr-FR" b="1" dirty="0"/>
              <a:t>&lt;CLIQUER&gt; </a:t>
            </a:r>
            <a:r>
              <a:rPr lang="fr-FR" dirty="0"/>
              <a:t>Voici quelques-unes des fonctions statistiques que vous utiliserez le plus souvent dans Excel :</a:t>
            </a:r>
            <a:endParaRPr lang="fr-FR" noProof="0" dirty="0"/>
          </a:p>
          <a:p>
            <a:pPr marL="829944" lvl="1" indent="-355690">
              <a:spcBef>
                <a:spcPts val="0"/>
              </a:spcBef>
              <a:buSzPts val="1200"/>
              <a:buFont typeface="Courier New"/>
              <a:buChar char="o"/>
            </a:pPr>
            <a:r>
              <a:rPr lang="fr-FR" b="1" u="sng" dirty="0">
                <a:solidFill>
                  <a:srgbClr val="000000"/>
                </a:solidFill>
              </a:rPr>
              <a:t>Moyenne</a:t>
            </a:r>
            <a:r>
              <a:rPr lang="fr-FR" b="1" dirty="0">
                <a:solidFill>
                  <a:srgbClr val="000000"/>
                </a:solidFill>
              </a:rPr>
              <a:t> - </a:t>
            </a:r>
            <a:r>
              <a:rPr lang="fr-FR" dirty="0">
                <a:solidFill>
                  <a:srgbClr val="000000"/>
                </a:solidFill>
              </a:rPr>
              <a:t>produit la moyenne des cellules d'une plage de cellules</a:t>
            </a:r>
            <a:endParaRPr lang="fr-FR" noProof="0" dirty="0"/>
          </a:p>
          <a:p>
            <a:pPr marL="829944" lvl="1" indent="-355690">
              <a:spcBef>
                <a:spcPts val="0"/>
              </a:spcBef>
              <a:buSzPts val="1200"/>
              <a:buFont typeface="Courier New"/>
              <a:buChar char="o"/>
            </a:pPr>
            <a:r>
              <a:rPr lang="fr-FR" b="1" u="sng" dirty="0">
                <a:solidFill>
                  <a:srgbClr val="000000"/>
                </a:solidFill>
              </a:rPr>
              <a:t>Médiane</a:t>
            </a:r>
            <a:r>
              <a:rPr lang="fr-FR" b="1" dirty="0">
                <a:solidFill>
                  <a:srgbClr val="000000"/>
                </a:solidFill>
              </a:rPr>
              <a:t> - </a:t>
            </a:r>
            <a:r>
              <a:rPr lang="fr-FR" dirty="0">
                <a:solidFill>
                  <a:srgbClr val="000000"/>
                </a:solidFill>
              </a:rPr>
              <a:t>produit la valeur la plus proche du point médian des cellules d'une plage.</a:t>
            </a:r>
            <a:endParaRPr lang="fr-FR" noProof="0" dirty="0"/>
          </a:p>
          <a:p>
            <a:pPr marL="829944" lvl="1" indent="-355690">
              <a:spcBef>
                <a:spcPts val="0"/>
              </a:spcBef>
              <a:buSzPts val="1200"/>
              <a:buFont typeface="Courier New"/>
              <a:buChar char="o"/>
            </a:pPr>
            <a:r>
              <a:rPr lang="fr-FR" b="1" u="sng" dirty="0">
                <a:solidFill>
                  <a:srgbClr val="000000"/>
                </a:solidFill>
              </a:rPr>
              <a:t>Minimum</a:t>
            </a:r>
            <a:r>
              <a:rPr lang="fr-FR" b="1" dirty="0">
                <a:solidFill>
                  <a:srgbClr val="000000"/>
                </a:solidFill>
              </a:rPr>
              <a:t> - </a:t>
            </a:r>
            <a:r>
              <a:rPr lang="fr-FR" dirty="0">
                <a:solidFill>
                  <a:srgbClr val="000000"/>
                </a:solidFill>
              </a:rPr>
              <a:t>affiche la plus petite valeur de la plage de cellules</a:t>
            </a:r>
            <a:endParaRPr lang="fr-FR" noProof="0" dirty="0"/>
          </a:p>
          <a:p>
            <a:pPr marL="829944" lvl="1" indent="-355690">
              <a:spcBef>
                <a:spcPts val="0"/>
              </a:spcBef>
              <a:buSzPts val="1200"/>
              <a:buFont typeface="Courier New"/>
              <a:buChar char="o"/>
            </a:pPr>
            <a:r>
              <a:rPr lang="fr-FR" b="1" u="sng" dirty="0">
                <a:solidFill>
                  <a:srgbClr val="000000"/>
                </a:solidFill>
              </a:rPr>
              <a:t>Maximum</a:t>
            </a:r>
            <a:r>
              <a:rPr lang="fr-FR" b="1" dirty="0">
                <a:solidFill>
                  <a:srgbClr val="000000"/>
                </a:solidFill>
              </a:rPr>
              <a:t> - </a:t>
            </a:r>
            <a:r>
              <a:rPr lang="fr-FR" dirty="0">
                <a:solidFill>
                  <a:srgbClr val="000000"/>
                </a:solidFill>
              </a:rPr>
              <a:t>affiche la plus grande valeur de la plage de cellules</a:t>
            </a:r>
            <a:endParaRPr lang="fr-FR" noProof="0" dirty="0"/>
          </a:p>
          <a:p>
            <a:pPr marL="829944" lvl="1" indent="-355690">
              <a:spcBef>
                <a:spcPts val="0"/>
              </a:spcBef>
              <a:buSzPts val="1200"/>
              <a:buFont typeface="Courier New"/>
              <a:buChar char="o"/>
            </a:pPr>
            <a:r>
              <a:rPr lang="fr-FR" b="1" u="sng" dirty="0">
                <a:solidFill>
                  <a:srgbClr val="000000"/>
                </a:solidFill>
              </a:rPr>
              <a:t>Résumé</a:t>
            </a:r>
            <a:r>
              <a:rPr lang="fr-FR" b="1" dirty="0">
                <a:solidFill>
                  <a:srgbClr val="000000"/>
                </a:solidFill>
              </a:rPr>
              <a:t> - </a:t>
            </a:r>
            <a:r>
              <a:rPr lang="fr-FR" dirty="0">
                <a:solidFill>
                  <a:srgbClr val="000000"/>
                </a:solidFill>
              </a:rPr>
              <a:t>additionne les valeurs de chaque cellule dans sa plage</a:t>
            </a:r>
            <a:endParaRPr lang="fr-FR" noProof="0" dirty="0"/>
          </a:p>
          <a:p>
            <a:pPr marL="829944" lvl="1" indent="-355690">
              <a:spcBef>
                <a:spcPts val="0"/>
              </a:spcBef>
              <a:buSzPts val="1200"/>
              <a:buFont typeface="Courier New"/>
              <a:buChar char="o"/>
            </a:pPr>
            <a:r>
              <a:rPr lang="fr-FR" b="1" u="sng" dirty="0">
                <a:solidFill>
                  <a:srgbClr val="000000"/>
                </a:solidFill>
              </a:rPr>
              <a:t>Compter</a:t>
            </a:r>
            <a:r>
              <a:rPr lang="fr-FR" b="1" dirty="0">
                <a:solidFill>
                  <a:srgbClr val="000000"/>
                </a:solidFill>
              </a:rPr>
              <a:t> - </a:t>
            </a:r>
            <a:r>
              <a:rPr lang="fr-FR" dirty="0">
                <a:solidFill>
                  <a:srgbClr val="000000"/>
                </a:solidFill>
              </a:rPr>
              <a:t>affiche le nombre de cellules dans une plage contenant des nombres</a:t>
            </a:r>
          </a:p>
          <a:p>
            <a:pPr marL="652099" lvl="1" indent="-98803">
              <a:spcBef>
                <a:spcPts val="373"/>
              </a:spcBef>
              <a:buClr>
                <a:schemeClr val="dk1"/>
              </a:buClr>
              <a:buSzPts val="1200"/>
            </a:pPr>
            <a:endParaRPr dirty="0"/>
          </a:p>
          <a:p>
            <a:pPr marL="0" indent="0">
              <a:spcBef>
                <a:spcPts val="373"/>
              </a:spcBef>
            </a:pPr>
            <a:endParaRPr dirty="0"/>
          </a:p>
          <a:p>
            <a:pPr marL="0" indent="0">
              <a:spcBef>
                <a:spcPts val="373"/>
              </a:spcBef>
            </a:pPr>
            <a:endParaRPr dirty="0"/>
          </a:p>
        </p:txBody>
      </p:sp>
      <p:sp>
        <p:nvSpPr>
          <p:cNvPr id="765" name="Google Shape;765;p4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4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5" name="Google Shape;775;p4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622"/>
              </a:spcBef>
              <a:buClr>
                <a:schemeClr val="dk1"/>
              </a:buClr>
              <a:buSzPts val="1200"/>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Pour pratiquer la fonction </a:t>
            </a:r>
            <a:r>
              <a:rPr lang="fr-FR" i="1" dirty="0"/>
              <a:t>somme</a:t>
            </a:r>
            <a:r>
              <a:rPr lang="fr-FR" dirty="0"/>
              <a:t>, trouvons le nombre total de membres du personnel déclarés malades. Pour ce faire.</a:t>
            </a:r>
            <a:endParaRPr lang="fr-FR" noProof="0" dirty="0"/>
          </a:p>
          <a:p>
            <a:pPr marL="829944" lvl="1" indent="-355690">
              <a:lnSpc>
                <a:spcPct val="115000"/>
              </a:lnSpc>
              <a:spcBef>
                <a:spcPts val="622"/>
              </a:spcBef>
              <a:buClr>
                <a:schemeClr val="dk1"/>
              </a:buClr>
              <a:buSzPts val="1200"/>
              <a:buFont typeface="Calibri"/>
              <a:buAutoNum type="arabicPeriod"/>
            </a:pPr>
            <a:r>
              <a:rPr lang="fr-FR" dirty="0"/>
              <a:t>Placez le curseur dans la cellule B11 (c'est là que la réponse apparaîtra).</a:t>
            </a:r>
            <a:endParaRPr lang="fr-FR" noProof="0" dirty="0"/>
          </a:p>
          <a:p>
            <a:pPr marL="829944" lvl="1" indent="-355690">
              <a:lnSpc>
                <a:spcPct val="115000"/>
              </a:lnSpc>
              <a:spcBef>
                <a:spcPts val="0"/>
              </a:spcBef>
              <a:buClr>
                <a:schemeClr val="dk1"/>
              </a:buClr>
              <a:buSzPts val="1200"/>
              <a:buFont typeface="Calibri"/>
              <a:buAutoNum type="arabicPeriod"/>
            </a:pPr>
            <a:r>
              <a:rPr lang="fr-FR" dirty="0"/>
              <a:t>Sélectionnez le symbole </a:t>
            </a:r>
            <a:r>
              <a:rPr lang="fr-FR" sz="1700" b="1" i="1" dirty="0"/>
              <a:t>f</a:t>
            </a:r>
            <a:r>
              <a:rPr lang="fr-FR" b="1" i="1" dirty="0"/>
              <a:t>x.</a:t>
            </a:r>
            <a:endParaRPr lang="fr-FR" noProof="0" dirty="0"/>
          </a:p>
          <a:p>
            <a:pPr marL="829944" lvl="1" indent="-355690">
              <a:lnSpc>
                <a:spcPct val="115000"/>
              </a:lnSpc>
              <a:spcBef>
                <a:spcPts val="1245"/>
              </a:spcBef>
              <a:buClr>
                <a:schemeClr val="dk1"/>
              </a:buClr>
              <a:buSzPts val="1200"/>
              <a:buFont typeface="Calibri"/>
              <a:buAutoNum type="arabicPeriod"/>
            </a:pPr>
            <a:r>
              <a:rPr lang="fr-FR" dirty="0"/>
              <a:t>Sélectionnez </a:t>
            </a:r>
            <a:r>
              <a:rPr lang="fr-FR" b="1" dirty="0"/>
              <a:t>SOMME </a:t>
            </a:r>
            <a:r>
              <a:rPr lang="fr-FR" dirty="0"/>
              <a:t>dans la liste</a:t>
            </a:r>
            <a:endParaRPr lang="fr-FR" noProof="0" dirty="0"/>
          </a:p>
          <a:p>
            <a:pPr marL="0" indent="0">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i="1" dirty="0"/>
              <a:t> Informez les participants qu'ils devront peut-être changer la catégorie en « Tous ». </a:t>
            </a:r>
            <a:r>
              <a:rPr lang="fr-FR" b="1" dirty="0"/>
              <a:t>&lt;CLIQUER&gt;</a:t>
            </a:r>
            <a:endParaRPr lang="fr-FR" noProof="0" dirty="0"/>
          </a:p>
          <a:p>
            <a:pPr marL="711380" lvl="1" indent="-237127">
              <a:lnSpc>
                <a:spcPct val="115000"/>
              </a:lnSpc>
              <a:spcBef>
                <a:spcPts val="1245"/>
              </a:spcBef>
              <a:buClr>
                <a:schemeClr val="dk1"/>
              </a:buClr>
              <a:buSzPts val="1200"/>
              <a:buFont typeface="Calibri"/>
              <a:buAutoNum type="arabicPeriod" startAt="4"/>
            </a:pPr>
            <a:r>
              <a:rPr lang="fr-FR" dirty="0"/>
              <a:t>Sélectionner les cellules </a:t>
            </a:r>
            <a:r>
              <a:rPr lang="fr-FR" i="1" dirty="0"/>
              <a:t>B2:B10</a:t>
            </a:r>
            <a:endParaRPr lang="fr-FR" noProof="0" dirty="0"/>
          </a:p>
          <a:p>
            <a:pPr marL="711380" lvl="1" indent="-237127">
              <a:lnSpc>
                <a:spcPct val="115000"/>
              </a:lnSpc>
              <a:spcBef>
                <a:spcPts val="1245"/>
              </a:spcBef>
              <a:buClr>
                <a:schemeClr val="dk1"/>
              </a:buClr>
              <a:buSzPts val="1200"/>
              <a:buFont typeface="Calibri"/>
              <a:buAutoNum type="arabicPeriod" startAt="4"/>
            </a:pPr>
            <a:r>
              <a:rPr lang="fr-FR" dirty="0"/>
              <a:t>Pour calculer le nombre total d'agents malades dans la colonne B, cliquez sur OK.</a:t>
            </a:r>
            <a:endParaRPr lang="fr-FR" noProof="0" dirty="0"/>
          </a:p>
          <a:p>
            <a:pPr marL="237127" indent="-158085">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Wingdings" panose="05000000000000000000" pitchFamily="2" charset="2"/>
              <a:buChar char="§"/>
            </a:pPr>
            <a:r>
              <a:rPr lang="fr-FR" b="1" u="sng" dirty="0"/>
              <a:t>Demandez</a:t>
            </a:r>
            <a:r>
              <a:rPr lang="fr-FR" b="1" dirty="0"/>
              <a:t> : </a:t>
            </a:r>
            <a:r>
              <a:rPr lang="fr-FR" dirty="0"/>
              <a:t>Qu'avez-vous obtenu pour = SUM(B2:B10) ?</a:t>
            </a:r>
            <a:endParaRPr lang="fr-FR" noProof="0" dirty="0"/>
          </a:p>
          <a:p>
            <a:pPr marL="256887" indent="-177845">
              <a:lnSpc>
                <a:spcPct val="115000"/>
              </a:lnSpc>
              <a:spcBef>
                <a:spcPts val="1245"/>
              </a:spcBef>
              <a:buClr>
                <a:schemeClr val="dk1"/>
              </a:buClr>
              <a:buSzPts val="1200"/>
              <a:buFont typeface="Wingdings" panose="05000000000000000000" pitchFamily="2" charset="2"/>
              <a:buChar char="§"/>
            </a:pPr>
            <a:endParaRPr lang="fr-FR" dirty="0"/>
          </a:p>
          <a:p>
            <a:pPr marL="177845" indent="-177845">
              <a:lnSpc>
                <a:spcPct val="115000"/>
              </a:lnSpc>
              <a:spcBef>
                <a:spcPts val="1245"/>
              </a:spcBef>
              <a:buClr>
                <a:schemeClr val="dk1"/>
              </a:buClr>
              <a:buSzPts val="1200"/>
              <a:buFont typeface="Wingdings" panose="05000000000000000000" pitchFamily="2" charset="2"/>
              <a:buChar char="§"/>
            </a:pPr>
            <a:r>
              <a:rPr lang="fr-FR" b="1" u="sng" dirty="0"/>
              <a:t>Remerciez</a:t>
            </a:r>
            <a:r>
              <a:rPr lang="fr-FR" b="1" dirty="0"/>
              <a:t> </a:t>
            </a:r>
            <a:r>
              <a:rPr lang="fr-FR" dirty="0"/>
              <a:t>les participants pour leurs réponses </a:t>
            </a:r>
            <a:r>
              <a:rPr lang="fr-FR" b="1" dirty="0"/>
              <a:t>&lt;CLIQUER&gt; Réponse : </a:t>
            </a:r>
            <a:r>
              <a:rPr lang="fr-FR" i="1" dirty="0"/>
              <a:t>24</a:t>
            </a:r>
            <a:endParaRPr lang="fr-FR" noProof="0" dirty="0"/>
          </a:p>
        </p:txBody>
      </p:sp>
      <p:sp>
        <p:nvSpPr>
          <p:cNvPr id="776" name="Google Shape;776;p4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4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7" name="Google Shape;787;p4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560"/>
              </a:spcBef>
              <a:buClr>
                <a:schemeClr val="dk1"/>
              </a:buClr>
              <a:buSzPts val="1200"/>
              <a:buFont typeface="Wingdings" panose="05000000000000000000" pitchFamily="2" charset="2"/>
              <a:buChar char="§"/>
            </a:pPr>
            <a:r>
              <a:rPr lang="fr-FR" b="1" u="sng" dirty="0"/>
              <a:t>Dites</a:t>
            </a:r>
            <a:r>
              <a:rPr lang="fr-FR" b="1" dirty="0"/>
              <a:t> : </a:t>
            </a:r>
            <a:r>
              <a:rPr lang="fr-FR" dirty="0"/>
              <a:t>Il se peut que vous deviez utiliser le nombre résultant comme une valeur plutôt que comme une fonction.  Copiez une cellule contenant une formule, puis collez-la ailleurs pour confirmer que c'est bien la formule et non la valeur qui a été copiée. Enfin, collez comme valeur.  </a:t>
            </a:r>
            <a:r>
              <a:rPr lang="fr-FR" i="1" dirty="0"/>
              <a:t>Par exemple : Si vous prenez la somme des participants calculée pour le nombre de membres du personnel malades dans la colonne B, que vous copiez la formule SOMME et que vous collez la cellule dans une feuille de calcul vierge, vous obtiendrez une erreur ou un zéro (0). </a:t>
            </a:r>
            <a:r>
              <a:rPr lang="fr-FR" b="1" dirty="0"/>
              <a:t>&lt;CLIQUER&gt;</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Plutôt, copiez et faites un collage spécial.</a:t>
            </a:r>
          </a:p>
          <a:p>
            <a:pPr marL="711380" lvl="1" indent="-237127">
              <a:spcBef>
                <a:spcPts val="373"/>
              </a:spcBef>
              <a:buClr>
                <a:schemeClr val="dk1"/>
              </a:buClr>
              <a:buSzPts val="1200"/>
              <a:buFont typeface="Calibri"/>
              <a:buAutoNum type="arabicPeriod"/>
            </a:pPr>
            <a:r>
              <a:rPr lang="fr-FR" dirty="0"/>
              <a:t>Sélectionnez la ou les cellules à coller.</a:t>
            </a:r>
          </a:p>
          <a:p>
            <a:pPr marL="711380" lvl="1" indent="-237127">
              <a:spcBef>
                <a:spcPts val="373"/>
              </a:spcBef>
              <a:buClr>
                <a:schemeClr val="dk1"/>
              </a:buClr>
              <a:buSzPts val="1200"/>
              <a:buFont typeface="Calibri"/>
              <a:buAutoNum type="arabicPeriod"/>
            </a:pPr>
            <a:r>
              <a:rPr lang="fr-FR" dirty="0"/>
              <a:t>Cliquez avec le bouton droit de la souris pour afficher les options disponibles.</a:t>
            </a:r>
          </a:p>
          <a:p>
            <a:pPr marL="711380" lvl="1" indent="-237127">
              <a:spcBef>
                <a:spcPts val="373"/>
              </a:spcBef>
              <a:buClr>
                <a:schemeClr val="dk1"/>
              </a:buClr>
              <a:buSzPts val="1200"/>
              <a:buFont typeface="Calibri"/>
              <a:buAutoNum type="arabicPeriod"/>
            </a:pPr>
            <a:r>
              <a:rPr lang="fr-FR" dirty="0"/>
              <a:t>Choisissez l'image du tableau avec « 123 » en bas. Cela permet d'insérer la valeur « 24 » dans la cellule et non dans la formule.</a:t>
            </a:r>
          </a:p>
          <a:p>
            <a:pPr marL="711380" lvl="1" indent="-158085">
              <a:spcBef>
                <a:spcPts val="373"/>
              </a:spcBef>
              <a:buClr>
                <a:schemeClr val="dk1"/>
              </a:buClr>
              <a:buSzPts val="1200"/>
            </a:pPr>
            <a:endParaRPr dirty="0"/>
          </a:p>
          <a:p>
            <a:pPr marL="0" indent="0">
              <a:spcBef>
                <a:spcPts val="373"/>
              </a:spcBef>
            </a:pPr>
            <a:endParaRPr dirty="0"/>
          </a:p>
          <a:p>
            <a:pPr marL="0" indent="0">
              <a:spcBef>
                <a:spcPts val="373"/>
              </a:spcBef>
            </a:pPr>
            <a:endParaRPr dirty="0"/>
          </a:p>
        </p:txBody>
      </p:sp>
      <p:sp>
        <p:nvSpPr>
          <p:cNvPr id="788" name="Google Shape;788;p4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6" name="Google Shape;326;p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Le cycle de surveillance de la santé publique. Cette leçon sur MS Excel s'appliquera à de nombreuses étapes du cycle. </a:t>
            </a:r>
            <a:r>
              <a:rPr lang="fr-FR" b="1" noProof="0" dirty="0"/>
              <a:t>&lt;CLIQUER&gt;  </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Après avoir collecté les données, nous devons les saisir. Cela peut être fait dans Excel. </a:t>
            </a:r>
            <a:r>
              <a:rPr lang="fr-FR" b="1" noProof="0" dirty="0"/>
              <a:t>&lt;CLIQUER&gt;  </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Nous voulons ensuite résumer et représenter graphiquement les données afin de faciliter leur analyse et leur interprétation. Le résumé et la représentation graphique des données sont plus efficaces lorsque nous utilisons un programme comme Excel. </a:t>
            </a:r>
            <a:r>
              <a:rPr lang="fr-FR" b="1" noProof="0" dirty="0"/>
              <a:t>&lt;CLIQUER&gt; </a:t>
            </a:r>
            <a:r>
              <a:rPr lang="fr-FR" noProof="0" dirty="0"/>
              <a:t>Nous pouvons également utiliser Excel lorsque nous préparons des rapports, des briefings et des présentations pour communiquer les résultats obtenus à partir des données. </a:t>
            </a:r>
          </a:p>
        </p:txBody>
      </p:sp>
      <p:sp>
        <p:nvSpPr>
          <p:cNvPr id="327" name="Google Shape;327;p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5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5" name="Google Shape;795;p5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a:t>
            </a:r>
            <a:r>
              <a:rPr lang="fr-FR" noProof="0" dirty="0"/>
              <a:t>es </a:t>
            </a:r>
            <a:r>
              <a:rPr lang="fr-FR" b="1" noProof="0" dirty="0"/>
              <a:t>fonctions de comptage </a:t>
            </a:r>
            <a:r>
              <a:rPr lang="fr-FR" noProof="0" dirty="0"/>
              <a:t>sont d'autres fonctions que vous utiliserez souvent. COUNTIF est le nombre de fois que des données spécifiques apparaissent dans une plage COUNTIFS est le nombre de cellules qui répondent à deux critères ou plus.  Il est important de noter que COUNTIF(S) ne compte que les données qui correspondent à la formule et que COUNTIF(S) n'est pas sensible à la casse.   Voici un exemple : =COUNTIF(C2:C76, « Homme ») compte « homme » et « Homme », mais pas « M » ou « m »</a:t>
            </a:r>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t>Demandez</a:t>
            </a:r>
            <a:r>
              <a:rPr lang="fr-FR" b="1" u="none" noProof="0" dirty="0"/>
              <a:t> : </a:t>
            </a:r>
            <a:r>
              <a:rPr lang="fr-FR" noProof="0" dirty="0"/>
              <a:t>Pouvez-vous expliquer pourquoi ==COUNTIF(C2:C76, « Homme ») compte « homme » et « Homme », mais pas « M » ou « m » ?</a:t>
            </a:r>
            <a:br>
              <a:rPr lang="fr-FR" noProof="0" dirty="0"/>
            </a:b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u="none" noProof="0" dirty="0"/>
              <a:t> </a:t>
            </a:r>
            <a:r>
              <a:rPr lang="fr-FR" b="0" u="none" noProof="0" dirty="0"/>
              <a:t>les participants pour leurs réponses</a:t>
            </a:r>
            <a:r>
              <a:rPr lang="fr-FR" noProof="0" dirty="0"/>
              <a:t>.  </a:t>
            </a:r>
            <a:r>
              <a:rPr lang="fr-FR" b="1" noProof="0" dirty="0"/>
              <a:t>Réponse : </a:t>
            </a:r>
            <a:r>
              <a:rPr lang="fr-FR" b="0" i="1" noProof="0" dirty="0"/>
              <a:t>Parce que COUNTIF n'est pas sensible à la casse.</a:t>
            </a:r>
            <a:endParaRPr lang="fr-FR" noProof="0" dirty="0"/>
          </a:p>
          <a:p>
            <a:pPr marL="177845" indent="-177845">
              <a:spcBef>
                <a:spcPts val="373"/>
              </a:spcBef>
              <a:buFont typeface="Wingdings" panose="05000000000000000000" pitchFamily="2" charset="2"/>
              <a:buChar char="§"/>
            </a:pPr>
            <a:endParaRPr lang="fr-FR" b="0"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b="0" noProof="0" dirty="0"/>
              <a:t>Ceci montre également l'importance de la qualité des données ! Une orthographe et un formatage incohérents des données conduisent à des résultats COUNTIF(S) invalides.</a:t>
            </a:r>
            <a:endParaRPr lang="fr-FR" noProof="0" dirty="0"/>
          </a:p>
        </p:txBody>
      </p:sp>
      <p:sp>
        <p:nvSpPr>
          <p:cNvPr id="796" name="Google Shape;796;p5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p5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2" name="Google Shape;802;p5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dirty="0"/>
          </a:p>
          <a:p>
            <a:pPr marL="0" indent="0">
              <a:lnSpc>
                <a:spcPct val="115000"/>
              </a:lnSpc>
              <a:spcBef>
                <a:spcPts val="622"/>
              </a:spcBef>
              <a:buClr>
                <a:schemeClr val="dk1"/>
              </a:buClr>
              <a:buSzPts val="1200"/>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Nous allons maintenant passer à la feuille de calcul OSWEGO dans le </a:t>
            </a:r>
            <a:r>
              <a:rPr lang="fr-FR" dirty="0">
                <a:solidFill>
                  <a:srgbClr val="000000"/>
                </a:solidFill>
              </a:rPr>
              <a:t>fichier FETPF3.0_WS1_PP13_FR_Exercice_Excel.xlsx</a:t>
            </a:r>
            <a:r>
              <a:rPr lang="fr-FR" i="1" dirty="0">
                <a:solidFill>
                  <a:srgbClr val="000000"/>
                </a:solidFill>
              </a:rPr>
              <a:t>. </a:t>
            </a:r>
            <a:r>
              <a:rPr lang="fr-FR" dirty="0">
                <a:solidFill>
                  <a:srgbClr val="000000"/>
                </a:solidFill>
              </a:rPr>
              <a:t>Ouvrez la feuille de calcul OSWEGO et trouvez le nombre d'hommes parmi les personnes qui ont participé au repas lié à une flambée. </a:t>
            </a:r>
            <a:endParaRPr lang="fr-FR" dirty="0"/>
          </a:p>
          <a:p>
            <a:pPr marL="177845" indent="0">
              <a:lnSpc>
                <a:spcPct val="115000"/>
              </a:lnSpc>
              <a:spcBef>
                <a:spcPts val="622"/>
              </a:spcBef>
              <a:buClr>
                <a:schemeClr val="dk1"/>
              </a:buClr>
              <a:buSzPts val="2800"/>
            </a:pPr>
            <a:endParaRPr lang="fr-FR" dirty="0">
              <a:solidFill>
                <a:srgbClr val="000000"/>
              </a:solidFill>
            </a:endParaRPr>
          </a:p>
          <a:p>
            <a:pPr marL="474254" lvl="1" indent="0">
              <a:lnSpc>
                <a:spcPct val="115000"/>
              </a:lnSpc>
              <a:spcBef>
                <a:spcPts val="622"/>
              </a:spcBef>
              <a:buSzPts val="2800"/>
            </a:pPr>
            <a:r>
              <a:rPr lang="fr-FR" b="1" dirty="0">
                <a:solidFill>
                  <a:srgbClr val="000000"/>
                </a:solidFill>
              </a:rPr>
              <a:t>Effectuez les étapes suivantes :</a:t>
            </a:r>
            <a:endParaRPr lang="fr-FR" b="1" dirty="0"/>
          </a:p>
          <a:p>
            <a:pPr marL="829944" lvl="1" indent="-355690">
              <a:spcBef>
                <a:spcPts val="996"/>
              </a:spcBef>
              <a:buClr>
                <a:schemeClr val="dk1"/>
              </a:buClr>
              <a:buSzPts val="1200"/>
              <a:buFont typeface="Calibri"/>
              <a:buAutoNum type="arabicPeriod"/>
            </a:pPr>
            <a:r>
              <a:rPr lang="fr-FR" dirty="0"/>
              <a:t>Cliquez avec le bouton gauche de la souris pour sélectionner la cellule C77</a:t>
            </a:r>
          </a:p>
          <a:p>
            <a:pPr marL="829944" lvl="1" indent="-355690">
              <a:spcBef>
                <a:spcPts val="373"/>
              </a:spcBef>
              <a:buClr>
                <a:schemeClr val="dk1"/>
              </a:buClr>
              <a:buSzPts val="1200"/>
              <a:buFont typeface="Calibri"/>
              <a:buAutoNum type="arabicPeriod"/>
            </a:pPr>
            <a:r>
              <a:rPr lang="fr-FR" dirty="0"/>
              <a:t>Sélectionnez </a:t>
            </a:r>
            <a:r>
              <a:rPr lang="fr-FR" b="1" dirty="0"/>
              <a:t>FX </a:t>
            </a:r>
            <a:r>
              <a:rPr lang="fr-FR" dirty="0"/>
              <a:t>et la boîte de dialogue </a:t>
            </a:r>
            <a:r>
              <a:rPr lang="fr-FR" i="1" dirty="0"/>
              <a:t>Arguments de fonction </a:t>
            </a:r>
            <a:r>
              <a:rPr lang="fr-FR" dirty="0"/>
              <a:t>apparaît.</a:t>
            </a:r>
          </a:p>
          <a:p>
            <a:pPr marL="829944" lvl="1" indent="-355690">
              <a:spcBef>
                <a:spcPts val="373"/>
              </a:spcBef>
              <a:buClr>
                <a:schemeClr val="dk1"/>
              </a:buClr>
              <a:buSzPts val="1200"/>
              <a:buFont typeface="Calibri"/>
              <a:buAutoNum type="arabicPeriod"/>
            </a:pPr>
            <a:r>
              <a:rPr lang="fr-FR" dirty="0"/>
              <a:t>Dans la boîte de dialogue intitulée « Ou sélectionnez une catégorie », choisissez la catégorie Statistique</a:t>
            </a:r>
          </a:p>
          <a:p>
            <a:pPr marL="829944" lvl="1" indent="-355690">
              <a:spcBef>
                <a:spcPts val="373"/>
              </a:spcBef>
              <a:buClr>
                <a:schemeClr val="dk1"/>
              </a:buClr>
              <a:buSzPts val="1200"/>
              <a:buFont typeface="Calibri"/>
              <a:buAutoNum type="arabicPeriod"/>
            </a:pPr>
            <a:r>
              <a:rPr lang="fr-FR" dirty="0"/>
              <a:t>Sélectionner </a:t>
            </a:r>
            <a:r>
              <a:rPr lang="fr-FR" b="1" dirty="0"/>
              <a:t>COUNTIF</a:t>
            </a:r>
            <a:endParaRPr lang="fr-FR" dirty="0"/>
          </a:p>
          <a:p>
            <a:pPr marL="829944" lvl="1" indent="-355690">
              <a:spcBef>
                <a:spcPts val="373"/>
              </a:spcBef>
              <a:buClr>
                <a:schemeClr val="dk1"/>
              </a:buClr>
              <a:buSzPts val="1200"/>
              <a:buFont typeface="Calibri"/>
              <a:buAutoNum type="arabicPeriod"/>
            </a:pPr>
            <a:r>
              <a:rPr lang="fr-FR" dirty="0"/>
              <a:t>Cliquez sur </a:t>
            </a:r>
            <a:r>
              <a:rPr lang="fr-FR" b="1" dirty="0"/>
              <a:t>OK</a:t>
            </a:r>
            <a:endParaRPr lang="fr-FR" dirty="0"/>
          </a:p>
          <a:p>
            <a:pPr marL="829944" lvl="1" indent="-355690">
              <a:spcBef>
                <a:spcPts val="373"/>
              </a:spcBef>
              <a:buClr>
                <a:schemeClr val="dk1"/>
              </a:buClr>
              <a:buSzPts val="1200"/>
              <a:buFont typeface="Calibri"/>
              <a:buAutoNum type="arabicPeriod"/>
            </a:pPr>
            <a:r>
              <a:rPr lang="fr-FR" dirty="0"/>
              <a:t>Cliquez avec le bouton gauche de la souris et faites glisser pour sélectionner la plage de cellules </a:t>
            </a:r>
            <a:r>
              <a:rPr lang="fr-FR" i="1" dirty="0"/>
              <a:t>C2:C76 </a:t>
            </a:r>
            <a:r>
              <a:rPr lang="fr-FR" dirty="0"/>
              <a:t>ou entrez « </a:t>
            </a:r>
            <a:r>
              <a:rPr lang="fr-FR" i="1" dirty="0"/>
              <a:t>C2:C76 »</a:t>
            </a:r>
            <a:r>
              <a:rPr lang="fr-FR" dirty="0"/>
              <a:t>.</a:t>
            </a:r>
          </a:p>
          <a:p>
            <a:pPr marL="829944" lvl="1" indent="-355690">
              <a:spcBef>
                <a:spcPts val="373"/>
              </a:spcBef>
              <a:buClr>
                <a:schemeClr val="dk1"/>
              </a:buClr>
              <a:buSzPts val="1200"/>
              <a:buFont typeface="Calibri"/>
              <a:buAutoNum type="arabicPeriod"/>
            </a:pPr>
            <a:r>
              <a:rPr lang="fr-FR" dirty="0"/>
              <a:t>Entrer « </a:t>
            </a:r>
            <a:r>
              <a:rPr lang="fr-FR" i="1" dirty="0"/>
              <a:t>homme »</a:t>
            </a:r>
            <a:r>
              <a:rPr lang="fr-FR" dirty="0"/>
              <a:t> pour les </a:t>
            </a:r>
            <a:r>
              <a:rPr lang="fr-FR" i="1" dirty="0"/>
              <a:t>critères</a:t>
            </a:r>
            <a:endParaRPr lang="fr-FR" dirty="0"/>
          </a:p>
          <a:p>
            <a:pPr marL="829944" lvl="1" indent="-355690">
              <a:spcBef>
                <a:spcPts val="373"/>
              </a:spcBef>
              <a:buClr>
                <a:schemeClr val="dk1"/>
              </a:buClr>
              <a:buSzPts val="1200"/>
              <a:buFont typeface="Calibri"/>
              <a:buAutoNum type="arabicPeriod"/>
            </a:pPr>
            <a:r>
              <a:rPr lang="fr-FR" dirty="0"/>
              <a:t>Cliquez sur </a:t>
            </a:r>
            <a:r>
              <a:rPr lang="fr-FR" b="1" dirty="0"/>
              <a:t>OK</a:t>
            </a:r>
            <a:endParaRPr lang="fr-FR" dirty="0"/>
          </a:p>
          <a:p>
            <a:pPr marL="0" indent="0">
              <a:spcBef>
                <a:spcPts val="373"/>
              </a:spcBef>
              <a:buClr>
                <a:schemeClr val="dk1"/>
              </a:buClr>
              <a:buSzPts val="1200"/>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b="1" dirty="0"/>
              <a:t> : </a:t>
            </a:r>
            <a:r>
              <a:rPr lang="fr-FR" dirty="0"/>
              <a:t>Quel chiffre obtenez-vous ?</a:t>
            </a:r>
          </a:p>
          <a:p>
            <a:pPr marL="177845"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dirty="0"/>
              <a:t>Remerciez</a:t>
            </a:r>
            <a:r>
              <a:rPr lang="fr-FR" b="1" dirty="0"/>
              <a:t> </a:t>
            </a:r>
            <a:r>
              <a:rPr lang="fr-FR" dirty="0"/>
              <a:t>les participants pour leurs réponses. </a:t>
            </a:r>
            <a:r>
              <a:rPr lang="fr-FR" b="1" dirty="0"/>
              <a:t>Réponse : </a:t>
            </a:r>
            <a:r>
              <a:rPr lang="fr-FR" i="1" dirty="0"/>
              <a:t>31</a:t>
            </a:r>
          </a:p>
          <a:p>
            <a:pPr marL="0" indent="0">
              <a:lnSpc>
                <a:spcPct val="115000"/>
              </a:lnSpc>
              <a:spcBef>
                <a:spcPts val="0"/>
              </a:spcBef>
              <a:buClr>
                <a:schemeClr val="dk1"/>
              </a:buClr>
              <a:buSzPts val="1200"/>
            </a:pPr>
            <a:endParaRPr dirty="0"/>
          </a:p>
        </p:txBody>
      </p:sp>
      <p:sp>
        <p:nvSpPr>
          <p:cNvPr id="803" name="Google Shape;803;p5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5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0" name="Google Shape;810;p5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1" noProof="0"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se reporter à leur « Cahier d'exercices du participant » pour l'exercice intitulé : </a:t>
            </a:r>
            <a:r>
              <a:rPr lang="fr-FR" b="1" dirty="0"/>
              <a:t>Les fonctions</a:t>
            </a:r>
            <a:endParaRPr lang="fr-FR" noProof="0" dirty="0"/>
          </a:p>
          <a:p>
            <a:pPr marL="177845" indent="-98803">
              <a:spcBef>
                <a:spcPts val="373"/>
              </a:spcBef>
              <a:buClr>
                <a:schemeClr val="dk1"/>
              </a:buClr>
              <a:buSzPts val="1200"/>
            </a:pPr>
            <a:endParaRPr lang="fr-FR" b="1" dirty="0"/>
          </a:p>
          <a:p>
            <a:pPr marL="177845" indent="-177845">
              <a:spcBef>
                <a:spcPts val="373"/>
              </a:spcBef>
              <a:buSzPts val="1200"/>
              <a:buFont typeface="Noto Sans Symbols"/>
              <a:buChar char="❖"/>
            </a:pPr>
            <a:r>
              <a:rPr lang="fr-FR" b="1" i="1" dirty="0">
                <a:solidFill>
                  <a:srgbClr val="000000"/>
                </a:solidFill>
              </a:rPr>
              <a:t>Durée totale : 10 minutes.</a:t>
            </a:r>
            <a:endParaRPr lang="fr-FR" i="1" noProof="0" dirty="0"/>
          </a:p>
          <a:p>
            <a:pPr marL="177845" indent="-98803">
              <a:spcBef>
                <a:spcPts val="373"/>
              </a:spcBef>
              <a:buClr>
                <a:schemeClr val="dk1"/>
              </a:buClr>
              <a:buSzPts val="1200"/>
            </a:pPr>
            <a:endParaRPr b="1" dirty="0"/>
          </a:p>
        </p:txBody>
      </p:sp>
      <p:sp>
        <p:nvSpPr>
          <p:cNvPr id="811" name="Google Shape;811;p5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5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6" name="Google Shape;816;p5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SzPct val="100000"/>
              <a:buFont typeface="Wingdings" panose="05000000000000000000" pitchFamily="2" charset="2"/>
              <a:buChar char="§"/>
            </a:pPr>
            <a:r>
              <a:rPr lang="fr-FR" b="1" u="sng" noProof="0" dirty="0"/>
              <a:t>Dites</a:t>
            </a:r>
            <a:r>
              <a:rPr lang="fr-FR" b="1" u="none" noProof="0" dirty="0"/>
              <a:t> : </a:t>
            </a:r>
            <a:r>
              <a:rPr lang="fr-FR" b="0" u="none" noProof="0" dirty="0"/>
              <a:t>Nous allons maintenant nous entraîner à utiliser des fonctions. Ouvrez la feuille de calcul Mars 2024 et procédez comme suit :</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A11, tapez TOTAL =</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A13, tapez minimum =</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A14, tapez Maximum =</a:t>
            </a:r>
            <a:endParaRPr lang="fr-FR" noProof="0" dirty="0"/>
          </a:p>
          <a:p>
            <a:pPr marL="711380" lvl="1" indent="-237127">
              <a:spcBef>
                <a:spcPts val="373"/>
              </a:spcBef>
              <a:buClr>
                <a:schemeClr val="dk1"/>
              </a:buClr>
              <a:buSzPts val="1200"/>
              <a:buFont typeface="Calibri"/>
              <a:buAutoNum type="arabicPeriod"/>
            </a:pPr>
            <a:r>
              <a:rPr lang="fr-FR" b="0" u="none" noProof="0" dirty="0"/>
              <a:t>Sur la cellule A15, tapez Médiane =</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C11, trouver la SOMME des membres de la communauté</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C13, trouver MIN des membres de la communauté</a:t>
            </a:r>
            <a:endParaRPr lang="fr-FR" noProof="0" dirty="0"/>
          </a:p>
          <a:p>
            <a:pPr marL="711380" lvl="1" indent="-237127">
              <a:spcBef>
                <a:spcPts val="373"/>
              </a:spcBef>
              <a:buClr>
                <a:schemeClr val="dk1"/>
              </a:buClr>
              <a:buSzPts val="1200"/>
              <a:buFont typeface="Calibri"/>
              <a:buAutoNum type="arabicPeriod"/>
            </a:pPr>
            <a:r>
              <a:rPr lang="fr-FR" b="0" u="none" noProof="0" dirty="0"/>
              <a:t>Dans la cellule C14, Trouver MAX des membres de la communauté</a:t>
            </a:r>
            <a:endParaRPr lang="fr-FR" noProof="0" dirty="0"/>
          </a:p>
          <a:p>
            <a:pPr marL="711380" lvl="1" indent="-237127">
              <a:spcBef>
                <a:spcPts val="373"/>
              </a:spcBef>
              <a:buClr>
                <a:schemeClr val="dk1"/>
              </a:buClr>
              <a:buSzPts val="1200"/>
              <a:buFont typeface="Calibri"/>
              <a:buAutoNum type="arabicPeriod"/>
            </a:pPr>
            <a:r>
              <a:rPr lang="fr-FR" b="0" u="none" noProof="0" dirty="0"/>
              <a:t> Sur la cellule C15, trouvez la MOYENNE des membres de la communauté</a:t>
            </a:r>
            <a:endParaRPr lang="fr-FR" noProof="0" dirty="0"/>
          </a:p>
          <a:p>
            <a:pPr marL="0" indent="0">
              <a:spcBef>
                <a:spcPts val="373"/>
              </a:spcBef>
              <a:buClr>
                <a:schemeClr val="dk1"/>
              </a:buClr>
              <a:buSzPts val="1200"/>
            </a:pPr>
            <a:endParaRPr lang="fr-FR" b="0" u="none"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0" u="none" noProof="0" dirty="0"/>
              <a:t> : Copiez maintenant les fonctions dans la plage de cellules C13:C15 vers B13:B15</a:t>
            </a:r>
            <a:endParaRPr lang="fr-FR" noProof="0" dirty="0"/>
          </a:p>
        </p:txBody>
      </p:sp>
      <p:sp>
        <p:nvSpPr>
          <p:cNvPr id="817" name="Google Shape;817;p5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5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3" name="Google Shape;823;p5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1" u="sng"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se reporter à leur « Cahier d'exercices du participant » pour l'exercice </a:t>
            </a:r>
            <a:r>
              <a:rPr lang="fr-FR" b="1" dirty="0"/>
              <a:t>A2 </a:t>
            </a:r>
            <a:r>
              <a:rPr lang="fr-FR" dirty="0"/>
              <a:t>intitulé : </a:t>
            </a:r>
            <a:r>
              <a:rPr lang="fr-FR" b="1" dirty="0"/>
              <a:t>COUNTIF(S)</a:t>
            </a:r>
            <a:endParaRPr lang="fr-FR" noProof="0" dirty="0"/>
          </a:p>
          <a:p>
            <a:pPr marL="0" indent="0">
              <a:spcBef>
                <a:spcPts val="373"/>
              </a:spcBef>
            </a:pPr>
            <a:endParaRPr lang="fr-FR" b="1" dirty="0"/>
          </a:p>
          <a:p>
            <a:pPr marL="177845" indent="-177845">
              <a:spcBef>
                <a:spcPts val="373"/>
              </a:spcBef>
              <a:buSzPts val="1200"/>
              <a:buFont typeface="Noto Sans Symbols"/>
              <a:buChar char="❖"/>
            </a:pPr>
            <a:r>
              <a:rPr lang="fr-FR" b="1" dirty="0">
                <a:solidFill>
                  <a:srgbClr val="000000"/>
                </a:solidFill>
              </a:rPr>
              <a:t>Durée totale : 10 minutes.</a:t>
            </a:r>
            <a:endParaRPr lang="fr-FR" noProof="0" dirty="0"/>
          </a:p>
          <a:p>
            <a:pPr marL="0" indent="0">
              <a:spcBef>
                <a:spcPts val="373"/>
              </a:spcBef>
            </a:pPr>
            <a:endParaRPr dirty="0"/>
          </a:p>
        </p:txBody>
      </p:sp>
      <p:sp>
        <p:nvSpPr>
          <p:cNvPr id="824" name="Google Shape;824;p5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p5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9" name="Google Shape;829;p5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noProof="0" dirty="0">
                <a:latin typeface="+mn-lt"/>
                <a:ea typeface="Arial"/>
                <a:cs typeface="Arial"/>
                <a:sym typeface="Arial"/>
              </a:rPr>
              <a:t>Notes de l'instructeur : </a:t>
            </a:r>
            <a:endParaRPr lang="fr-FR" noProof="0" dirty="0">
              <a:latin typeface="+mn-lt"/>
            </a:endParaRPr>
          </a:p>
          <a:p>
            <a:pPr marL="0" indent="0">
              <a:spcBef>
                <a:spcPts val="373"/>
              </a:spcBef>
            </a:pPr>
            <a:endParaRPr lang="fr-FR" b="1" noProof="0" dirty="0">
              <a:latin typeface="+mn-lt"/>
            </a:endParaRPr>
          </a:p>
          <a:p>
            <a:pPr marL="177845" indent="-177845">
              <a:spcBef>
                <a:spcPts val="560"/>
              </a:spcBef>
              <a:buClr>
                <a:schemeClr val="dk1"/>
              </a:buClr>
              <a:buSzPts val="1200"/>
              <a:buFont typeface="Noto Sans Symbols"/>
              <a:buChar char="❖"/>
            </a:pPr>
            <a:r>
              <a:rPr lang="fr-FR" b="1" noProof="0" dirty="0">
                <a:latin typeface="+mn-lt"/>
              </a:rPr>
              <a:t>Objectif de l'exercice : </a:t>
            </a:r>
            <a:r>
              <a:rPr lang="fr-FR" b="1" noProof="0" dirty="0">
                <a:latin typeface="+mn-lt"/>
                <a:ea typeface="Times New Roman"/>
                <a:cs typeface="Times New Roman"/>
                <a:sym typeface="Times New Roman"/>
              </a:rPr>
              <a:t>Utiliser des formules et des fonctions pour calculer la SOMME, la MOYENNE, la MOYENNE, la MEDIANE, le MIN et le MAX.</a:t>
            </a:r>
            <a:endParaRPr lang="fr-FR" b="1" noProof="0" dirty="0">
              <a:latin typeface="+mn-lt"/>
            </a:endParaRPr>
          </a:p>
          <a:p>
            <a:pPr marL="0" indent="0">
              <a:spcBef>
                <a:spcPts val="373"/>
              </a:spcBef>
            </a:pPr>
            <a:endParaRPr lang="fr-FR" noProof="0" dirty="0">
              <a:latin typeface="+mn-lt"/>
            </a:endParaRPr>
          </a:p>
          <a:p>
            <a:pPr marL="177845" indent="-177845">
              <a:spcBef>
                <a:spcPts val="373"/>
              </a:spcBef>
              <a:buClr>
                <a:schemeClr val="dk1"/>
              </a:buClr>
              <a:buSzPts val="1200"/>
              <a:buFont typeface="Noto Sans Symbols"/>
              <a:buChar char="❖"/>
            </a:pPr>
            <a:r>
              <a:rPr lang="fr-FR" b="1" noProof="0" dirty="0">
                <a:latin typeface="+mn-lt"/>
              </a:rPr>
              <a:t>Suivez les instructions énumérées. &lt;CLIQUER&gt;</a:t>
            </a:r>
            <a:endParaRPr lang="fr-FR" noProof="0" dirty="0">
              <a:latin typeface="+mn-lt"/>
            </a:endParaRPr>
          </a:p>
          <a:p>
            <a:pPr marL="177845" indent="-98803">
              <a:spcBef>
                <a:spcPts val="373"/>
              </a:spcBef>
              <a:buClr>
                <a:schemeClr val="dk1"/>
              </a:buClr>
              <a:buSzPts val="1200"/>
            </a:pPr>
            <a:endParaRPr lang="fr-FR" b="1" noProof="0" dirty="0">
              <a:latin typeface="+mn-lt"/>
            </a:endParaRPr>
          </a:p>
          <a:p>
            <a:pPr marL="177845" indent="-177845">
              <a:spcBef>
                <a:spcPts val="373"/>
              </a:spcBef>
              <a:buClr>
                <a:schemeClr val="dk1"/>
              </a:buClr>
              <a:buSzPts val="1200"/>
              <a:buFont typeface="Wingdings" panose="05000000000000000000" pitchFamily="2" charset="2"/>
              <a:buChar char="§"/>
            </a:pPr>
            <a:r>
              <a:rPr lang="fr-FR" b="1" u="sng" noProof="0" dirty="0">
                <a:latin typeface="+mn-lt"/>
              </a:rPr>
              <a:t>Demandez</a:t>
            </a:r>
            <a:r>
              <a:rPr lang="fr-FR" b="0" u="none" noProof="0" dirty="0">
                <a:latin typeface="+mn-lt"/>
              </a:rPr>
              <a:t> aux </a:t>
            </a:r>
            <a:r>
              <a:rPr lang="fr-FR" noProof="0" dirty="0">
                <a:latin typeface="+mn-lt"/>
              </a:rPr>
              <a:t>participants combien de femmes sont présentes dans l'ensemble de données d'Oswego et demandez à des volontaires de partager leur réponse.</a:t>
            </a:r>
          </a:p>
          <a:p>
            <a:pPr marL="256887" indent="-177845">
              <a:spcBef>
                <a:spcPts val="373"/>
              </a:spcBef>
              <a:buClr>
                <a:schemeClr val="dk1"/>
              </a:buClr>
              <a:buSzPts val="1200"/>
              <a:buFont typeface="Wingdings" panose="05000000000000000000" pitchFamily="2" charset="2"/>
              <a:buChar char="§"/>
            </a:pPr>
            <a:endParaRPr lang="fr-FR" noProof="0" dirty="0">
              <a:latin typeface="+mn-lt"/>
            </a:endParaRPr>
          </a:p>
          <a:p>
            <a:pPr marL="177845" indent="-177845">
              <a:spcBef>
                <a:spcPts val="373"/>
              </a:spcBef>
              <a:buClr>
                <a:schemeClr val="dk1"/>
              </a:buClr>
              <a:buSzPts val="1200"/>
              <a:buFont typeface="Wingdings" panose="05000000000000000000" pitchFamily="2" charset="2"/>
              <a:buChar char="§"/>
            </a:pPr>
            <a:r>
              <a:rPr lang="fr-FR" b="1" u="sng" noProof="0" dirty="0">
                <a:latin typeface="+mn-lt"/>
              </a:rPr>
              <a:t>Remerciez</a:t>
            </a:r>
            <a:r>
              <a:rPr lang="fr-FR" b="1" u="none" noProof="0" dirty="0">
                <a:latin typeface="+mn-lt"/>
              </a:rPr>
              <a:t> </a:t>
            </a:r>
            <a:r>
              <a:rPr lang="fr-FR" b="0" u="none" noProof="0" dirty="0">
                <a:latin typeface="+mn-lt"/>
              </a:rPr>
              <a:t>les participants pour leurs réponses</a:t>
            </a:r>
            <a:r>
              <a:rPr lang="fr-FR" noProof="0" dirty="0">
                <a:latin typeface="+mn-lt"/>
              </a:rPr>
              <a:t>. </a:t>
            </a:r>
            <a:r>
              <a:rPr lang="fr-FR" b="1" noProof="0" dirty="0">
                <a:latin typeface="+mn-lt"/>
              </a:rPr>
              <a:t>&lt;CLIQUER&gt; Réponse :  </a:t>
            </a:r>
            <a:r>
              <a:rPr lang="fr-FR" i="1" noProof="0" dirty="0">
                <a:latin typeface="+mn-lt"/>
              </a:rPr>
              <a:t>44.</a:t>
            </a:r>
            <a:endParaRPr lang="fr-FR" noProof="0" dirty="0">
              <a:latin typeface="+mn-lt"/>
            </a:endParaRPr>
          </a:p>
          <a:p>
            <a:pPr marL="0" indent="0">
              <a:spcBef>
                <a:spcPts val="373"/>
              </a:spcBef>
            </a:pPr>
            <a:endParaRPr dirty="0"/>
          </a:p>
        </p:txBody>
      </p:sp>
      <p:sp>
        <p:nvSpPr>
          <p:cNvPr id="830" name="Google Shape;830;p5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5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39" name="Google Shape;839;p5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Noto Sans Symbols"/>
              <a:buChar char="❖"/>
            </a:pPr>
            <a:r>
              <a:rPr lang="fr-FR" b="1" dirty="0"/>
              <a:t>Objectif de l'exercice : S'entraîner individuellement ou en pair à l'utilisation des fonctions COUNTIF(S).</a:t>
            </a:r>
          </a:p>
          <a:p>
            <a:pPr marL="0" indent="0">
              <a:spcBef>
                <a:spcPts val="373"/>
              </a:spcBef>
            </a:pPr>
            <a:endParaRPr lang="fr-FR" b="1" dirty="0"/>
          </a:p>
          <a:p>
            <a:pPr marL="177845" indent="-177845">
              <a:spcBef>
                <a:spcPts val="373"/>
              </a:spcBef>
              <a:buClr>
                <a:schemeClr val="dk1"/>
              </a:buClr>
              <a:buSzPts val="1200"/>
              <a:buFont typeface="Noto Sans Symbols"/>
              <a:buChar char="❖"/>
            </a:pPr>
            <a:r>
              <a:rPr lang="fr-FR" b="1" dirty="0"/>
              <a:t>Suivez les instructions énumérées. &lt;CLIQUER&gt;</a:t>
            </a:r>
            <a:endParaRPr lang="fr-FR" noProof="0" dirty="0"/>
          </a:p>
          <a:p>
            <a:pPr marL="177845" indent="-98803">
              <a:spcBef>
                <a:spcPts val="373"/>
              </a:spcBef>
              <a:buClr>
                <a:schemeClr val="dk1"/>
              </a:buClr>
              <a:buSzPts val="1200"/>
            </a:pPr>
            <a:endParaRPr lang="fr-FR" b="1"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combien d'hommes ont bu de l'eau et demandez à des volontaires de partager leur réponse. </a:t>
            </a:r>
            <a:endParaRPr lang="fr-FR" noProof="0" dirty="0"/>
          </a:p>
          <a:p>
            <a:pPr marL="256887" indent="-177845">
              <a:spcBef>
                <a:spcPts val="373"/>
              </a:spcBef>
              <a:buClr>
                <a:schemeClr val="dk1"/>
              </a:buClr>
              <a:buSzPts val="1200"/>
              <a:buFont typeface="Wingdings" panose="05000000000000000000" pitchFamily="2" charset="2"/>
              <a:buChar char="§"/>
            </a:pPr>
            <a:endParaRPr lang="fr-FR" b="1"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dirty="0"/>
              <a:t> </a:t>
            </a:r>
            <a:r>
              <a:rPr lang="fr-FR" dirty="0"/>
              <a:t>les participants pour leurs réponses. </a:t>
            </a:r>
            <a:r>
              <a:rPr lang="fr-FR" b="1" dirty="0"/>
              <a:t>&lt;CLIQUER&gt; Répondre : </a:t>
            </a:r>
            <a:r>
              <a:rPr lang="fr-FR" i="1" dirty="0"/>
              <a:t>12.</a:t>
            </a:r>
            <a:endParaRPr lang="fr-FR" noProof="0" dirty="0"/>
          </a:p>
        </p:txBody>
      </p:sp>
      <p:sp>
        <p:nvSpPr>
          <p:cNvPr id="840" name="Google Shape;840;p5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5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9" name="Google Shape;849;p5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a:t>
            </a:r>
            <a:r>
              <a:rPr lang="fr-FR" noProof="0" dirty="0"/>
              <a:t>e formatage des valeurs, des cellules, des dates et des nombres est essentiel pour garantir la qualité des données. </a:t>
            </a:r>
            <a:endParaRPr lang="fr-FR" b="0" noProof="0" dirty="0"/>
          </a:p>
          <a:p>
            <a:pPr marL="256887" indent="-177845">
              <a:spcBef>
                <a:spcPts val="373"/>
              </a:spcBef>
              <a:buClr>
                <a:schemeClr val="dk1"/>
              </a:buClr>
              <a:buSzPts val="1200"/>
              <a:buFont typeface="Wingdings" panose="05000000000000000000" pitchFamily="2" charset="2"/>
              <a:buChar char="§"/>
            </a:pPr>
            <a:endParaRPr lang="fr-FR" b="0" noProof="0" dirty="0"/>
          </a:p>
          <a:p>
            <a:pPr marL="177845" indent="-177845">
              <a:spcBef>
                <a:spcPts val="373"/>
              </a:spcBef>
              <a:buClr>
                <a:schemeClr val="dk1"/>
              </a:buClr>
              <a:buSzPts val="1200"/>
              <a:buFont typeface="Wingdings" panose="05000000000000000000" pitchFamily="2" charset="2"/>
              <a:buChar char="§"/>
            </a:pPr>
            <a:r>
              <a:rPr lang="fr-FR" b="1" u="sng" noProof="0" dirty="0"/>
              <a:t>Posez la question</a:t>
            </a:r>
            <a:r>
              <a:rPr lang="fr-FR" b="1" u="none" noProof="0" dirty="0"/>
              <a:t> : </a:t>
            </a:r>
            <a:r>
              <a:rPr lang="fr-FR" noProof="0" dirty="0"/>
              <a:t>Pourquoi la mise en forme est-elle si importante ?</a:t>
            </a:r>
          </a:p>
          <a:p>
            <a:pPr marL="256887" indent="-177845">
              <a:spcBef>
                <a:spcPts val="373"/>
              </a:spcBef>
              <a:buClr>
                <a:schemeClr val="dk1"/>
              </a:buClr>
              <a:buSzPts val="1200"/>
              <a:buFont typeface="Wingdings" panose="05000000000000000000" pitchFamily="2" charset="2"/>
              <a:buChar char="§"/>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u="none" noProof="0" dirty="0"/>
              <a:t> </a:t>
            </a:r>
            <a:r>
              <a:rPr lang="fr-FR" b="0" u="none" noProof="0" dirty="0"/>
              <a:t>les participants pour leurs réponses</a:t>
            </a:r>
            <a:r>
              <a:rPr lang="fr-FR" noProof="0" dirty="0"/>
              <a:t>.  </a:t>
            </a:r>
            <a:r>
              <a:rPr lang="fr-FR" b="1" noProof="0" dirty="0"/>
              <a:t>Réponse : </a:t>
            </a:r>
            <a:r>
              <a:rPr lang="fr-FR" i="1" dirty="0"/>
              <a:t>La mise en forme des cellules permet d'afficher les valeurs de manière à ce qu'elles aient une signification pour l'utilisateur : nombre standard, date, texte, etc</a:t>
            </a:r>
            <a:r>
              <a:rPr lang="fr-FR" b="1" noProof="0" dirty="0"/>
              <a:t>. &lt;CLIQUER&gt;</a:t>
            </a:r>
            <a:endParaRPr lang="fr-FR" noProof="0" dirty="0"/>
          </a:p>
          <a:p>
            <a:pPr marL="177845" indent="-177845">
              <a:spcBef>
                <a:spcPts val="373"/>
              </a:spcBef>
              <a:buFont typeface="Wingdings" panose="05000000000000000000" pitchFamily="2" charset="2"/>
              <a:buChar char="§"/>
            </a:pPr>
            <a:endParaRPr lang="fr-FR" b="0"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S</a:t>
            </a:r>
            <a:r>
              <a:rPr lang="fr-FR" b="0" noProof="0" dirty="0"/>
              <a:t>i vos valeurs ne sont pas correctement formatées :</a:t>
            </a:r>
            <a:endParaRPr lang="fr-FR" noProof="0" dirty="0"/>
          </a:p>
          <a:p>
            <a:pPr marL="652099" lvl="1" indent="-177845">
              <a:spcBef>
                <a:spcPts val="373"/>
              </a:spcBef>
              <a:buClr>
                <a:schemeClr val="dk1"/>
              </a:buClr>
              <a:buSzPts val="1200"/>
              <a:buFont typeface="Courier New"/>
              <a:buChar char="o"/>
            </a:pPr>
            <a:r>
              <a:rPr lang="fr-FR" b="0" noProof="0" dirty="0"/>
              <a:t>La feuille de travail peut être difficile à lire</a:t>
            </a:r>
            <a:endParaRPr lang="fr-FR" noProof="0" dirty="0"/>
          </a:p>
          <a:p>
            <a:pPr marL="652099" lvl="1" indent="-177845">
              <a:spcBef>
                <a:spcPts val="373"/>
              </a:spcBef>
              <a:buClr>
                <a:schemeClr val="dk1"/>
              </a:buClr>
              <a:buSzPts val="1200"/>
              <a:buFont typeface="Courier New"/>
              <a:buChar char="o"/>
            </a:pPr>
            <a:r>
              <a:rPr lang="fr-FR" b="0" noProof="0" dirty="0"/>
              <a:t>Les calculs peuvent être invalides</a:t>
            </a:r>
            <a:endParaRPr lang="fr-FR" noProof="0" dirty="0"/>
          </a:p>
          <a:p>
            <a:pPr marL="652099" lvl="1" indent="-177845">
              <a:spcBef>
                <a:spcPts val="373"/>
              </a:spcBef>
              <a:buClr>
                <a:schemeClr val="dk1"/>
              </a:buClr>
              <a:buSzPts val="1200"/>
              <a:buFont typeface="Courier New"/>
              <a:buChar char="o"/>
            </a:pPr>
            <a:r>
              <a:rPr lang="fr-FR" b="0" noProof="0" dirty="0"/>
              <a:t>Vous pouvez recevoir un message d'erreur</a:t>
            </a:r>
            <a:endParaRPr lang="fr-FR" noProof="0" dirty="0"/>
          </a:p>
          <a:p>
            <a:pPr marL="652099" lvl="1" indent="-177845">
              <a:spcBef>
                <a:spcPts val="373"/>
              </a:spcBef>
              <a:buClr>
                <a:schemeClr val="dk1"/>
              </a:buClr>
              <a:buSzPts val="1200"/>
              <a:buFont typeface="Courier New"/>
              <a:buChar char="o"/>
            </a:pPr>
            <a:r>
              <a:rPr lang="fr-FR" b="0" noProof="0" dirty="0"/>
              <a:t>Il peut être difficile d'analyser correctement les données</a:t>
            </a:r>
            <a:endParaRPr lang="fr-FR" noProof="0" dirty="0"/>
          </a:p>
          <a:p>
            <a:pPr marL="0" indent="0">
              <a:spcBef>
                <a:spcPts val="373"/>
              </a:spcBef>
            </a:pPr>
            <a:endParaRPr b="0" dirty="0"/>
          </a:p>
        </p:txBody>
      </p:sp>
      <p:sp>
        <p:nvSpPr>
          <p:cNvPr id="850" name="Google Shape;850;p5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5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6" name="Google Shape;856;p5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a:t>
            </a:r>
            <a:r>
              <a:rPr lang="fr-FR" noProof="0" dirty="0"/>
              <a:t>our formater les cellules :</a:t>
            </a:r>
          </a:p>
          <a:p>
            <a:pPr marL="652099" lvl="1" indent="-177845">
              <a:spcBef>
                <a:spcPts val="373"/>
              </a:spcBef>
              <a:buClr>
                <a:schemeClr val="dk1"/>
              </a:buClr>
              <a:buSzPts val="1200"/>
              <a:buFont typeface="Courier New"/>
              <a:buChar char="o"/>
            </a:pPr>
            <a:r>
              <a:rPr lang="fr-FR" noProof="0" dirty="0"/>
              <a:t>Allez à la feuille de calcul de mars 2024.</a:t>
            </a:r>
          </a:p>
          <a:p>
            <a:pPr marL="652099" lvl="1" indent="-177845">
              <a:spcBef>
                <a:spcPts val="373"/>
              </a:spcBef>
              <a:buClr>
                <a:schemeClr val="dk1"/>
              </a:buClr>
              <a:buSzPts val="1200"/>
              <a:buFont typeface="Courier New"/>
              <a:buChar char="o"/>
            </a:pPr>
            <a:r>
              <a:rPr lang="fr-FR" noProof="0" dirty="0"/>
              <a:t>Cliquez avec le bouton gauche de la souris sur l'intitulé de la colonne A pour sélectionner la colonne A (</a:t>
            </a:r>
            <a:r>
              <a:rPr lang="fr-FR" i="1" noProof="0" dirty="0"/>
              <a:t>voir l'image de droite, encadré rouge supérieur</a:t>
            </a:r>
            <a:r>
              <a:rPr lang="fr-FR" noProof="0" dirty="0"/>
              <a:t>).</a:t>
            </a:r>
          </a:p>
          <a:p>
            <a:pPr marL="652099" lvl="1" indent="-177845">
              <a:spcBef>
                <a:spcPts val="373"/>
              </a:spcBef>
              <a:buClr>
                <a:schemeClr val="dk1"/>
              </a:buClr>
              <a:buSzPts val="1200"/>
              <a:buFont typeface="Courier New"/>
              <a:buChar char="o"/>
            </a:pPr>
            <a:r>
              <a:rPr lang="fr-FR" noProof="0" dirty="0"/>
              <a:t>Cliquez avec le bouton droit de la souris, puis sélectionnez Formater les cellules (</a:t>
            </a:r>
            <a:r>
              <a:rPr lang="fr-FR" b="0" i="1" noProof="0" dirty="0"/>
              <a:t>voir l'image de droite, boîte rouge inférieure</a:t>
            </a:r>
            <a:r>
              <a:rPr lang="fr-FR" noProof="0" dirty="0"/>
              <a:t>).</a:t>
            </a:r>
          </a:p>
          <a:p>
            <a:pPr marL="0" indent="0">
              <a:spcBef>
                <a:spcPts val="373"/>
              </a:spcBef>
            </a:pPr>
            <a:endParaRPr dirty="0"/>
          </a:p>
          <a:p>
            <a:pPr marL="0" indent="0">
              <a:spcBef>
                <a:spcPts val="373"/>
              </a:spcBef>
            </a:pPr>
            <a:endParaRPr dirty="0"/>
          </a:p>
          <a:p>
            <a:pPr marL="0" indent="0">
              <a:spcBef>
                <a:spcPts val="373"/>
              </a:spcBef>
            </a:pPr>
            <a:endParaRPr dirty="0"/>
          </a:p>
        </p:txBody>
      </p:sp>
      <p:sp>
        <p:nvSpPr>
          <p:cNvPr id="857" name="Google Shape;857;p5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5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7" name="Google Shape;867;p5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177845" indent="-177845">
              <a:spcBef>
                <a:spcPts val="373"/>
              </a:spcBef>
              <a:buClr>
                <a:schemeClr val="dk1"/>
              </a:buClr>
              <a:buSzPts val="1200"/>
              <a:buFont typeface="Wingdings" panose="05000000000000000000" pitchFamily="2" charset="2"/>
              <a:buChar char="§"/>
            </a:pPr>
            <a:endParaRPr lang="fr-FR" i="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La</a:t>
            </a:r>
            <a:r>
              <a:rPr lang="fr-FR" i="1" dirty="0"/>
              <a:t> </a:t>
            </a:r>
            <a:r>
              <a:rPr lang="fr-FR" dirty="0"/>
              <a:t>boîte de dialogue </a:t>
            </a:r>
            <a:r>
              <a:rPr lang="fr-FR" i="1" dirty="0"/>
              <a:t>Formater les cellules </a:t>
            </a:r>
            <a:r>
              <a:rPr lang="fr-FR" dirty="0"/>
              <a:t>affiche des options de formatage sur des onglets : Nombre, Alignement, Police, etc. </a:t>
            </a:r>
            <a:r>
              <a:rPr lang="fr-FR" i="1" dirty="0"/>
              <a:t>(voir l'image ci-dessous).  </a:t>
            </a:r>
            <a:r>
              <a:rPr lang="fr-FR" dirty="0"/>
              <a:t>Vous devez sélectionner l'onglet Date pour formater les valeurs de la colonne A.</a:t>
            </a:r>
            <a:endParaRPr lang="fr-FR" noProof="0" dirty="0"/>
          </a:p>
          <a:p>
            <a:pPr marL="0" indent="0">
              <a:spcBef>
                <a:spcPts val="373"/>
              </a:spcBef>
              <a:buClr>
                <a:schemeClr val="dk1"/>
              </a:buClr>
              <a:buSzPts val="1200"/>
            </a:pPr>
            <a:endParaRPr dirty="0">
              <a:latin typeface="Times New Roman"/>
              <a:ea typeface="Times New Roman"/>
              <a:cs typeface="Times New Roman"/>
              <a:sym typeface="Times New Roman"/>
            </a:endParaRPr>
          </a:p>
          <a:p>
            <a:pPr marL="0" indent="0">
              <a:spcBef>
                <a:spcPts val="373"/>
              </a:spcBef>
            </a:pPr>
            <a:endParaRPr dirty="0"/>
          </a:p>
        </p:txBody>
      </p:sp>
      <p:sp>
        <p:nvSpPr>
          <p:cNvPr id="868" name="Google Shape;868;p5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4" name="Google Shape;334;p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latin typeface="+mn-lt"/>
              </a:rPr>
              <a:t>Notes de l'instructeur : </a:t>
            </a:r>
            <a:endParaRPr lang="fr-FR" noProof="0" dirty="0">
              <a:latin typeface="+mn-lt"/>
            </a:endParaRPr>
          </a:p>
          <a:p>
            <a:pPr marL="0" indent="0">
              <a:lnSpc>
                <a:spcPct val="115000"/>
              </a:lnSpc>
              <a:spcBef>
                <a:spcPts val="622"/>
              </a:spcBef>
            </a:pPr>
            <a:endParaRPr lang="fr-FR" b="1" dirty="0">
              <a:latin typeface="+mn-lt"/>
            </a:endParaRPr>
          </a:p>
          <a:p>
            <a:pPr marL="177845" indent="-177845">
              <a:lnSpc>
                <a:spcPct val="115000"/>
              </a:lnSpc>
              <a:spcBef>
                <a:spcPts val="622"/>
              </a:spcBef>
              <a:buClr>
                <a:schemeClr val="dk1"/>
              </a:buClr>
              <a:buSzPts val="1200"/>
              <a:buFont typeface="Wingdings" panose="05000000000000000000" pitchFamily="2" charset="2"/>
              <a:buChar char="§"/>
            </a:pPr>
            <a:r>
              <a:rPr lang="fr-FR" b="1" u="sng" dirty="0">
                <a:latin typeface="+mn-lt"/>
              </a:rPr>
              <a:t>Posez la question</a:t>
            </a:r>
            <a:r>
              <a:rPr lang="fr-FR" b="1" dirty="0">
                <a:latin typeface="+mn-lt"/>
              </a:rPr>
              <a:t> :</a:t>
            </a:r>
            <a:r>
              <a:rPr lang="fr-FR" dirty="0">
                <a:latin typeface="+mn-lt"/>
                <a:ea typeface="Times New Roman"/>
                <a:cs typeface="Times New Roman"/>
                <a:sym typeface="Times New Roman"/>
              </a:rPr>
              <a:t>  Qui a déjà utilisé Excel ? Dans quel but ? </a:t>
            </a:r>
            <a:r>
              <a:rPr lang="fr-FR" dirty="0">
                <a:latin typeface="+mn-lt"/>
              </a:rPr>
              <a:t> Comment l'utilisation d'Excel peut-elle vous aider dans votre travail ?</a:t>
            </a:r>
            <a:endParaRPr lang="fr-FR" noProof="0" dirty="0">
              <a:latin typeface="+mn-lt"/>
            </a:endParaRPr>
          </a:p>
          <a:p>
            <a:pPr marL="256887" indent="-177845">
              <a:lnSpc>
                <a:spcPct val="115000"/>
              </a:lnSpc>
              <a:spcBef>
                <a:spcPts val="622"/>
              </a:spcBef>
              <a:buClr>
                <a:schemeClr val="dk1"/>
              </a:buClr>
              <a:buSzPts val="1200"/>
              <a:buFont typeface="Wingdings" panose="05000000000000000000" pitchFamily="2" charset="2"/>
              <a:buChar char="§"/>
            </a:pPr>
            <a:endParaRPr lang="fr-FR" dirty="0">
              <a:latin typeface="+mn-lt"/>
            </a:endParaRPr>
          </a:p>
          <a:p>
            <a:pPr marL="177845" indent="-177845">
              <a:lnSpc>
                <a:spcPct val="115000"/>
              </a:lnSpc>
              <a:spcBef>
                <a:spcPts val="622"/>
              </a:spcBef>
              <a:buClr>
                <a:schemeClr val="dk1"/>
              </a:buClr>
              <a:buSzPts val="1200"/>
              <a:buFont typeface="Wingdings" panose="05000000000000000000" pitchFamily="2" charset="2"/>
              <a:buChar char="§"/>
            </a:pPr>
            <a:r>
              <a:rPr lang="fr-FR" b="1" u="sng" noProof="0" dirty="0">
                <a:latin typeface="+mn-lt"/>
              </a:rPr>
              <a:t>Remerciez</a:t>
            </a:r>
            <a:r>
              <a:rPr lang="fr-FR" b="0" u="none" noProof="0" dirty="0">
                <a:latin typeface="+mn-lt"/>
              </a:rPr>
              <a:t> </a:t>
            </a:r>
            <a:r>
              <a:rPr lang="fr-FR" dirty="0">
                <a:latin typeface="+mn-lt"/>
              </a:rPr>
              <a:t>les participants pour leurs réponses.  </a:t>
            </a:r>
            <a:r>
              <a:rPr lang="fr-FR" b="1" dirty="0">
                <a:latin typeface="+mn-lt"/>
              </a:rPr>
              <a:t>Réponses :</a:t>
            </a:r>
            <a:endParaRPr lang="fr-FR" dirty="0">
              <a:latin typeface="+mn-lt"/>
            </a:endParaRPr>
          </a:p>
          <a:p>
            <a:pPr marL="770662" lvl="1" indent="-296408">
              <a:lnSpc>
                <a:spcPct val="115000"/>
              </a:lnSpc>
              <a:spcBef>
                <a:spcPts val="622"/>
              </a:spcBef>
              <a:buClr>
                <a:schemeClr val="dk1"/>
              </a:buClr>
              <a:buSzPts val="1200"/>
              <a:buFont typeface="Courier New"/>
              <a:buChar char="o"/>
            </a:pPr>
            <a:r>
              <a:rPr lang="fr-FR" i="1" dirty="0">
                <a:latin typeface="+mn-lt"/>
              </a:rPr>
              <a:t>Compiler des données</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Analyser des données</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Interpréter des données</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Présenter des données</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Partager des données (courrier électronique, impression, etc.)</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Gérer de grandes quantités de données</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Améliorer la précision</a:t>
            </a:r>
            <a:endParaRPr lang="fr-FR" noProof="0" dirty="0">
              <a:latin typeface="+mn-lt"/>
            </a:endParaRPr>
          </a:p>
          <a:p>
            <a:pPr marL="770662" lvl="1" indent="-296408">
              <a:lnSpc>
                <a:spcPct val="115000"/>
              </a:lnSpc>
              <a:spcBef>
                <a:spcPts val="0"/>
              </a:spcBef>
              <a:buClr>
                <a:schemeClr val="dk1"/>
              </a:buClr>
              <a:buSzPts val="1200"/>
              <a:buFont typeface="Courier New"/>
              <a:buChar char="o"/>
            </a:pPr>
            <a:r>
              <a:rPr lang="fr-FR" i="1" dirty="0">
                <a:latin typeface="+mn-lt"/>
              </a:rPr>
              <a:t>Gagner du temps</a:t>
            </a:r>
            <a:endParaRPr lang="fr-FR" noProof="0" dirty="0">
              <a:latin typeface="+mn-lt"/>
            </a:endParaRPr>
          </a:p>
          <a:p>
            <a:pPr marL="770662" lvl="1" indent="-296408">
              <a:lnSpc>
                <a:spcPct val="115000"/>
              </a:lnSpc>
              <a:spcBef>
                <a:spcPts val="1245"/>
              </a:spcBef>
              <a:buClr>
                <a:schemeClr val="dk1"/>
              </a:buClr>
              <a:buSzPts val="1200"/>
              <a:buFont typeface="Courier New"/>
              <a:buChar char="o"/>
            </a:pPr>
            <a:r>
              <a:rPr lang="fr-FR" i="1" dirty="0">
                <a:latin typeface="+mn-lt"/>
              </a:rPr>
              <a:t>Gagner de l'espace et stockage</a:t>
            </a:r>
            <a:endParaRPr lang="fr-FR" i="1" noProof="0" dirty="0">
              <a:latin typeface="+mn-lt"/>
              <a:ea typeface="Arial"/>
              <a:cs typeface="Arial"/>
              <a:sym typeface="Arial"/>
            </a:endParaRPr>
          </a:p>
        </p:txBody>
      </p:sp>
      <p:sp>
        <p:nvSpPr>
          <p:cNvPr id="335" name="Google Shape;335;p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6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5" name="Google Shape;875;p6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Le formatage des dates est une fonction simple mais importante. Formatons les dates de la colonne A. </a:t>
            </a:r>
          </a:p>
          <a:p>
            <a:pPr marL="711380" lvl="1" indent="-237127">
              <a:spcBef>
                <a:spcPts val="373"/>
              </a:spcBef>
              <a:buClr>
                <a:schemeClr val="dk1"/>
              </a:buClr>
              <a:buSzPts val="1200"/>
              <a:buFont typeface="Calibri"/>
              <a:buAutoNum type="arabicPeriod"/>
            </a:pPr>
            <a:r>
              <a:rPr lang="fr-FR" noProof="0" dirty="0"/>
              <a:t>Après avoir sélectionné Date, sous Type : sélectionnez 14/03/24, qui représente jj/mm/aa. </a:t>
            </a:r>
          </a:p>
          <a:p>
            <a:pPr marL="711380" lvl="1" indent="-237127">
              <a:spcBef>
                <a:spcPts val="373"/>
              </a:spcBef>
              <a:buClr>
                <a:schemeClr val="dk1"/>
              </a:buClr>
              <a:buSzPts val="1200"/>
              <a:buFont typeface="Calibri"/>
              <a:buAutoNum type="arabicPeriod"/>
            </a:pPr>
            <a:r>
              <a:rPr lang="fr-FR" noProof="0" dirty="0"/>
              <a:t>NOTE : Dans votre travail, vous pouvez utiliser un format de date tel que 14/03/2024 (jj-mm-</a:t>
            </a:r>
            <a:r>
              <a:rPr lang="fr-FR" noProof="0" dirty="0" err="1"/>
              <a:t>aaaa</a:t>
            </a:r>
            <a:r>
              <a:rPr lang="fr-FR" noProof="0" dirty="0"/>
              <a:t>) ou 14-MAR-24 (jj-mm-</a:t>
            </a:r>
            <a:r>
              <a:rPr lang="fr-FR" noProof="0" dirty="0" err="1"/>
              <a:t>aaaa</a:t>
            </a:r>
            <a:r>
              <a:rPr lang="fr-FR" noProof="0" dirty="0"/>
              <a:t>).</a:t>
            </a:r>
          </a:p>
          <a:p>
            <a:pPr marL="711380" lvl="1" indent="-237127">
              <a:spcBef>
                <a:spcPts val="373"/>
              </a:spcBef>
              <a:buClr>
                <a:schemeClr val="dk1"/>
              </a:buClr>
              <a:buSzPts val="1200"/>
              <a:buFont typeface="Calibri"/>
              <a:buAutoNum type="arabicPeriod"/>
            </a:pPr>
            <a:r>
              <a:rPr lang="fr-FR" noProof="0" dirty="0"/>
              <a:t>Cliquez sur OK.</a:t>
            </a:r>
          </a:p>
          <a:p>
            <a:pPr marL="474254" lvl="1" indent="0">
              <a:spcBef>
                <a:spcPts val="373"/>
              </a:spcBef>
              <a:buClr>
                <a:schemeClr val="dk1"/>
              </a:buClr>
              <a:buSzPts val="1200"/>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Posez la question</a:t>
            </a:r>
            <a:r>
              <a:rPr lang="fr-FR" b="1" u="none" noProof="0" dirty="0"/>
              <a:t> :  </a:t>
            </a:r>
            <a:r>
              <a:rPr lang="fr-FR" noProof="0" dirty="0"/>
              <a:t>Vos dates sont-elles maintenant au format à 6 chiffres ?  </a:t>
            </a:r>
          </a:p>
          <a:p>
            <a:pPr marL="256887" indent="-177845">
              <a:spcBef>
                <a:spcPts val="373"/>
              </a:spcBef>
              <a:buClr>
                <a:schemeClr val="dk1"/>
              </a:buClr>
              <a:buSzPts val="1200"/>
              <a:buFont typeface="Wingdings" panose="05000000000000000000" pitchFamily="2" charset="2"/>
              <a:buChar char="§"/>
            </a:pPr>
            <a:endParaRPr lang="fr-FR" b="1" noProof="0"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u="none" noProof="0" dirty="0"/>
              <a:t> </a:t>
            </a:r>
            <a:r>
              <a:rPr lang="fr-FR" b="0" u="none" noProof="0" dirty="0"/>
              <a:t>les participants pour leurs réponses</a:t>
            </a:r>
            <a:r>
              <a:rPr lang="fr-FR" b="0" noProof="0" dirty="0"/>
              <a:t>.  </a:t>
            </a:r>
            <a:r>
              <a:rPr lang="fr-FR" b="1" noProof="0" dirty="0"/>
              <a:t>La réponse : </a:t>
            </a:r>
            <a:r>
              <a:rPr lang="fr-FR" i="1" noProof="0" dirty="0"/>
              <a:t>Oui</a:t>
            </a:r>
            <a:endParaRPr lang="fr-FR" noProof="0" dirty="0"/>
          </a:p>
          <a:p>
            <a:pPr marL="256887" indent="-177845">
              <a:spcBef>
                <a:spcPts val="373"/>
              </a:spcBef>
              <a:buClr>
                <a:schemeClr val="dk1"/>
              </a:buClr>
              <a:buSzPts val="1200"/>
              <a:buFont typeface="Wingdings" panose="05000000000000000000" pitchFamily="2" charset="2"/>
              <a:buChar char="§"/>
            </a:pPr>
            <a:endParaRPr lang="fr-FR" i="1"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Veillez à sauvegarder le travail en cliquant sur l'icône de sauvegarde (enregistrer) !</a:t>
            </a:r>
          </a:p>
        </p:txBody>
      </p:sp>
      <p:sp>
        <p:nvSpPr>
          <p:cNvPr id="876" name="Google Shape;876;p6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
        <p:cNvGrpSpPr/>
        <p:nvPr/>
      </p:nvGrpSpPr>
      <p:grpSpPr>
        <a:xfrm>
          <a:off x="0" y="0"/>
          <a:ext cx="0" cy="0"/>
          <a:chOff x="0" y="0"/>
          <a:chExt cx="0" cy="0"/>
        </a:xfrm>
      </p:grpSpPr>
      <p:sp>
        <p:nvSpPr>
          <p:cNvPr id="882" name="Google Shape;882;p6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3" name="Google Shape;883;p6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mn-lt"/>
              </a:rPr>
              <a:t>Notes de l'instructeur : </a:t>
            </a:r>
            <a:endParaRPr lang="fr-FR" dirty="0">
              <a:latin typeface="+mn-lt"/>
            </a:endParaRPr>
          </a:p>
          <a:p>
            <a:pPr marL="0" indent="0">
              <a:spcBef>
                <a:spcPts val="373"/>
              </a:spcBef>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L'onglet ACCUEIL permet d'accéder facilement à un groupe d'outils pour formater les nombres. Commencez par :</a:t>
            </a:r>
          </a:p>
          <a:p>
            <a:pPr marL="829944" lvl="1" indent="-355690">
              <a:lnSpc>
                <a:spcPct val="115000"/>
              </a:lnSpc>
              <a:spcBef>
                <a:spcPts val="0"/>
              </a:spcBef>
              <a:buSzPct val="100000"/>
              <a:buFont typeface="+mj-lt"/>
              <a:buAutoNum type="arabicPeriod"/>
            </a:pPr>
            <a:r>
              <a:rPr lang="fr-FR" dirty="0">
                <a:solidFill>
                  <a:srgbClr val="000000"/>
                </a:solidFill>
                <a:latin typeface="+mn-lt"/>
              </a:rPr>
              <a:t>Entrez </a:t>
            </a:r>
            <a:r>
              <a:rPr lang="fr-FR" i="1" dirty="0">
                <a:solidFill>
                  <a:srgbClr val="000000"/>
                </a:solidFill>
                <a:latin typeface="+mn-lt"/>
              </a:rPr>
              <a:t>0,555 </a:t>
            </a:r>
            <a:r>
              <a:rPr lang="fr-FR" dirty="0">
                <a:solidFill>
                  <a:srgbClr val="000000"/>
                </a:solidFill>
                <a:latin typeface="+mn-lt"/>
              </a:rPr>
              <a:t>dans la cellule </a:t>
            </a:r>
            <a:r>
              <a:rPr lang="fr-FR" i="1" dirty="0">
                <a:solidFill>
                  <a:srgbClr val="000000"/>
                </a:solidFill>
                <a:latin typeface="+mn-lt"/>
              </a:rPr>
              <a:t>C16</a:t>
            </a:r>
            <a:endParaRPr lang="fr-FR" dirty="0">
              <a:latin typeface="+mn-lt"/>
            </a:endParaRPr>
          </a:p>
          <a:p>
            <a:pPr marL="829944" lvl="1" indent="-355690">
              <a:lnSpc>
                <a:spcPct val="115000"/>
              </a:lnSpc>
              <a:spcBef>
                <a:spcPts val="1245"/>
              </a:spcBef>
              <a:buSzPct val="100000"/>
              <a:buFont typeface="+mj-lt"/>
              <a:buAutoNum type="arabicPeriod"/>
            </a:pPr>
            <a:r>
              <a:rPr lang="fr-FR" dirty="0">
                <a:solidFill>
                  <a:srgbClr val="000000"/>
                </a:solidFill>
                <a:latin typeface="+mn-lt"/>
              </a:rPr>
              <a:t>Appuyez sur </a:t>
            </a:r>
            <a:r>
              <a:rPr lang="fr-FR" b="1" dirty="0">
                <a:solidFill>
                  <a:srgbClr val="000000"/>
                </a:solidFill>
                <a:latin typeface="+mn-lt"/>
              </a:rPr>
              <a:t>Entrée</a:t>
            </a:r>
            <a:endParaRPr lang="fr-FR" b="1" dirty="0">
              <a:solidFill>
                <a:srgbClr val="000000"/>
              </a:solidFill>
              <a:latin typeface="+mn-lt"/>
              <a:ea typeface="Times New Roman"/>
              <a:cs typeface="Times New Roman"/>
              <a:sym typeface="Times New Roman"/>
            </a:endParaRPr>
          </a:p>
          <a:p>
            <a:pPr marL="474254" lvl="1" indent="0">
              <a:spcBef>
                <a:spcPts val="1618"/>
              </a:spcBef>
            </a:pPr>
            <a:endParaRPr dirty="0"/>
          </a:p>
          <a:p>
            <a:pPr marL="0" indent="0">
              <a:spcBef>
                <a:spcPts val="373"/>
              </a:spcBef>
            </a:pPr>
            <a:endParaRPr dirty="0"/>
          </a:p>
        </p:txBody>
      </p:sp>
      <p:sp>
        <p:nvSpPr>
          <p:cNvPr id="884" name="Google Shape;884;p6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6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93" name="Google Shape;893;p6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Transformons le nombre que nous avons formaté dans la diapositive précédente en pourcentage. Pour ce faire, procédez comme suit </a:t>
            </a:r>
          </a:p>
          <a:p>
            <a:pPr marL="711380" lvl="1" indent="-237127">
              <a:lnSpc>
                <a:spcPct val="115000"/>
              </a:lnSpc>
              <a:spcBef>
                <a:spcPts val="0"/>
              </a:spcBef>
              <a:buClr>
                <a:schemeClr val="dk1"/>
              </a:buClr>
              <a:buSzPts val="1200"/>
              <a:buFont typeface="Calibri"/>
              <a:buAutoNum type="arabicPeriod"/>
            </a:pPr>
            <a:r>
              <a:rPr lang="fr-FR" dirty="0"/>
              <a:t>Cliquez avec le bouton gauche de la souris pour sélectionner </a:t>
            </a:r>
            <a:r>
              <a:rPr lang="fr-FR" i="1" dirty="0"/>
              <a:t>C16</a:t>
            </a:r>
            <a:r>
              <a:rPr lang="fr-FR" dirty="0"/>
              <a:t>.</a:t>
            </a:r>
            <a:endParaRPr lang="fr-FR" noProof="0" dirty="0"/>
          </a:p>
          <a:p>
            <a:pPr marL="711380" lvl="1" indent="-237127">
              <a:lnSpc>
                <a:spcPct val="115000"/>
              </a:lnSpc>
              <a:spcBef>
                <a:spcPts val="0"/>
              </a:spcBef>
              <a:buClr>
                <a:schemeClr val="dk1"/>
              </a:buClr>
              <a:buSzPts val="1200"/>
              <a:buFont typeface="Calibri"/>
              <a:buAutoNum type="arabicPeriod"/>
            </a:pPr>
            <a:r>
              <a:rPr lang="fr-FR" dirty="0"/>
              <a:t>Remplacez 0,</a:t>
            </a:r>
            <a:r>
              <a:rPr lang="fr-FR" i="1" dirty="0"/>
              <a:t>555 </a:t>
            </a:r>
            <a:r>
              <a:rPr lang="fr-FR" dirty="0"/>
              <a:t>par un pourcentage en sélectionnant le </a:t>
            </a:r>
            <a:r>
              <a:rPr lang="fr-FR" i="1" dirty="0"/>
              <a:t>(%) </a:t>
            </a:r>
            <a:r>
              <a:rPr lang="fr-FR" dirty="0"/>
              <a:t>dans le ruban d'outils </a:t>
            </a:r>
            <a:r>
              <a:rPr lang="fr-FR" i="1" dirty="0"/>
              <a:t>(voir l'image de droite).</a:t>
            </a:r>
            <a:endParaRPr lang="fr-FR" dirty="0"/>
          </a:p>
          <a:p>
            <a:pPr marL="0" indent="0">
              <a:spcBef>
                <a:spcPts val="1618"/>
              </a:spcBef>
            </a:pPr>
            <a:endParaRPr dirty="0"/>
          </a:p>
        </p:txBody>
      </p:sp>
      <p:sp>
        <p:nvSpPr>
          <p:cNvPr id="894" name="Google Shape;894;p6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p6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02" name="Google Shape;902;p6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Maintenant, utilisons les fonctions de la virgule décimale.  </a:t>
            </a:r>
          </a:p>
          <a:p>
            <a:pPr marL="829944" lvl="1" indent="-263474">
              <a:lnSpc>
                <a:spcPct val="115000"/>
              </a:lnSpc>
              <a:spcBef>
                <a:spcPts val="0"/>
              </a:spcBef>
              <a:buSzPct val="100000"/>
              <a:buFont typeface="+mj-lt"/>
              <a:buAutoNum type="arabicPeriod"/>
            </a:pPr>
            <a:r>
              <a:rPr lang="fr-FR" dirty="0">
                <a:solidFill>
                  <a:srgbClr val="000000"/>
                </a:solidFill>
              </a:rPr>
              <a:t>Cliquez deux fois sur l'icône bleue de la flèche gauche pour utiliser l'option </a:t>
            </a:r>
            <a:r>
              <a:rPr lang="fr-FR" i="1" dirty="0">
                <a:solidFill>
                  <a:srgbClr val="000000"/>
                </a:solidFill>
              </a:rPr>
              <a:t>Augmenter la décimale </a:t>
            </a:r>
            <a:r>
              <a:rPr lang="fr-FR" dirty="0">
                <a:solidFill>
                  <a:srgbClr val="000000"/>
                </a:solidFill>
              </a:rPr>
              <a:t>afin d'afficher plus de chiffres après la virgule et de rendre le nombre plus précis.</a:t>
            </a:r>
            <a:endParaRPr lang="fr-FR" dirty="0"/>
          </a:p>
          <a:p>
            <a:pPr marL="829944" lvl="1" indent="-263474">
              <a:lnSpc>
                <a:spcPct val="115000"/>
              </a:lnSpc>
              <a:spcBef>
                <a:spcPts val="0"/>
              </a:spcBef>
              <a:buSzPct val="100000"/>
              <a:buFont typeface="+mj-lt"/>
              <a:buAutoNum type="arabicPeriod"/>
            </a:pPr>
            <a:r>
              <a:rPr lang="fr-FR" dirty="0">
                <a:solidFill>
                  <a:srgbClr val="000000"/>
                </a:solidFill>
              </a:rPr>
              <a:t>Cliquez sur la flèche bleue vers la droite pour utiliser l'option </a:t>
            </a:r>
            <a:r>
              <a:rPr lang="fr-FR" i="1" dirty="0">
                <a:solidFill>
                  <a:srgbClr val="000000"/>
                </a:solidFill>
              </a:rPr>
              <a:t>Diminuer la décimale </a:t>
            </a:r>
            <a:r>
              <a:rPr lang="fr-FR" dirty="0">
                <a:solidFill>
                  <a:srgbClr val="000000"/>
                </a:solidFill>
              </a:rPr>
              <a:t>afin d'afficher moins de chiffres après la virgule et de rendre le nombre moins précis.</a:t>
            </a:r>
            <a:endParaRPr lang="fr-FR" dirty="0"/>
          </a:p>
          <a:p>
            <a:pPr marL="829944" lvl="1" indent="-263474">
              <a:lnSpc>
                <a:spcPct val="115000"/>
              </a:lnSpc>
              <a:spcBef>
                <a:spcPts val="622"/>
              </a:spcBef>
              <a:buSzPct val="100000"/>
              <a:buFont typeface="+mj-lt"/>
              <a:buAutoNum type="arabicPeriod"/>
            </a:pPr>
            <a:r>
              <a:rPr lang="fr-FR" dirty="0">
                <a:solidFill>
                  <a:srgbClr val="000000"/>
                </a:solidFill>
              </a:rPr>
              <a:t>Lorsque vous avez terminé, sélectionnez à nouveau la cellule </a:t>
            </a:r>
            <a:r>
              <a:rPr lang="fr-FR" i="1" dirty="0">
                <a:solidFill>
                  <a:srgbClr val="000000"/>
                </a:solidFill>
              </a:rPr>
              <a:t>C16</a:t>
            </a:r>
            <a:endParaRPr lang="fr-FR" dirty="0"/>
          </a:p>
          <a:p>
            <a:pPr marL="829944" lvl="1" indent="-263474">
              <a:lnSpc>
                <a:spcPct val="115000"/>
              </a:lnSpc>
              <a:spcBef>
                <a:spcPts val="0"/>
              </a:spcBef>
              <a:buSzPct val="100000"/>
              <a:buFont typeface="+mj-lt"/>
              <a:buAutoNum type="arabicPeriod"/>
            </a:pPr>
            <a:r>
              <a:rPr lang="fr-FR" dirty="0">
                <a:solidFill>
                  <a:srgbClr val="000000"/>
                </a:solidFill>
              </a:rPr>
              <a:t>Appuyez sur </a:t>
            </a:r>
            <a:r>
              <a:rPr lang="fr-FR" b="1" dirty="0">
                <a:solidFill>
                  <a:srgbClr val="000000"/>
                </a:solidFill>
              </a:rPr>
              <a:t>Supprimer </a:t>
            </a:r>
            <a:r>
              <a:rPr lang="fr-FR" dirty="0">
                <a:solidFill>
                  <a:srgbClr val="000000"/>
                </a:solidFill>
              </a:rPr>
              <a:t>pour effacer le contenu</a:t>
            </a:r>
          </a:p>
          <a:p>
            <a:pPr marL="474254" lvl="1" indent="0">
              <a:lnSpc>
                <a:spcPct val="115000"/>
              </a:lnSpc>
              <a:spcBef>
                <a:spcPts val="0"/>
              </a:spcBef>
              <a:buClr>
                <a:schemeClr val="dk1"/>
              </a:buClr>
              <a:buSzPts val="2800"/>
            </a:pPr>
            <a:endParaRPr sz="1500" dirty="0">
              <a:solidFill>
                <a:srgbClr val="000000"/>
              </a:solidFill>
            </a:endParaRPr>
          </a:p>
          <a:p>
            <a:pPr marL="0" indent="0">
              <a:spcBef>
                <a:spcPts val="996"/>
              </a:spcBef>
            </a:pPr>
            <a:endParaRPr sz="1500" dirty="0"/>
          </a:p>
          <a:p>
            <a:pPr marL="0" indent="0">
              <a:spcBef>
                <a:spcPts val="373"/>
              </a:spcBef>
            </a:pPr>
            <a:endParaRPr sz="1500" dirty="0"/>
          </a:p>
        </p:txBody>
      </p:sp>
      <p:sp>
        <p:nvSpPr>
          <p:cNvPr id="903" name="Google Shape;903;p6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p6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5" name="Google Shape;915;p6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L'onglet </a:t>
            </a:r>
            <a:r>
              <a:rPr lang="fr-FR" b="1" i="1" dirty="0"/>
              <a:t>ACCUEIL </a:t>
            </a:r>
            <a:r>
              <a:rPr lang="fr-FR" dirty="0"/>
              <a:t>contient des groupes d'outils de formatage de style. Pour vous familiariser avec ces outils :</a:t>
            </a:r>
          </a:p>
          <a:p>
            <a:pPr marL="829944" lvl="1" indent="-263474">
              <a:lnSpc>
                <a:spcPct val="115000"/>
              </a:lnSpc>
              <a:spcBef>
                <a:spcPts val="0"/>
              </a:spcBef>
              <a:buClr>
                <a:schemeClr val="dk1"/>
              </a:buClr>
              <a:buSzPct val="100000"/>
              <a:buFont typeface="+mj-lt"/>
              <a:buAutoNum type="arabicPeriod"/>
            </a:pPr>
            <a:r>
              <a:rPr lang="fr-FR" dirty="0"/>
              <a:t> Passez votre curseur sur chaque icône pour obtenir un aperçu de sa fonction.</a:t>
            </a:r>
          </a:p>
          <a:p>
            <a:pPr marL="1422761" lvl="2" indent="-382038">
              <a:spcBef>
                <a:spcPts val="0"/>
              </a:spcBef>
              <a:buClr>
                <a:schemeClr val="dk1"/>
              </a:buClr>
              <a:buSzPct val="100000"/>
              <a:buFont typeface="Courier New"/>
              <a:buChar char="o"/>
            </a:pPr>
            <a:r>
              <a:rPr lang="fr-FR" dirty="0"/>
              <a:t>Type de police, taille des points</a:t>
            </a:r>
          </a:p>
          <a:p>
            <a:pPr marL="1422761" lvl="2" indent="-382038">
              <a:spcBef>
                <a:spcPts val="0"/>
              </a:spcBef>
              <a:buClr>
                <a:schemeClr val="dk1"/>
              </a:buClr>
              <a:buSzPct val="100000"/>
              <a:buFont typeface="Courier New"/>
              <a:buChar char="o"/>
            </a:pPr>
            <a:r>
              <a:rPr lang="fr-FR" dirty="0"/>
              <a:t>Gras, italique, souligné, taille de police plus grande et taille de police plus petite</a:t>
            </a:r>
          </a:p>
          <a:p>
            <a:pPr marL="1422761" lvl="2" indent="-382038">
              <a:spcBef>
                <a:spcPts val="1245"/>
              </a:spcBef>
              <a:buClr>
                <a:schemeClr val="dk1"/>
              </a:buClr>
              <a:buSzPct val="100000"/>
              <a:buFont typeface="Courier New"/>
              <a:buChar char="o"/>
            </a:pPr>
            <a:r>
              <a:rPr lang="fr-FR" dirty="0"/>
              <a:t>Bordures, arrière-plan de la cellule et couleur de la police </a:t>
            </a:r>
            <a:r>
              <a:rPr lang="fr-FR" b="1" dirty="0"/>
              <a:t>&lt;CLIQUER&gt;</a:t>
            </a:r>
            <a:endParaRPr lang="fr-FR" dirty="0"/>
          </a:p>
          <a:p>
            <a:pPr marL="1422761" lvl="2" indent="-395211">
              <a:spcBef>
                <a:spcPts val="1245"/>
              </a:spcBef>
              <a:buClr>
                <a:schemeClr val="dk1"/>
              </a:buClr>
              <a:buSzPts val="1200"/>
            </a:pPr>
            <a:endParaRPr lang="fr-FR" b="1" dirty="0"/>
          </a:p>
          <a:p>
            <a:pPr marL="177845" indent="-191019">
              <a:spcBef>
                <a:spcPts val="1245"/>
              </a:spcBef>
              <a:buClr>
                <a:schemeClr val="dk1"/>
              </a:buClr>
              <a:buSzPct val="100000"/>
              <a:buFont typeface="Wingdings" panose="05000000000000000000" pitchFamily="2" charset="2"/>
              <a:buChar char="§"/>
            </a:pPr>
            <a:r>
              <a:rPr lang="fr-FR" b="1" u="sng" dirty="0"/>
              <a:t>Dites</a:t>
            </a:r>
            <a:r>
              <a:rPr lang="fr-FR" b="1" dirty="0"/>
              <a:t> : </a:t>
            </a:r>
            <a:r>
              <a:rPr lang="fr-FR" dirty="0">
                <a:solidFill>
                  <a:srgbClr val="000000"/>
                </a:solidFill>
              </a:rPr>
              <a:t>Au-dessus de l'onglet </a:t>
            </a:r>
            <a:r>
              <a:rPr lang="fr-FR" b="1" dirty="0">
                <a:solidFill>
                  <a:srgbClr val="000000"/>
                </a:solidFill>
              </a:rPr>
              <a:t>Alignement </a:t>
            </a:r>
            <a:r>
              <a:rPr lang="fr-FR" dirty="0">
                <a:solidFill>
                  <a:srgbClr val="000000"/>
                </a:solidFill>
              </a:rPr>
              <a:t>se trouvent des icônes pour l'alignement vertical et horizontal des cellules, le retour à la ligne automatique, la fusion des cellules, l'indentation et la direction du texte.  Ici, vous pouvez formater la taille, la couleur, la position et le style de la police pour améliorer la lisibilité.</a:t>
            </a:r>
            <a:endParaRPr lang="fr-FR" dirty="0"/>
          </a:p>
        </p:txBody>
      </p:sp>
      <p:sp>
        <p:nvSpPr>
          <p:cNvPr id="916" name="Google Shape;916;p6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6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26" name="Google Shape;926;p6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2800"/>
            </a:pPr>
            <a:r>
              <a:rPr lang="fr-FR" b="1" dirty="0"/>
              <a:t>Notes de l'instructeur : </a:t>
            </a:r>
            <a:endParaRPr lang="fr-FR" dirty="0"/>
          </a:p>
          <a:p>
            <a:pPr marL="0" indent="0">
              <a:lnSpc>
                <a:spcPct val="115000"/>
              </a:lnSpc>
              <a:spcBef>
                <a:spcPts val="0"/>
              </a:spcBef>
            </a:pPr>
            <a:endParaRPr lang="fr-FR" dirty="0"/>
          </a:p>
          <a:p>
            <a:pPr marL="263474" indent="-177845">
              <a:lnSpc>
                <a:spcPct val="115000"/>
              </a:lnSpc>
              <a:spcBef>
                <a:spcPts val="622"/>
              </a:spcBef>
              <a:buClr>
                <a:schemeClr val="dk1"/>
              </a:buClr>
              <a:buFont typeface="Wingdings" panose="05000000000000000000" pitchFamily="2" charset="2"/>
              <a:buChar char="§"/>
            </a:pPr>
            <a:r>
              <a:rPr lang="fr-FR" b="1" u="sng" dirty="0"/>
              <a:t>Dites</a:t>
            </a:r>
            <a:r>
              <a:rPr lang="fr-FR" b="1" dirty="0"/>
              <a:t> : </a:t>
            </a:r>
            <a:r>
              <a:rPr lang="fr-FR" dirty="0">
                <a:solidFill>
                  <a:srgbClr val="000000"/>
                </a:solidFill>
              </a:rPr>
              <a:t>Pour pratiquer l'utilisation de l'onglet d'alignement, </a:t>
            </a:r>
            <a:endParaRPr lang="fr-FR" dirty="0"/>
          </a:p>
          <a:p>
            <a:pPr marL="829944" lvl="1" indent="-263474">
              <a:lnSpc>
                <a:spcPct val="115000"/>
              </a:lnSpc>
              <a:spcBef>
                <a:spcPts val="622"/>
              </a:spcBef>
              <a:buSzPct val="100000"/>
              <a:buFont typeface="Calibri"/>
              <a:buAutoNum type="arabicPeriod"/>
            </a:pPr>
            <a:r>
              <a:rPr lang="fr-FR" dirty="0">
                <a:solidFill>
                  <a:srgbClr val="000000"/>
                </a:solidFill>
              </a:rPr>
              <a:t>Cliquez sur la ligne numéro 1</a:t>
            </a:r>
            <a:endParaRPr lang="fr-FR" dirty="0"/>
          </a:p>
          <a:p>
            <a:pPr marL="829944" lvl="1" indent="-263474">
              <a:lnSpc>
                <a:spcPct val="115000"/>
              </a:lnSpc>
              <a:spcBef>
                <a:spcPts val="0"/>
              </a:spcBef>
              <a:buSzPct val="100000"/>
              <a:buFont typeface="Calibri"/>
              <a:buAutoNum type="arabicPeriod"/>
            </a:pPr>
            <a:r>
              <a:rPr lang="fr-FR" dirty="0">
                <a:solidFill>
                  <a:srgbClr val="000000"/>
                </a:solidFill>
              </a:rPr>
              <a:t>Sélectionnez l'icône </a:t>
            </a:r>
            <a:r>
              <a:rPr lang="fr-FR" b="1" dirty="0">
                <a:solidFill>
                  <a:srgbClr val="000000"/>
                </a:solidFill>
              </a:rPr>
              <a:t>B </a:t>
            </a:r>
            <a:r>
              <a:rPr lang="fr-FR" dirty="0">
                <a:solidFill>
                  <a:srgbClr val="000000"/>
                </a:solidFill>
              </a:rPr>
              <a:t>pour mettre le texte en gras</a:t>
            </a:r>
            <a:endParaRPr lang="fr-FR" dirty="0"/>
          </a:p>
          <a:p>
            <a:pPr marL="829944" lvl="1" indent="-263474">
              <a:lnSpc>
                <a:spcPct val="115000"/>
              </a:lnSpc>
              <a:spcBef>
                <a:spcPts val="0"/>
              </a:spcBef>
              <a:buSzPct val="100000"/>
              <a:buFont typeface="Calibri"/>
              <a:buAutoNum type="arabicPeriod"/>
            </a:pPr>
            <a:r>
              <a:rPr lang="fr-FR" dirty="0">
                <a:solidFill>
                  <a:srgbClr val="000000"/>
                </a:solidFill>
              </a:rPr>
              <a:t>Sélectionnez l'icône d'alignement </a:t>
            </a:r>
            <a:r>
              <a:rPr lang="fr-FR" b="1" dirty="0">
                <a:solidFill>
                  <a:srgbClr val="000000"/>
                </a:solidFill>
              </a:rPr>
              <a:t>central</a:t>
            </a:r>
            <a:endParaRPr lang="fr-FR" dirty="0"/>
          </a:p>
          <a:p>
            <a:pPr marL="829944" lvl="1" indent="-263474">
              <a:lnSpc>
                <a:spcPct val="115000"/>
              </a:lnSpc>
              <a:spcBef>
                <a:spcPts val="1245"/>
              </a:spcBef>
              <a:buSzPct val="100000"/>
              <a:buFont typeface="Calibri"/>
              <a:buAutoNum type="arabicPeriod"/>
            </a:pPr>
            <a:r>
              <a:rPr lang="fr-FR" dirty="0">
                <a:solidFill>
                  <a:srgbClr val="000000"/>
                </a:solidFill>
              </a:rPr>
              <a:t>Modifiez la taille de la police en 12</a:t>
            </a:r>
          </a:p>
          <a:p>
            <a:pPr marL="0" indent="0">
              <a:spcBef>
                <a:spcPts val="1618"/>
              </a:spcBef>
            </a:pPr>
            <a:endParaRPr sz="1500" dirty="0"/>
          </a:p>
        </p:txBody>
      </p:sp>
      <p:sp>
        <p:nvSpPr>
          <p:cNvPr id="927" name="Google Shape;927;p6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6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3" name="Google Shape;933;p6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Lorsque vous réglez la largeur des colonnes ou la hauteur des lignes, vous pouvez </a:t>
            </a:r>
            <a:r>
              <a:rPr lang="fr-FR" dirty="0"/>
              <a:t>ajuster automatiquement ou sur mesure une ou plusieurs colonnes ou lignes. L'ajustement personnalisé vous permet d'ajuster l'ajustement à la taille (largeur) souhaitée.</a:t>
            </a:r>
            <a:endParaRPr lang="fr-FR" noProof="0" dirty="0"/>
          </a:p>
          <a:p>
            <a:pPr marL="177845" indent="-177845">
              <a:spcBef>
                <a:spcPts val="373"/>
              </a:spcBef>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Pratiquons l'ajustement personnalisé. </a:t>
            </a:r>
            <a:endParaRPr lang="fr-FR" noProof="0" dirty="0"/>
          </a:p>
        </p:txBody>
      </p:sp>
      <p:sp>
        <p:nvSpPr>
          <p:cNvPr id="934" name="Google Shape;934;p6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0" name="Google Shape;940;p6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Pour utiliser l'outil d'ajustement personnalisé - une colonne :</a:t>
            </a:r>
          </a:p>
          <a:p>
            <a:pPr marL="829944" lvl="1" indent="-355690">
              <a:lnSpc>
                <a:spcPct val="115000"/>
              </a:lnSpc>
              <a:spcBef>
                <a:spcPts val="0"/>
              </a:spcBef>
              <a:buClr>
                <a:schemeClr val="dk1"/>
              </a:buClr>
              <a:buSzPts val="1200"/>
              <a:buFont typeface="Calibri"/>
              <a:buAutoNum type="arabicPeriod"/>
            </a:pPr>
            <a:r>
              <a:rPr lang="fr-FR" dirty="0"/>
              <a:t>Cliquez avec le bouton gauche de la souris sur la lettre B de la colonne pour sélectionner la colonne.</a:t>
            </a:r>
          </a:p>
          <a:p>
            <a:pPr marL="829944" lvl="1" indent="-355690">
              <a:lnSpc>
                <a:spcPct val="115000"/>
              </a:lnSpc>
              <a:spcBef>
                <a:spcPts val="0"/>
              </a:spcBef>
              <a:buClr>
                <a:schemeClr val="dk1"/>
              </a:buClr>
              <a:buSzPts val="1200"/>
              <a:buFont typeface="Calibri"/>
              <a:buAutoNum type="arabicPeriod"/>
            </a:pPr>
            <a:r>
              <a:rPr lang="fr-FR" dirty="0"/>
              <a:t>Passez le curseur sur le bord droit de la colonne</a:t>
            </a:r>
          </a:p>
          <a:p>
            <a:pPr marL="829944" lvl="1" indent="-276648">
              <a:lnSpc>
                <a:spcPct val="115000"/>
              </a:lnSpc>
              <a:spcBef>
                <a:spcPts val="1245"/>
              </a:spcBef>
              <a:buClr>
                <a:schemeClr val="dk1"/>
              </a:buClr>
              <a:buSzPts val="1200"/>
            </a:pPr>
            <a:endParaRPr lang="fr-FR" dirty="0"/>
          </a:p>
          <a:p>
            <a:pPr marL="177845" indent="-191019">
              <a:spcBef>
                <a:spcPts val="2116"/>
              </a:spcBef>
              <a:buClr>
                <a:schemeClr val="dk1"/>
              </a:buClr>
              <a:buSzPct val="100000"/>
              <a:buFont typeface="Wingdings" panose="05000000000000000000" pitchFamily="2" charset="2"/>
              <a:buChar char="§"/>
            </a:pPr>
            <a:r>
              <a:rPr lang="fr-FR" b="1" u="sng" dirty="0"/>
              <a:t>Dites</a:t>
            </a:r>
            <a:r>
              <a:rPr lang="fr-FR" b="1" dirty="0"/>
              <a:t> : </a:t>
            </a:r>
            <a:r>
              <a:rPr lang="fr-FR" dirty="0"/>
              <a:t>Remarquez que l'</a:t>
            </a:r>
            <a:r>
              <a:rPr lang="fr-FR" dirty="0">
                <a:solidFill>
                  <a:srgbClr val="000000"/>
                </a:solidFill>
              </a:rPr>
              <a:t>icône du curseur se transforme en une barre verticale avec des flèches pointant vers la gauche et la droite.</a:t>
            </a:r>
            <a:endParaRPr lang="fr-FR" dirty="0"/>
          </a:p>
          <a:p>
            <a:pPr marL="474254" lvl="1" indent="0">
              <a:spcBef>
                <a:spcPts val="871"/>
              </a:spcBef>
            </a:pPr>
            <a:r>
              <a:rPr lang="fr-FR" dirty="0">
                <a:solidFill>
                  <a:srgbClr val="000000"/>
                </a:solidFill>
              </a:rPr>
              <a:t>3.     Faites glisser la colonne vers la gauche ou la droite pour obtenir la largeur souhaitée</a:t>
            </a:r>
            <a:endParaRPr lang="fr-FR" dirty="0"/>
          </a:p>
        </p:txBody>
      </p:sp>
      <p:sp>
        <p:nvSpPr>
          <p:cNvPr id="941" name="Google Shape;941;p6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6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0" name="Google Shape;950;p6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Maintenant, exerçons-nous à utiliser l'outil d'ajustement personnalisé pour 2 colonnes ou plus. </a:t>
            </a:r>
          </a:p>
          <a:p>
            <a:pPr marL="829944" lvl="1" indent="-263474">
              <a:lnSpc>
                <a:spcPct val="115000"/>
              </a:lnSpc>
              <a:spcBef>
                <a:spcPts val="0"/>
              </a:spcBef>
              <a:buSzPct val="100000"/>
              <a:buFont typeface="+mj-lt"/>
              <a:buAutoNum type="arabicPeriod"/>
            </a:pPr>
            <a:r>
              <a:rPr lang="fr-FR" dirty="0">
                <a:solidFill>
                  <a:srgbClr val="000000"/>
                </a:solidFill>
              </a:rPr>
              <a:t>Cliquez avec le bouton gauche de la souris et faites glisser le curseur sur deux colonnes ou plus pour les sélectionner.</a:t>
            </a:r>
            <a:endParaRPr lang="fr-FR" dirty="0"/>
          </a:p>
          <a:p>
            <a:pPr marL="829944" lvl="1" indent="-263474">
              <a:lnSpc>
                <a:spcPct val="115000"/>
              </a:lnSpc>
              <a:spcBef>
                <a:spcPts val="0"/>
              </a:spcBef>
              <a:buSzPct val="100000"/>
              <a:buFont typeface="+mj-lt"/>
              <a:buAutoNum type="arabicPeriod"/>
            </a:pPr>
            <a:r>
              <a:rPr lang="fr-FR" dirty="0">
                <a:solidFill>
                  <a:srgbClr val="000000"/>
                </a:solidFill>
              </a:rPr>
              <a:t>Cliquez avec le bouton gauche de la souris et faites glisser la ligne entre les en-têtes de colonne jusqu'à la largeur souhaitée.</a:t>
            </a:r>
          </a:p>
          <a:p>
            <a:pPr marL="0" indent="0">
              <a:spcBef>
                <a:spcPts val="373"/>
              </a:spcBef>
            </a:pPr>
            <a:endParaRPr sz="1500" dirty="0"/>
          </a:p>
        </p:txBody>
      </p:sp>
      <p:sp>
        <p:nvSpPr>
          <p:cNvPr id="951" name="Google Shape;951;p6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p6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7" name="Google Shape;957;p6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buClr>
                <a:schemeClr val="dk1"/>
              </a:buClr>
              <a:buSzPts val="1200"/>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Pour utiliser l'outil d'ajustement personnalisé pour toute la feuille de calcul:</a:t>
            </a:r>
          </a:p>
          <a:p>
            <a:pPr marL="829944" lvl="1" indent="-263474">
              <a:lnSpc>
                <a:spcPct val="115000"/>
              </a:lnSpc>
              <a:spcBef>
                <a:spcPts val="0"/>
              </a:spcBef>
              <a:buSzPct val="100000"/>
              <a:buFont typeface="+mj-lt"/>
              <a:buAutoNum type="arabicPeriod"/>
            </a:pPr>
            <a:r>
              <a:rPr lang="fr-FR" dirty="0">
                <a:solidFill>
                  <a:srgbClr val="000000"/>
                </a:solidFill>
              </a:rPr>
              <a:t>Cliquez avec le bouton gauche de la souris sur le triangle situé dans le coin supérieur gauche de la feuille de calcul.</a:t>
            </a:r>
            <a:endParaRPr lang="fr-FR" dirty="0"/>
          </a:p>
          <a:p>
            <a:pPr marL="829944" lvl="1" indent="-263474">
              <a:lnSpc>
                <a:spcPct val="115000"/>
              </a:lnSpc>
              <a:spcBef>
                <a:spcPts val="0"/>
              </a:spcBef>
              <a:buSzPct val="100000"/>
              <a:buFont typeface="+mj-lt"/>
              <a:buAutoNum type="arabicPeriod"/>
            </a:pPr>
            <a:r>
              <a:rPr lang="fr-FR" dirty="0">
                <a:solidFill>
                  <a:srgbClr val="000000"/>
                </a:solidFill>
              </a:rPr>
              <a:t>Faites glisser le curseur vers la gauche ou la droite pour ajuster uniformément la largeur des colonnes dans l'ensemble de la feuille de calcul</a:t>
            </a:r>
            <a:r>
              <a:rPr lang="fr-FR" b="1" dirty="0">
                <a:solidFill>
                  <a:srgbClr val="000000"/>
                </a:solidFill>
              </a:rPr>
              <a:t>. &lt;CLIQUER&gt;</a:t>
            </a:r>
            <a:endParaRPr lang="fr-FR" dirty="0">
              <a:solidFill>
                <a:srgbClr val="000000"/>
              </a:solidFill>
            </a:endParaRPr>
          </a:p>
          <a:p>
            <a:pPr marL="270061" indent="-177845">
              <a:lnSpc>
                <a:spcPct val="115000"/>
              </a:lnSpc>
              <a:spcBef>
                <a:spcPts val="0"/>
              </a:spcBef>
              <a:buSzPct val="100000"/>
              <a:buFont typeface="Wingdings" panose="05000000000000000000" pitchFamily="2" charset="2"/>
              <a:buChar char="§"/>
            </a:pPr>
            <a:r>
              <a:rPr lang="fr-FR" b="1" u="sng" dirty="0"/>
              <a:t>Dites</a:t>
            </a:r>
            <a:r>
              <a:rPr lang="fr-FR" b="1" dirty="0"/>
              <a:t> : </a:t>
            </a:r>
            <a:r>
              <a:rPr lang="fr-FR" dirty="0"/>
              <a:t>Un double clic entre deux colonnes ajustera automatiquement les deux colonnes adjacentes pour qu'elles s'adaptent parfaitement à la quantité de texte contenue dans les cellules, en fonction de la cellule qui contient le plus de texte. Cela fonctionne également pour les lignes.</a:t>
            </a:r>
          </a:p>
          <a:p>
            <a:pPr marL="0" indent="0">
              <a:lnSpc>
                <a:spcPct val="115000"/>
              </a:lnSpc>
              <a:spcBef>
                <a:spcPts val="0"/>
              </a:spcBef>
              <a:buClr>
                <a:schemeClr val="dk1"/>
              </a:buClr>
              <a:buSzPts val="2800"/>
            </a:pPr>
            <a:endParaRPr sz="1500" dirty="0">
              <a:solidFill>
                <a:srgbClr val="000000"/>
              </a:solidFill>
            </a:endParaRPr>
          </a:p>
          <a:p>
            <a:pPr marL="0" indent="0">
              <a:spcBef>
                <a:spcPts val="1618"/>
              </a:spcBef>
            </a:pPr>
            <a:endParaRPr sz="1500" dirty="0"/>
          </a:p>
        </p:txBody>
      </p:sp>
      <p:sp>
        <p:nvSpPr>
          <p:cNvPr id="958" name="Google Shape;958;p6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1" name="Google Shape;341;p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Nous commençons par une présentation de la feuille de calcul Excel. Il y a 8 fonctions importantes avec lesquelles vous devez vous familiariser. Les 8 fonctions d'Excel sont les suivantes :</a:t>
            </a:r>
          </a:p>
          <a:p>
            <a:pPr marL="652099" lvl="1" indent="-177845">
              <a:spcBef>
                <a:spcPts val="373"/>
              </a:spcBef>
              <a:buClr>
                <a:schemeClr val="dk1"/>
              </a:buClr>
              <a:buSzPts val="1200"/>
              <a:buFont typeface="Courier New"/>
              <a:buChar char="o"/>
            </a:pPr>
            <a:r>
              <a:rPr lang="fr-FR" noProof="0" dirty="0"/>
              <a:t>Barre d'outils d'accès rapide</a:t>
            </a:r>
          </a:p>
          <a:p>
            <a:pPr marL="652099" lvl="1" indent="-177845">
              <a:spcBef>
                <a:spcPts val="373"/>
              </a:spcBef>
              <a:buClr>
                <a:schemeClr val="dk1"/>
              </a:buClr>
              <a:buSzPts val="1200"/>
              <a:buFont typeface="Courier New"/>
              <a:buChar char="o"/>
            </a:pPr>
            <a:r>
              <a:rPr lang="fr-FR" noProof="0" dirty="0"/>
              <a:t>Ruban de l'outil</a:t>
            </a:r>
          </a:p>
          <a:p>
            <a:pPr marL="652099" lvl="1" indent="-177845">
              <a:spcBef>
                <a:spcPts val="373"/>
              </a:spcBef>
              <a:buClr>
                <a:schemeClr val="dk1"/>
              </a:buClr>
              <a:buSzPts val="1200"/>
              <a:buFont typeface="Courier New"/>
              <a:buChar char="o"/>
            </a:pPr>
            <a:r>
              <a:rPr lang="fr-FR" noProof="0" dirty="0"/>
              <a:t>Boîte à noms</a:t>
            </a:r>
          </a:p>
          <a:p>
            <a:pPr marL="652099" lvl="1" indent="-177845">
              <a:spcBef>
                <a:spcPts val="373"/>
              </a:spcBef>
              <a:buClr>
                <a:schemeClr val="dk1"/>
              </a:buClr>
              <a:buSzPts val="1200"/>
              <a:buFont typeface="Courier New"/>
              <a:buChar char="o"/>
            </a:pPr>
            <a:r>
              <a:rPr lang="fr-FR" noProof="0" dirty="0"/>
              <a:t>Barre de formule</a:t>
            </a:r>
          </a:p>
          <a:p>
            <a:pPr marL="652099" lvl="1" indent="-177845">
              <a:spcBef>
                <a:spcPts val="373"/>
              </a:spcBef>
              <a:buClr>
                <a:schemeClr val="dk1"/>
              </a:buClr>
              <a:buSzPts val="1200"/>
              <a:buFont typeface="Courier New"/>
              <a:buChar char="o"/>
            </a:pPr>
            <a:r>
              <a:rPr lang="fr-FR" noProof="0" dirty="0"/>
              <a:t>Cellule active</a:t>
            </a:r>
          </a:p>
          <a:p>
            <a:pPr marL="652099" lvl="1" indent="-177845">
              <a:spcBef>
                <a:spcPts val="373"/>
              </a:spcBef>
              <a:buClr>
                <a:schemeClr val="dk1"/>
              </a:buClr>
              <a:buSzPts val="1200"/>
              <a:buFont typeface="Courier New"/>
              <a:buChar char="o"/>
            </a:pPr>
            <a:r>
              <a:rPr lang="fr-FR" noProof="0" dirty="0"/>
              <a:t>Numéro de colonne</a:t>
            </a:r>
          </a:p>
          <a:p>
            <a:pPr marL="652099" lvl="1" indent="-177845">
              <a:spcBef>
                <a:spcPts val="373"/>
              </a:spcBef>
              <a:buClr>
                <a:schemeClr val="dk1"/>
              </a:buClr>
              <a:buSzPts val="1200"/>
              <a:buFont typeface="Courier New"/>
              <a:buChar char="o"/>
            </a:pPr>
            <a:r>
              <a:rPr lang="fr-FR" noProof="0" dirty="0"/>
              <a:t>Numéro de ligne</a:t>
            </a:r>
          </a:p>
          <a:p>
            <a:pPr marL="652099" lvl="1" indent="-177845">
              <a:spcBef>
                <a:spcPts val="373"/>
              </a:spcBef>
              <a:buClr>
                <a:schemeClr val="dk1"/>
              </a:buClr>
              <a:buSzPts val="1200"/>
              <a:buFont typeface="Courier New"/>
              <a:buChar char="o"/>
            </a:pPr>
            <a:r>
              <a:rPr lang="fr-FR" noProof="0" dirty="0"/>
              <a:t>Onglet feuille de calcul</a:t>
            </a:r>
          </a:p>
          <a:p>
            <a:pPr marL="652099" lvl="1" indent="-177845">
              <a:spcBef>
                <a:spcPts val="373"/>
              </a:spcBef>
              <a:buClr>
                <a:schemeClr val="dk1"/>
              </a:buClr>
              <a:buSzPts val="1200"/>
              <a:buFont typeface="Courier New"/>
              <a:buChar char="o"/>
            </a:pPr>
            <a:r>
              <a:rPr lang="fr-FR" noProof="0" dirty="0"/>
              <a:t>Zoom</a:t>
            </a:r>
          </a:p>
          <a:p>
            <a:pPr marL="0" indent="0">
              <a:spcBef>
                <a:spcPts val="373"/>
              </a:spcBef>
              <a:buClr>
                <a:schemeClr val="dk1"/>
              </a:buClr>
              <a:buSzPts val="1200"/>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Nous allons discuter brièvement de chacune des fonctions.</a:t>
            </a:r>
          </a:p>
        </p:txBody>
      </p:sp>
      <p:sp>
        <p:nvSpPr>
          <p:cNvPr id="342" name="Google Shape;342;p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
        <p:cNvGrpSpPr/>
        <p:nvPr/>
      </p:nvGrpSpPr>
      <p:grpSpPr>
        <a:xfrm>
          <a:off x="0" y="0"/>
          <a:ext cx="0" cy="0"/>
          <a:chOff x="0" y="0"/>
          <a:chExt cx="0" cy="0"/>
        </a:xfrm>
      </p:grpSpPr>
      <p:sp>
        <p:nvSpPr>
          <p:cNvPr id="963" name="Google Shape;963;p7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64" name="Google Shape;964;p7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Pour utiliser l'outil d'ajustement personnalisé pour l'ensemble de la feuille de calcul, pour insérer des colonnes et des lignes :</a:t>
            </a:r>
          </a:p>
          <a:p>
            <a:pPr marL="829944" lvl="1" indent="-263474">
              <a:lnSpc>
                <a:spcPct val="115000"/>
              </a:lnSpc>
              <a:spcBef>
                <a:spcPts val="0"/>
              </a:spcBef>
              <a:buSzPct val="100000"/>
              <a:buFont typeface="Calibri"/>
              <a:buAutoNum type="arabicPeriod"/>
            </a:pPr>
            <a:r>
              <a:rPr lang="fr-FR" dirty="0">
                <a:solidFill>
                  <a:srgbClr val="000000"/>
                </a:solidFill>
              </a:rPr>
              <a:t>Cliquez avec le bouton gauche de la souris pour sélectionner une colonne ou une ligne</a:t>
            </a:r>
            <a:endParaRPr lang="fr-FR" dirty="0"/>
          </a:p>
          <a:p>
            <a:pPr marL="829944" lvl="1" indent="-263474">
              <a:lnSpc>
                <a:spcPct val="115000"/>
              </a:lnSpc>
              <a:spcBef>
                <a:spcPts val="1245"/>
              </a:spcBef>
              <a:buSzPct val="100000"/>
              <a:buFont typeface="Calibri"/>
              <a:buAutoNum type="arabicPeriod"/>
            </a:pPr>
            <a:r>
              <a:rPr lang="fr-FR" dirty="0">
                <a:solidFill>
                  <a:srgbClr val="000000"/>
                </a:solidFill>
              </a:rPr>
              <a:t>Cliquez avec le bouton droit de la souris et sélectionnez </a:t>
            </a:r>
            <a:r>
              <a:rPr lang="fr-FR" b="1" dirty="0">
                <a:solidFill>
                  <a:srgbClr val="000000"/>
                </a:solidFill>
              </a:rPr>
              <a:t>Insérer </a:t>
            </a:r>
            <a:endParaRPr lang="fr-FR" b="1" dirty="0"/>
          </a:p>
          <a:p>
            <a:pPr marL="1422761" lvl="2" indent="-382038">
              <a:spcBef>
                <a:spcPts val="1245"/>
              </a:spcBef>
              <a:buClr>
                <a:schemeClr val="dk1"/>
              </a:buClr>
              <a:buSzPct val="100000"/>
              <a:buFont typeface="Courier New"/>
              <a:buChar char="o"/>
            </a:pPr>
            <a:r>
              <a:rPr lang="fr-FR" dirty="0"/>
              <a:t>Une nouvelle colonne ou une nouvelle ligne sera ajoutée </a:t>
            </a:r>
          </a:p>
          <a:p>
            <a:pPr marL="1422761" lvl="2" indent="-382038">
              <a:spcBef>
                <a:spcPts val="0"/>
              </a:spcBef>
              <a:buClr>
                <a:schemeClr val="dk1"/>
              </a:buClr>
              <a:buSzPct val="100000"/>
              <a:buFont typeface="Courier New"/>
              <a:buChar char="o"/>
            </a:pPr>
            <a:r>
              <a:rPr lang="fr-FR" dirty="0"/>
              <a:t>De nouvelles colonnes seront insérées à gauche de la colonne sélectionnée. </a:t>
            </a:r>
          </a:p>
          <a:p>
            <a:pPr marL="1422761" lvl="2" indent="-382038">
              <a:spcBef>
                <a:spcPts val="0"/>
              </a:spcBef>
              <a:buClr>
                <a:schemeClr val="dk1"/>
              </a:buClr>
              <a:buSzPct val="100000"/>
              <a:buFont typeface="Courier New"/>
              <a:buChar char="o"/>
            </a:pPr>
            <a:r>
              <a:rPr lang="fr-FR" dirty="0"/>
              <a:t>De nouvelles lignes seront insérées au-dessus de la ligne sélectionnée.</a:t>
            </a:r>
          </a:p>
          <a:p>
            <a:pPr marL="474254" indent="-289822">
              <a:lnSpc>
                <a:spcPct val="115000"/>
              </a:lnSpc>
              <a:spcBef>
                <a:spcPts val="0"/>
              </a:spcBef>
              <a:buClr>
                <a:schemeClr val="dk1"/>
              </a:buClr>
              <a:buSzPts val="2800"/>
            </a:pPr>
            <a:endParaRPr sz="1500" dirty="0">
              <a:solidFill>
                <a:srgbClr val="000000"/>
              </a:solidFill>
            </a:endParaRPr>
          </a:p>
        </p:txBody>
      </p:sp>
      <p:sp>
        <p:nvSpPr>
          <p:cNvPr id="965" name="Google Shape;965;p7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p7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73" name="Google Shape;973;p7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utiliser l'outil d'ajustement personnalisé pour l'ensemble de la feuille de calcul, pour supprimer des colonnes et des lignes :</a:t>
            </a:r>
          </a:p>
          <a:p>
            <a:pPr marL="711380" lvl="1" indent="-237127">
              <a:lnSpc>
                <a:spcPct val="115000"/>
              </a:lnSpc>
              <a:spcBef>
                <a:spcPts val="0"/>
              </a:spcBef>
              <a:buClr>
                <a:schemeClr val="dk1"/>
              </a:buClr>
              <a:buSzPts val="1200"/>
              <a:buFont typeface="+mj-lt"/>
              <a:buAutoNum type="arabicPeriod"/>
            </a:pPr>
            <a:r>
              <a:rPr lang="fr-FR" dirty="0"/>
              <a:t>Cliquez avec le bouton gauche de la souris et faites glisser le curseur sur les colonnes à supprimer, comme indiqué dans les images à l'écran. </a:t>
            </a:r>
            <a:r>
              <a:rPr lang="fr-FR" b="1" dirty="0"/>
              <a:t>&lt;CLIQUER&gt;</a:t>
            </a:r>
          </a:p>
          <a:p>
            <a:pPr marL="711380" lvl="1" indent="-237127">
              <a:lnSpc>
                <a:spcPct val="115000"/>
              </a:lnSpc>
              <a:spcBef>
                <a:spcPts val="0"/>
              </a:spcBef>
              <a:buClr>
                <a:schemeClr val="dk1"/>
              </a:buClr>
              <a:buSzPts val="1200"/>
              <a:buFont typeface="+mj-lt"/>
              <a:buAutoNum type="arabicPeriod"/>
            </a:pPr>
            <a:r>
              <a:rPr lang="fr-FR" dirty="0"/>
              <a:t>Cliquer avec le bouton droit de la souris.</a:t>
            </a:r>
          </a:p>
          <a:p>
            <a:pPr marL="711380" lvl="1" indent="-237127">
              <a:lnSpc>
                <a:spcPct val="115000"/>
              </a:lnSpc>
              <a:spcBef>
                <a:spcPts val="0"/>
              </a:spcBef>
              <a:buClr>
                <a:schemeClr val="dk1"/>
              </a:buClr>
              <a:buSzPts val="1200"/>
              <a:buFont typeface="+mj-lt"/>
              <a:buAutoNum type="arabicPeriod"/>
            </a:pPr>
            <a:r>
              <a:rPr lang="fr-FR" dirty="0"/>
              <a:t> Cliquez sur </a:t>
            </a:r>
            <a:r>
              <a:rPr lang="fr-FR" b="1" dirty="0"/>
              <a:t>Supprimer</a:t>
            </a:r>
            <a:endParaRPr lang="fr-FR" b="1" noProof="0" dirty="0"/>
          </a:p>
        </p:txBody>
      </p:sp>
      <p:sp>
        <p:nvSpPr>
          <p:cNvPr id="974" name="Google Shape;974;p7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p7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8" name="Google Shape;988;p7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t>La fusion de cellules est une tâche simple. Pour fusionner des cellules :</a:t>
            </a:r>
          </a:p>
          <a:p>
            <a:pPr marL="711380" lvl="1" indent="-237127">
              <a:lnSpc>
                <a:spcPct val="115000"/>
              </a:lnSpc>
              <a:spcBef>
                <a:spcPts val="0"/>
              </a:spcBef>
              <a:buClr>
                <a:schemeClr val="dk1"/>
              </a:buClr>
              <a:buSzPts val="1200"/>
              <a:buFont typeface="Calibri"/>
              <a:buAutoNum type="arabicPeriod"/>
            </a:pPr>
            <a:r>
              <a:rPr lang="fr-FR" dirty="0"/>
              <a:t>Sélectionnez les cellules, les colonnes ou les lignes à fusionner (</a:t>
            </a:r>
            <a:r>
              <a:rPr lang="fr-FR" i="1" dirty="0"/>
              <a:t>voir l'image ci-dessous</a:t>
            </a:r>
            <a:r>
              <a:rPr lang="fr-FR" dirty="0"/>
              <a:t>).</a:t>
            </a:r>
            <a:endParaRPr lang="fr-FR" noProof="0" dirty="0"/>
          </a:p>
          <a:p>
            <a:pPr marL="711380" lvl="1" indent="-237127">
              <a:spcBef>
                <a:spcPts val="1618"/>
              </a:spcBef>
              <a:buClr>
                <a:schemeClr val="dk1"/>
              </a:buClr>
              <a:buSzPts val="1200"/>
              <a:buFont typeface="Calibri"/>
              <a:buAutoNum type="arabicPeriod"/>
            </a:pPr>
            <a:r>
              <a:rPr lang="fr-FR" dirty="0"/>
              <a:t>Cliquez sur l'icône </a:t>
            </a:r>
            <a:r>
              <a:rPr lang="fr-FR" b="1" dirty="0"/>
              <a:t>Fusionner</a:t>
            </a:r>
            <a:r>
              <a:rPr lang="fr-FR" dirty="0"/>
              <a:t> et centrer dans l'onglet </a:t>
            </a:r>
            <a:r>
              <a:rPr lang="fr-FR" b="1" dirty="0"/>
              <a:t>Alignement. &lt;CLIQUER&gt;</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noProof="0" dirty="0"/>
              <a:t>Pour utiliser l'outil d'ajustement personnalisé pour toute la feuille de calcul.  </a:t>
            </a:r>
            <a:r>
              <a:rPr lang="fr-FR" dirty="0"/>
              <a:t>Essayez maintenant de fusionner et de centrer les cellules C1 et D1 de la feuille de calcul </a:t>
            </a:r>
            <a:r>
              <a:rPr lang="fr-FR" i="1" dirty="0"/>
              <a:t>Mars 2024.</a:t>
            </a:r>
            <a:endParaRPr lang="fr-FR" dirty="0"/>
          </a:p>
          <a:p>
            <a:pPr marL="0" indent="0">
              <a:spcBef>
                <a:spcPts val="373"/>
              </a:spcBef>
            </a:pPr>
            <a:endParaRPr dirty="0"/>
          </a:p>
          <a:p>
            <a:pPr marL="0" indent="0">
              <a:spcBef>
                <a:spcPts val="373"/>
              </a:spcBef>
            </a:pPr>
            <a:endParaRPr dirty="0"/>
          </a:p>
        </p:txBody>
      </p:sp>
      <p:sp>
        <p:nvSpPr>
          <p:cNvPr id="989" name="Google Shape;989;p7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1"/>
        <p:cNvGrpSpPr/>
        <p:nvPr/>
      </p:nvGrpSpPr>
      <p:grpSpPr>
        <a:xfrm>
          <a:off x="0" y="0"/>
          <a:ext cx="0" cy="0"/>
          <a:chOff x="0" y="0"/>
          <a:chExt cx="0" cy="0"/>
        </a:xfrm>
      </p:grpSpPr>
      <p:sp>
        <p:nvSpPr>
          <p:cNvPr id="1002" name="Google Shape;1002;p7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3" name="Google Shape;1003;p7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1" u="sng"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se reporter à leur « Cahier d'exercices du participant » à l’exercice : </a:t>
            </a:r>
            <a:r>
              <a:rPr lang="fr-FR" b="1" dirty="0"/>
              <a:t>FORMATER LES DONNÉES</a:t>
            </a:r>
          </a:p>
          <a:p>
            <a:pPr marL="0" indent="0">
              <a:spcBef>
                <a:spcPts val="373"/>
              </a:spcBef>
            </a:pPr>
            <a:endParaRPr lang="fr-FR" b="1" dirty="0"/>
          </a:p>
          <a:p>
            <a:pPr marL="177845" indent="-177845">
              <a:spcBef>
                <a:spcPts val="373"/>
              </a:spcBef>
              <a:buSzPts val="1200"/>
              <a:buFont typeface="Noto Sans Symbols"/>
              <a:buChar char="❖"/>
            </a:pPr>
            <a:r>
              <a:rPr lang="fr-FR" b="1" dirty="0">
                <a:solidFill>
                  <a:srgbClr val="000000"/>
                </a:solidFill>
              </a:rPr>
              <a:t>Durée totale : 10 minutes.</a:t>
            </a:r>
            <a:endParaRPr lang="fr-FR" noProof="0" dirty="0"/>
          </a:p>
          <a:p>
            <a:pPr marL="0" indent="0">
              <a:spcBef>
                <a:spcPts val="373"/>
              </a:spcBef>
            </a:pPr>
            <a:endParaRPr dirty="0"/>
          </a:p>
        </p:txBody>
      </p:sp>
      <p:sp>
        <p:nvSpPr>
          <p:cNvPr id="1004" name="Google Shape;1004;p7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8" name="Google Shape;1008;p7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9" name="Google Shape;1009;p7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560"/>
              </a:spcBef>
              <a:buClr>
                <a:schemeClr val="dk1"/>
              </a:buClr>
              <a:buSzPts val="1200"/>
              <a:buFont typeface="Wingdings" panose="05000000000000000000" pitchFamily="2" charset="2"/>
              <a:buChar char="§"/>
            </a:pPr>
            <a:r>
              <a:rPr lang="fr-FR" b="1" u="sng" dirty="0"/>
              <a:t>Dites</a:t>
            </a:r>
            <a:r>
              <a:rPr lang="fr-FR" b="1" dirty="0"/>
              <a:t> : </a:t>
            </a:r>
            <a:r>
              <a:rPr lang="fr-FR" dirty="0"/>
              <a:t>Objectif de l'exercice : Dans la feuille de travail d'</a:t>
            </a:r>
            <a:r>
              <a:rPr lang="fr-FR" b="1" i="1" dirty="0"/>
              <a:t>avril 2024</a:t>
            </a:r>
            <a:r>
              <a:rPr lang="fr-FR" dirty="0"/>
              <a:t>, saisissez et mettez en forme les données relatives à une épidémie en milieu scolaire.</a:t>
            </a:r>
          </a:p>
          <a:p>
            <a:pPr marL="177845" indent="-177845">
              <a:spcBef>
                <a:spcPts val="373"/>
              </a:spcBef>
              <a:buFont typeface="Wingdings" panose="05000000000000000000" pitchFamily="2" charset="2"/>
              <a:buChar char="§"/>
            </a:pPr>
            <a:endParaRPr lang="fr-FR" dirty="0"/>
          </a:p>
          <a:p>
            <a:pPr marL="177845" indent="-191019">
              <a:spcBef>
                <a:spcPts val="373"/>
              </a:spcBef>
              <a:buClr>
                <a:schemeClr val="dk1"/>
              </a:buClr>
              <a:buSzPct val="100000"/>
              <a:buFont typeface="Wingdings" panose="05000000000000000000" pitchFamily="2" charset="2"/>
              <a:buChar char="§"/>
            </a:pPr>
            <a:r>
              <a:rPr lang="fr-FR" b="1" u="sng" dirty="0"/>
              <a:t>Demandez</a:t>
            </a:r>
            <a:r>
              <a:rPr lang="fr-FR" dirty="0"/>
              <a:t> aux participants de :</a:t>
            </a:r>
          </a:p>
          <a:p>
            <a:pPr marL="829944" lvl="1" indent="-329343">
              <a:lnSpc>
                <a:spcPct val="115000"/>
              </a:lnSpc>
              <a:spcBef>
                <a:spcPts val="0"/>
              </a:spcBef>
              <a:buClr>
                <a:schemeClr val="dk1"/>
              </a:buClr>
              <a:buSzPct val="100000"/>
              <a:buChar char="o"/>
            </a:pPr>
            <a:r>
              <a:rPr lang="fr-FR" dirty="0"/>
              <a:t>Travailler en paires.</a:t>
            </a:r>
          </a:p>
          <a:p>
            <a:pPr marL="829944" lvl="1" indent="-329343">
              <a:lnSpc>
                <a:spcPct val="115000"/>
              </a:lnSpc>
              <a:spcBef>
                <a:spcPts val="0"/>
              </a:spcBef>
              <a:buClr>
                <a:schemeClr val="dk1"/>
              </a:buClr>
              <a:buSzPct val="100000"/>
              <a:buChar char="o"/>
            </a:pPr>
            <a:r>
              <a:rPr lang="fr-FR" dirty="0"/>
              <a:t>Se référer au guide du participant si nécessaire.</a:t>
            </a:r>
          </a:p>
          <a:p>
            <a:pPr marL="829944" lvl="1" indent="-329343">
              <a:lnSpc>
                <a:spcPct val="115000"/>
              </a:lnSpc>
              <a:spcBef>
                <a:spcPts val="0"/>
              </a:spcBef>
              <a:buClr>
                <a:schemeClr val="dk1"/>
              </a:buClr>
              <a:buSzPct val="100000"/>
              <a:buChar char="o"/>
            </a:pPr>
            <a:r>
              <a:rPr lang="fr-FR" dirty="0"/>
              <a:t>Utilisez la feuille de calcul </a:t>
            </a:r>
            <a:r>
              <a:rPr lang="fr-FR" i="1" dirty="0"/>
              <a:t>« Avril 2024 » </a:t>
            </a:r>
            <a:r>
              <a:rPr lang="fr-FR" dirty="0"/>
              <a:t>pour saisir les données fournies ci-dessous.</a:t>
            </a:r>
          </a:p>
        </p:txBody>
      </p:sp>
      <p:sp>
        <p:nvSpPr>
          <p:cNvPr id="1010" name="Google Shape;1010;p7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p7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7" name="Google Shape;1017;p7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560"/>
              </a:spcBef>
              <a:buClr>
                <a:schemeClr val="dk1"/>
              </a:buClr>
              <a:buSzPts val="1200"/>
              <a:buFont typeface="Wingdings" panose="05000000000000000000" pitchFamily="2" charset="2"/>
              <a:buChar char="§"/>
            </a:pPr>
            <a:r>
              <a:rPr lang="fr-FR" b="1" u="sng" dirty="0"/>
              <a:t>Dites</a:t>
            </a:r>
            <a:r>
              <a:rPr lang="fr-FR" b="1" dirty="0"/>
              <a:t> : </a:t>
            </a:r>
            <a:r>
              <a:rPr lang="fr-FR" dirty="0"/>
              <a:t>Objectif de l'exercice : Dans la feuille de travail d'</a:t>
            </a:r>
            <a:r>
              <a:rPr lang="fr-FR" b="1" i="1" dirty="0"/>
              <a:t>avril 2024</a:t>
            </a:r>
            <a:r>
              <a:rPr lang="fr-FR" dirty="0"/>
              <a:t>, saisissez et mettez en forme les données relatives à une flambée épidémique en milieu scolaire.</a:t>
            </a:r>
          </a:p>
          <a:p>
            <a:pPr marL="177845" indent="-177845">
              <a:spcBef>
                <a:spcPts val="373"/>
              </a:spcBef>
              <a:buFont typeface="Wingdings" panose="05000000000000000000" pitchFamily="2" charset="2"/>
              <a:buChar char="§"/>
            </a:pPr>
            <a:endParaRPr lang="fr-FR" dirty="0"/>
          </a:p>
          <a:p>
            <a:pPr marL="177845" indent="-191019">
              <a:spcBef>
                <a:spcPts val="373"/>
              </a:spcBef>
              <a:buClr>
                <a:schemeClr val="dk1"/>
              </a:buClr>
              <a:buSzPct val="100000"/>
              <a:buFont typeface="Wingdings" panose="05000000000000000000" pitchFamily="2" charset="2"/>
              <a:buChar char="§"/>
            </a:pPr>
            <a:r>
              <a:rPr lang="fr-FR" b="1" u="sng" dirty="0"/>
              <a:t>Instructions</a:t>
            </a:r>
            <a:r>
              <a:rPr lang="fr-FR" b="1" dirty="0"/>
              <a:t> :</a:t>
            </a:r>
            <a:endParaRPr lang="fr-FR" dirty="0"/>
          </a:p>
          <a:p>
            <a:pPr marL="678446" lvl="1" indent="-177845">
              <a:lnSpc>
                <a:spcPct val="115000"/>
              </a:lnSpc>
              <a:spcBef>
                <a:spcPts val="0"/>
              </a:spcBef>
              <a:buClr>
                <a:schemeClr val="dk1"/>
              </a:buClr>
              <a:buSzPct val="100000"/>
              <a:buFont typeface="Courier New" panose="02070309020205020404" pitchFamily="49" charset="0"/>
              <a:buChar char="o"/>
            </a:pPr>
            <a:r>
              <a:rPr lang="fr-FR" dirty="0"/>
              <a:t>Formatez les dates en jj/mm/aa ou jj/mm/</a:t>
            </a:r>
            <a:r>
              <a:rPr lang="fr-FR" dirty="0" err="1"/>
              <a:t>aaaa</a:t>
            </a:r>
            <a:r>
              <a:rPr lang="fr-FR" dirty="0"/>
              <a:t>.</a:t>
            </a:r>
          </a:p>
          <a:p>
            <a:pPr marL="678446" lvl="1" indent="-177845">
              <a:lnSpc>
                <a:spcPct val="115000"/>
              </a:lnSpc>
              <a:spcBef>
                <a:spcPts val="0"/>
              </a:spcBef>
              <a:buClr>
                <a:schemeClr val="dk1"/>
              </a:buClr>
              <a:buSzPct val="100000"/>
              <a:buFont typeface="Courier New" panose="02070309020205020404" pitchFamily="49" charset="0"/>
              <a:buChar char="o"/>
            </a:pPr>
            <a:r>
              <a:rPr lang="fr-FR" dirty="0"/>
              <a:t>Formatez l'apparence en mettant les en-têtes </a:t>
            </a:r>
            <a:r>
              <a:rPr lang="fr-FR" i="1" dirty="0"/>
              <a:t>en gras, en police rouge, sur fond gris et en les soulignant</a:t>
            </a:r>
            <a:r>
              <a:rPr lang="fr-FR" dirty="0"/>
              <a:t>.</a:t>
            </a:r>
          </a:p>
          <a:p>
            <a:pPr marL="678446" lvl="1" indent="-177845">
              <a:lnSpc>
                <a:spcPct val="115000"/>
              </a:lnSpc>
              <a:spcBef>
                <a:spcPts val="0"/>
              </a:spcBef>
              <a:buClr>
                <a:schemeClr val="dk1"/>
              </a:buClr>
              <a:buSzPct val="100000"/>
              <a:buFont typeface="Courier New" panose="02070309020205020404" pitchFamily="49" charset="0"/>
              <a:buChar char="o"/>
            </a:pPr>
            <a:r>
              <a:rPr lang="fr-FR" dirty="0"/>
              <a:t>Utilisez une formule pour calculer les pourcentages de la colonne F (% avec fièvre (du total)) et formatez les pourcentages pour inclure une décimale.</a:t>
            </a:r>
          </a:p>
          <a:p>
            <a:pPr marL="678446" lvl="1" indent="-177845">
              <a:lnSpc>
                <a:spcPct val="115000"/>
              </a:lnSpc>
              <a:spcBef>
                <a:spcPts val="0"/>
              </a:spcBef>
              <a:buClr>
                <a:schemeClr val="dk1"/>
              </a:buClr>
              <a:buSzPct val="100000"/>
              <a:buFont typeface="Courier New" panose="02070309020205020404" pitchFamily="49" charset="0"/>
              <a:buChar char="o"/>
            </a:pPr>
            <a:r>
              <a:rPr lang="fr-FR" dirty="0"/>
              <a:t>Formulez les largeurs des colonnes A à F de manière à ce qu'elles soient aussi larges que nécessaire pour accueillir le contenu.</a:t>
            </a:r>
          </a:p>
        </p:txBody>
      </p:sp>
      <p:sp>
        <p:nvSpPr>
          <p:cNvPr id="1018" name="Google Shape;1018;p7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7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24" name="Google Shape;1024;p7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1245"/>
              </a:spcBef>
            </a:pPr>
            <a:endParaRPr lang="fr-FR" dirty="0"/>
          </a:p>
          <a:p>
            <a:pPr marL="177845" indent="-177845">
              <a:lnSpc>
                <a:spcPct val="115000"/>
              </a:lnSpc>
              <a:spcBef>
                <a:spcPts val="1245"/>
              </a:spcBef>
              <a:buClr>
                <a:schemeClr val="dk1"/>
              </a:buClr>
              <a:buSzPts val="1200"/>
              <a:buFont typeface="Wingdings" panose="05000000000000000000" pitchFamily="2" charset="2"/>
              <a:buChar char="§"/>
            </a:pPr>
            <a:r>
              <a:rPr lang="fr-FR" b="1" u="sng" noProof="0" dirty="0"/>
              <a:t>Dites</a:t>
            </a:r>
            <a:r>
              <a:rPr lang="fr-FR" b="1" u="none" noProof="0" dirty="0"/>
              <a:t> : </a:t>
            </a:r>
            <a:r>
              <a:rPr lang="fr-FR" dirty="0"/>
              <a:t>L'outil de </a:t>
            </a:r>
            <a:r>
              <a:rPr lang="fr-FR" i="1" dirty="0"/>
              <a:t>tri </a:t>
            </a:r>
            <a:r>
              <a:rPr lang="fr-FR" dirty="0"/>
              <a:t>vous permet d'organiser une ou plusieurs colonnes de données. Dans le cadre de la surveillance des données, nous souhaitons souvent trier les données par DATE et HEURE avant de les présenter sous forme de graphique. Le tri peut également être utilisé comme outil de qualité des données et pour détecter les données manquantes ou dupliquées, les fautes d'orthographe et d'autres problèmes.  Il est important de trier les données que vous souhaitez analyser.</a:t>
            </a:r>
            <a:endParaRPr lang="fr-FR" noProof="0" dirty="0"/>
          </a:p>
          <a:p>
            <a:pPr marL="0" indent="0">
              <a:spcBef>
                <a:spcPts val="1618"/>
              </a:spcBef>
            </a:pPr>
            <a:endParaRPr lang="fr-FR" dirty="0"/>
          </a:p>
          <a:p>
            <a:pPr marL="177845" indent="-177845">
              <a:lnSpc>
                <a:spcPct val="115000"/>
              </a:lnSpc>
              <a:spcBef>
                <a:spcPts val="0"/>
              </a:spcBef>
              <a:buClr>
                <a:schemeClr val="dk1"/>
              </a:buClr>
              <a:buSzPts val="1200"/>
              <a:buFont typeface="Wingdings" panose="05000000000000000000" pitchFamily="2" charset="2"/>
              <a:buChar char="§"/>
            </a:pPr>
            <a:r>
              <a:rPr lang="fr-FR" b="1" u="sng" noProof="0" dirty="0"/>
              <a:t>Dites</a:t>
            </a:r>
            <a:r>
              <a:rPr lang="fr-FR" b="1" u="none" noProof="0" dirty="0"/>
              <a:t> : </a:t>
            </a:r>
            <a:r>
              <a:rPr lang="fr-FR" dirty="0"/>
              <a:t>L'outil de tri peut également être utilisé pour assurer la qualité des données. Utilisez l'outil </a:t>
            </a:r>
            <a:r>
              <a:rPr lang="fr-FR" b="1" dirty="0"/>
              <a:t>Tri</a:t>
            </a:r>
            <a:r>
              <a:rPr lang="fr-FR" dirty="0"/>
              <a:t> pour vérifier :</a:t>
            </a:r>
            <a:endParaRPr lang="fr-FR" dirty="0">
              <a:latin typeface="Times New Roman"/>
              <a:ea typeface="Times New Roman"/>
              <a:cs typeface="Times New Roman"/>
              <a:sym typeface="Times New Roman"/>
            </a:endParaRPr>
          </a:p>
          <a:p>
            <a:pPr marL="829944" lvl="1" indent="-355690">
              <a:lnSpc>
                <a:spcPct val="115000"/>
              </a:lnSpc>
              <a:spcBef>
                <a:spcPts val="1245"/>
              </a:spcBef>
              <a:buClr>
                <a:schemeClr val="dk1"/>
              </a:buClr>
              <a:buSzPts val="1200"/>
              <a:buFont typeface="Courier New"/>
              <a:buChar char="o"/>
            </a:pPr>
            <a:r>
              <a:rPr lang="fr-FR" dirty="0"/>
              <a:t>Données manquantes</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ourier New"/>
              <a:buChar char="o"/>
            </a:pPr>
            <a:r>
              <a:rPr lang="fr-FR" dirty="0"/>
              <a:t>Fautes d'orthographe et incohérences</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ourier New"/>
              <a:buChar char="o"/>
            </a:pPr>
            <a:r>
              <a:rPr lang="fr-FR" dirty="0"/>
              <a:t>Erreurs d'organisation des données</a:t>
            </a:r>
            <a:endParaRPr lang="fr-FR" dirty="0">
              <a:latin typeface="Times New Roman"/>
              <a:ea typeface="Times New Roman"/>
              <a:cs typeface="Times New Roman"/>
              <a:sym typeface="Times New Roman"/>
            </a:endParaRPr>
          </a:p>
          <a:p>
            <a:pPr marL="829944" lvl="1" indent="-355690">
              <a:lnSpc>
                <a:spcPct val="115000"/>
              </a:lnSpc>
              <a:spcBef>
                <a:spcPts val="0"/>
              </a:spcBef>
              <a:buClr>
                <a:schemeClr val="dk1"/>
              </a:buClr>
              <a:buSzPts val="1200"/>
              <a:buFont typeface="Courier New"/>
              <a:buChar char="o"/>
            </a:pPr>
            <a:r>
              <a:rPr lang="fr-FR" dirty="0"/>
              <a:t>Formatage correct</a:t>
            </a:r>
          </a:p>
          <a:p>
            <a:pPr marL="829944" lvl="1" indent="-355690">
              <a:lnSpc>
                <a:spcPct val="115000"/>
              </a:lnSpc>
              <a:spcBef>
                <a:spcPts val="0"/>
              </a:spcBef>
              <a:buClr>
                <a:schemeClr val="dk1"/>
              </a:buClr>
              <a:buSzPts val="1200"/>
              <a:buFont typeface="Courier New"/>
              <a:buChar char="o"/>
            </a:pPr>
            <a:r>
              <a:rPr lang="fr-FR" dirty="0"/>
              <a:t>Calculs corrects (formules, fonctions).</a:t>
            </a:r>
            <a:endParaRPr lang="fr-FR" noProof="0" dirty="0"/>
          </a:p>
          <a:p>
            <a:pPr marL="0" indent="0">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Wingdings" panose="05000000000000000000" pitchFamily="2" charset="2"/>
              <a:buChar char="§"/>
            </a:pPr>
            <a:r>
              <a:rPr lang="fr-FR" b="1" u="sng" noProof="0" dirty="0"/>
              <a:t>Dites</a:t>
            </a:r>
            <a:r>
              <a:rPr lang="fr-FR" b="1" u="none" noProof="0" dirty="0"/>
              <a:t> : </a:t>
            </a:r>
            <a:r>
              <a:rPr lang="fr-FR" dirty="0"/>
              <a:t>COPIER puis COLLER COMME VALEURS l'ensemble des données avant de les trier ou de les filtrer</a:t>
            </a:r>
            <a:r>
              <a:rPr lang="fr-FR" b="0" u="none" noProof="0" dirty="0"/>
              <a:t>.</a:t>
            </a:r>
          </a:p>
          <a:p>
            <a:pPr marL="0" indent="0">
              <a:lnSpc>
                <a:spcPct val="115000"/>
              </a:lnSpc>
              <a:spcBef>
                <a:spcPts val="1245"/>
              </a:spcBef>
              <a:buClr>
                <a:schemeClr val="dk1"/>
              </a:buClr>
              <a:buSzPts val="1200"/>
            </a:pPr>
            <a:endParaRPr dirty="0"/>
          </a:p>
        </p:txBody>
      </p:sp>
      <p:sp>
        <p:nvSpPr>
          <p:cNvPr id="1025" name="Google Shape;1025;p7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9"/>
        <p:cNvGrpSpPr/>
        <p:nvPr/>
      </p:nvGrpSpPr>
      <p:grpSpPr>
        <a:xfrm>
          <a:off x="0" y="0"/>
          <a:ext cx="0" cy="0"/>
          <a:chOff x="0" y="0"/>
          <a:chExt cx="0" cy="0"/>
        </a:xfrm>
      </p:grpSpPr>
      <p:sp>
        <p:nvSpPr>
          <p:cNvPr id="1030" name="Google Shape;1030;p7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1" name="Google Shape;1031;p7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Nous allons nous entraîner à trier en allant sur la feuille de travail OSWEGO. Pour commencer :</a:t>
            </a:r>
            <a:endParaRPr lang="fr-FR" noProof="0" dirty="0"/>
          </a:p>
          <a:p>
            <a:pPr marL="829944" lvl="1" indent="-355690">
              <a:lnSpc>
                <a:spcPct val="115000"/>
              </a:lnSpc>
              <a:spcBef>
                <a:spcPts val="0"/>
              </a:spcBef>
              <a:buSzPts val="1200"/>
              <a:buFont typeface="Calibri"/>
              <a:buAutoNum type="arabicPeriod"/>
            </a:pPr>
            <a:r>
              <a:rPr lang="fr-FR" dirty="0">
                <a:solidFill>
                  <a:srgbClr val="000000"/>
                </a:solidFill>
              </a:rPr>
              <a:t>Copiez pour créer une nouvelle feuille de calcul</a:t>
            </a:r>
            <a:endParaRPr lang="fr-FR" noProof="0" dirty="0"/>
          </a:p>
          <a:p>
            <a:pPr marL="829944" lvl="1" indent="-355690">
              <a:lnSpc>
                <a:spcPct val="115000"/>
              </a:lnSpc>
              <a:spcBef>
                <a:spcPts val="1245"/>
              </a:spcBef>
              <a:buSzPts val="1200"/>
              <a:buFont typeface="Calibri"/>
              <a:buAutoNum type="arabicPeriod"/>
            </a:pPr>
            <a:r>
              <a:rPr lang="fr-FR" dirty="0">
                <a:solidFill>
                  <a:srgbClr val="000000"/>
                </a:solidFill>
              </a:rPr>
              <a:t>Nommez cette feuille de calcul </a:t>
            </a:r>
            <a:r>
              <a:rPr lang="fr-FR" b="1" i="1" dirty="0">
                <a:solidFill>
                  <a:srgbClr val="000000"/>
                </a:solidFill>
              </a:rPr>
              <a:t>OSWEGO2</a:t>
            </a:r>
            <a:endParaRPr lang="fr-FR" dirty="0">
              <a:solidFill>
                <a:srgbClr val="000000"/>
              </a:solidFill>
            </a:endParaRPr>
          </a:p>
          <a:p>
            <a:pPr marL="829944" lvl="1" indent="-355690">
              <a:lnSpc>
                <a:spcPct val="115000"/>
              </a:lnSpc>
              <a:spcBef>
                <a:spcPts val="1245"/>
              </a:spcBef>
              <a:buSzPts val="1200"/>
              <a:buFont typeface="Calibri"/>
              <a:buAutoNum type="arabicPeriod"/>
            </a:pPr>
            <a:r>
              <a:rPr lang="fr-FR" dirty="0">
                <a:solidFill>
                  <a:srgbClr val="000000"/>
                </a:solidFill>
              </a:rPr>
              <a:t>Mettez en évidence l'ensemble des plages de données pour chaque identifiant unique</a:t>
            </a:r>
            <a:endParaRPr lang="fr-FR" noProof="0" dirty="0"/>
          </a:p>
          <a:p>
            <a:pPr marL="0" indent="0">
              <a:lnSpc>
                <a:spcPct val="115000"/>
              </a:lnSpc>
              <a:spcBef>
                <a:spcPts val="1245"/>
              </a:spcBef>
              <a:buClr>
                <a:schemeClr val="dk1"/>
              </a:buClr>
              <a:buSzPts val="1200"/>
            </a:pPr>
            <a:endParaRPr lang="fr-FR" dirty="0">
              <a:solidFill>
                <a:srgbClr val="000000"/>
              </a:solidFill>
            </a:endParaRPr>
          </a:p>
          <a:p>
            <a:pPr marL="177845" indent="-177845">
              <a:spcBef>
                <a:spcPts val="1618"/>
              </a:spcBef>
              <a:buClr>
                <a:schemeClr val="dk1"/>
              </a:buClr>
              <a:buSzPts val="1200"/>
              <a:buFont typeface="Wingdings" panose="05000000000000000000" pitchFamily="2" charset="2"/>
              <a:buChar char="§"/>
            </a:pPr>
            <a:r>
              <a:rPr lang="fr-FR" b="1" u="sng" dirty="0"/>
              <a:t>Dites</a:t>
            </a:r>
            <a:r>
              <a:rPr lang="fr-FR" b="1" dirty="0"/>
              <a:t> : </a:t>
            </a:r>
            <a:r>
              <a:rPr lang="fr-FR" dirty="0">
                <a:solidFill>
                  <a:srgbClr val="000000"/>
                </a:solidFill>
              </a:rPr>
              <a:t>Remarquez que seules les données sélectionnées sont triées.</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solidFill>
                <a:srgbClr val="000000"/>
              </a:solidFill>
            </a:endParaRPr>
          </a:p>
          <a:p>
            <a:pPr marL="177845" indent="-177845">
              <a:spcBef>
                <a:spcPts val="373"/>
              </a:spcBef>
              <a:buSzPts val="1200"/>
              <a:buFont typeface="Wingdings" panose="05000000000000000000" pitchFamily="2" charset="2"/>
              <a:buChar char="§"/>
            </a:pPr>
            <a:r>
              <a:rPr lang="fr-FR" b="1" u="sng" dirty="0">
                <a:solidFill>
                  <a:srgbClr val="000000"/>
                </a:solidFill>
              </a:rPr>
              <a:t>Posez la question</a:t>
            </a:r>
            <a:r>
              <a:rPr lang="fr-FR" b="1" dirty="0">
                <a:solidFill>
                  <a:srgbClr val="000000"/>
                </a:solidFill>
              </a:rPr>
              <a:t> : </a:t>
            </a:r>
            <a:r>
              <a:rPr lang="fr-FR" dirty="0"/>
              <a:t>Que se passerait-il si la sélection de tri n'incluait pas l'identifiant unique, par exemple ?</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u="none" noProof="0" dirty="0"/>
              <a:t> </a:t>
            </a:r>
            <a:r>
              <a:rPr lang="fr-FR" dirty="0"/>
              <a:t>les participants pour leurs réponses.  </a:t>
            </a:r>
            <a:r>
              <a:rPr lang="fr-FR" b="1" dirty="0"/>
              <a:t>Réponse : </a:t>
            </a:r>
            <a:r>
              <a:rPr lang="fr-FR" i="1" dirty="0"/>
              <a:t>Les données seraient désorganisées.</a:t>
            </a:r>
            <a:endParaRPr lang="fr-FR" noProof="0" dirty="0"/>
          </a:p>
          <a:p>
            <a:pPr marL="79042" indent="0">
              <a:spcBef>
                <a:spcPts val="373"/>
              </a:spcBef>
              <a:buClr>
                <a:schemeClr val="dk1"/>
              </a:buClr>
              <a:buSzPts val="1200"/>
            </a:pPr>
            <a:endParaRPr lang="fr-FR" i="1"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Utilisez </a:t>
            </a:r>
            <a:r>
              <a:rPr lang="fr-FR" b="1" noProof="0" dirty="0"/>
              <a:t>SUPPRIMER</a:t>
            </a:r>
            <a:r>
              <a:rPr lang="fr-FR" noProof="0" dirty="0"/>
              <a:t> </a:t>
            </a:r>
            <a:r>
              <a:rPr lang="fr-FR" dirty="0"/>
              <a:t>pour revenir sur vos erreurs.</a:t>
            </a:r>
            <a:endParaRPr lang="fr-FR" noProof="0" dirty="0"/>
          </a:p>
          <a:p>
            <a:pPr marL="0" indent="0">
              <a:lnSpc>
                <a:spcPct val="115000"/>
              </a:lnSpc>
              <a:spcBef>
                <a:spcPts val="0"/>
              </a:spcBef>
              <a:buClr>
                <a:schemeClr val="dk1"/>
              </a:buClr>
              <a:buSzPts val="2800"/>
            </a:pPr>
            <a:endParaRPr sz="2900" dirty="0">
              <a:solidFill>
                <a:srgbClr val="000000"/>
              </a:solidFill>
            </a:endParaRPr>
          </a:p>
          <a:p>
            <a:pPr marL="0" indent="0">
              <a:lnSpc>
                <a:spcPct val="115000"/>
              </a:lnSpc>
              <a:spcBef>
                <a:spcPts val="1245"/>
              </a:spcBef>
              <a:buClr>
                <a:schemeClr val="dk1"/>
              </a:buClr>
              <a:buSzPts val="2800"/>
            </a:pPr>
            <a:endParaRPr sz="2900" dirty="0">
              <a:solidFill>
                <a:srgbClr val="000000"/>
              </a:solidFill>
            </a:endParaRPr>
          </a:p>
          <a:p>
            <a:pPr marL="0" indent="0">
              <a:spcBef>
                <a:spcPts val="1618"/>
              </a:spcBef>
            </a:pPr>
            <a:endParaRPr dirty="0"/>
          </a:p>
        </p:txBody>
      </p:sp>
      <p:sp>
        <p:nvSpPr>
          <p:cNvPr id="1032" name="Google Shape;1032;p7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7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8" name="Google Shape;1038;p7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Pour trier une feuille de calcul entière :</a:t>
            </a:r>
          </a:p>
          <a:p>
            <a:pPr marL="829944" lvl="1" indent="-329343">
              <a:spcBef>
                <a:spcPts val="560"/>
              </a:spcBef>
              <a:buClr>
                <a:schemeClr val="dk1"/>
              </a:buClr>
              <a:buSzPct val="100000"/>
              <a:buFont typeface="+mj-lt"/>
              <a:buAutoNum type="arabicPeriod"/>
            </a:pPr>
            <a:r>
              <a:rPr lang="fr-FR" dirty="0"/>
              <a:t>Sélectionnez la feuille de calcul entière en cliquant dans le coin supérieur gauche de la feuille de calcul.</a:t>
            </a:r>
          </a:p>
          <a:p>
            <a:pPr marL="829944" lvl="1" indent="-329343">
              <a:spcBef>
                <a:spcPts val="560"/>
              </a:spcBef>
              <a:buClr>
                <a:schemeClr val="dk1"/>
              </a:buClr>
              <a:buSzPct val="100000"/>
              <a:buFont typeface="+mj-lt"/>
              <a:buAutoNum type="arabicPeriod"/>
            </a:pPr>
            <a:r>
              <a:rPr lang="fr-FR" dirty="0"/>
              <a:t>Dans l'onglet </a:t>
            </a:r>
            <a:r>
              <a:rPr lang="fr-FR" b="1" dirty="0"/>
              <a:t>Accueil</a:t>
            </a:r>
            <a:r>
              <a:rPr lang="fr-FR" dirty="0"/>
              <a:t>, sélectionnez </a:t>
            </a:r>
            <a:r>
              <a:rPr lang="fr-FR" b="1" dirty="0"/>
              <a:t>Trier et filtrer </a:t>
            </a:r>
            <a:endParaRPr lang="fr-FR" dirty="0"/>
          </a:p>
          <a:p>
            <a:pPr marL="829944" lvl="1" indent="-329343">
              <a:lnSpc>
                <a:spcPct val="115000"/>
              </a:lnSpc>
              <a:spcBef>
                <a:spcPts val="0"/>
              </a:spcBef>
              <a:buClr>
                <a:schemeClr val="dk1"/>
              </a:buClr>
              <a:buSzPct val="100000"/>
              <a:buFont typeface="+mj-lt"/>
              <a:buAutoNum type="arabicPeriod"/>
            </a:pPr>
            <a:r>
              <a:rPr lang="fr-FR" dirty="0"/>
              <a:t>Sélectionnez le </a:t>
            </a:r>
            <a:r>
              <a:rPr lang="fr-FR" b="1" dirty="0"/>
              <a:t>tri personnalisé</a:t>
            </a:r>
            <a:endParaRPr lang="fr-FR" dirty="0"/>
          </a:p>
          <a:p>
            <a:pPr marL="829944" lvl="1" indent="-329343">
              <a:lnSpc>
                <a:spcPct val="115000"/>
              </a:lnSpc>
              <a:spcBef>
                <a:spcPts val="1245"/>
              </a:spcBef>
              <a:buClr>
                <a:schemeClr val="dk1"/>
              </a:buClr>
              <a:buSzPct val="100000"/>
              <a:buFont typeface="+mj-lt"/>
              <a:buAutoNum type="arabicPeriod"/>
            </a:pPr>
            <a:r>
              <a:rPr lang="fr-FR" dirty="0"/>
              <a:t>Sélectionnez les critères de tri</a:t>
            </a:r>
          </a:p>
        </p:txBody>
      </p:sp>
      <p:sp>
        <p:nvSpPr>
          <p:cNvPr id="1039" name="Google Shape;1039;p7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7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49" name="Google Shape;1049;p7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177845" indent="-98803">
              <a:lnSpc>
                <a:spcPct val="115000"/>
              </a:lnSpc>
              <a:spcBef>
                <a:spcPts val="622"/>
              </a:spcBef>
              <a:buClr>
                <a:schemeClr val="dk1"/>
              </a:buClr>
              <a:buSzPts val="1200"/>
            </a:pPr>
            <a:endParaRPr lang="fr-FR" b="1" u="sng"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noProof="0" dirty="0"/>
              <a:t>Lorsque vous sélectionnez l'onglet </a:t>
            </a:r>
            <a:r>
              <a:rPr lang="fr-FR" b="1" noProof="0" dirty="0"/>
              <a:t>Trier</a:t>
            </a:r>
            <a:r>
              <a:rPr lang="fr-FR" noProof="0" dirty="0"/>
              <a:t> et filtrer : </a:t>
            </a:r>
          </a:p>
          <a:p>
            <a:pPr marL="711380" lvl="1" indent="-237127">
              <a:lnSpc>
                <a:spcPct val="115000"/>
              </a:lnSpc>
              <a:spcBef>
                <a:spcPts val="622"/>
              </a:spcBef>
              <a:buClr>
                <a:schemeClr val="dk1"/>
              </a:buClr>
              <a:buSzPts val="1200"/>
              <a:buFont typeface="Calibri"/>
              <a:buAutoNum type="arabicPeriod"/>
            </a:pPr>
            <a:r>
              <a:rPr lang="fr-FR" noProof="0" dirty="0"/>
              <a:t>La </a:t>
            </a:r>
            <a:r>
              <a:rPr lang="fr-FR" dirty="0"/>
              <a:t>fenêtre de dialogue Tri s'affiche. </a:t>
            </a:r>
            <a:endParaRPr lang="fr-FR" noProof="0" dirty="0"/>
          </a:p>
          <a:p>
            <a:pPr marL="711380" lvl="1" indent="-237127">
              <a:lnSpc>
                <a:spcPct val="115000"/>
              </a:lnSpc>
              <a:spcBef>
                <a:spcPts val="622"/>
              </a:spcBef>
              <a:buClr>
                <a:schemeClr val="dk1"/>
              </a:buClr>
              <a:buSzPts val="1200"/>
              <a:buFont typeface="Calibri"/>
              <a:buAutoNum type="arabicPeriod"/>
            </a:pPr>
            <a:r>
              <a:rPr lang="fr-FR" dirty="0"/>
              <a:t>Excluez les en-têtes du tri des données en cliquant sur </a:t>
            </a:r>
            <a:r>
              <a:rPr lang="fr-FR" b="1" dirty="0"/>
              <a:t>Mes données ont des en-têtes. </a:t>
            </a:r>
            <a:endParaRPr lang="fr-FR" noProof="0" dirty="0"/>
          </a:p>
          <a:p>
            <a:pPr marL="711380" lvl="1" indent="-237127">
              <a:lnSpc>
                <a:spcPct val="115000"/>
              </a:lnSpc>
              <a:spcBef>
                <a:spcPts val="622"/>
              </a:spcBef>
              <a:buClr>
                <a:schemeClr val="dk1"/>
              </a:buClr>
              <a:buSzPts val="1200"/>
              <a:buFont typeface="Calibri"/>
              <a:buAutoNum type="arabicPeriod"/>
            </a:pPr>
            <a:r>
              <a:rPr lang="fr-FR" dirty="0"/>
              <a:t>Triez par colonne, par valeur et par ordre.</a:t>
            </a:r>
            <a:endParaRPr lang="fr-FR" noProof="0" dirty="0"/>
          </a:p>
        </p:txBody>
      </p:sp>
      <p:sp>
        <p:nvSpPr>
          <p:cNvPr id="1050" name="Google Shape;1050;p7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0" name="Google Shape;360;p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mn-lt"/>
              </a:rPr>
              <a:t>Notes de l'instructeur : </a:t>
            </a:r>
            <a:endParaRPr lang="fr-FR" dirty="0">
              <a:latin typeface="+mn-lt"/>
            </a:endParaRPr>
          </a:p>
          <a:p>
            <a:pPr marL="0" indent="0">
              <a:spcBef>
                <a:spcPts val="373"/>
              </a:spcBef>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La barre d'outils d'accès rapide permet d'accéder rapidement à un ensemble de commandes souhaitées dans une barre d'outils qui est toujours visible, quel que soit l'onglet sélectionné.</a:t>
            </a:r>
          </a:p>
          <a:p>
            <a:pPr marL="177845" indent="-177845">
              <a:spcBef>
                <a:spcPts val="373"/>
              </a:spcBef>
              <a:buFont typeface="Wingdings" panose="05000000000000000000" pitchFamily="2" charset="2"/>
              <a:buChar char="§"/>
            </a:pPr>
            <a:endParaRPr lang="fr-FR" dirty="0">
              <a:latin typeface="+mn-lt"/>
            </a:endParaRPr>
          </a:p>
          <a:p>
            <a:pPr marL="177845" indent="-177845">
              <a:spcBef>
                <a:spcPts val="373"/>
              </a:spcBef>
              <a:buClr>
                <a:schemeClr val="dk1"/>
              </a:buClr>
              <a:buSzPts val="1200"/>
              <a:buFont typeface="Wingdings" panose="05000000000000000000" pitchFamily="2" charset="2"/>
              <a:buChar char="§"/>
            </a:pPr>
            <a:r>
              <a:rPr lang="fr-FR" b="1" u="sng" dirty="0">
                <a:latin typeface="+mn-lt"/>
              </a:rPr>
              <a:t>Dites</a:t>
            </a:r>
            <a:r>
              <a:rPr lang="fr-FR" b="1" dirty="0">
                <a:latin typeface="+mn-lt"/>
              </a:rPr>
              <a:t> : </a:t>
            </a:r>
            <a:r>
              <a:rPr lang="fr-FR" dirty="0">
                <a:latin typeface="+mn-lt"/>
              </a:rPr>
              <a:t>Si vous utilisez fréquemment une commande Excel, vous pouvez l'ajouter à la barre d'outils d'accès rapide. Par défaut, la barre d'outils Accès rapide contient cinq commandes : Enregistrement automatique, enregistrement, annuler, rétablir et imprimer.</a:t>
            </a:r>
          </a:p>
          <a:p>
            <a:pPr marL="0" indent="0">
              <a:spcBef>
                <a:spcPts val="373"/>
              </a:spcBef>
              <a:buClr>
                <a:schemeClr val="dk1"/>
              </a:buClr>
              <a:buSzPts val="1200"/>
            </a:pPr>
            <a:endParaRPr lang="fr-FR" b="1" u="sng" dirty="0">
              <a:latin typeface="+mn-lt"/>
            </a:endParaRPr>
          </a:p>
          <a:p>
            <a:pPr marL="177845" indent="-177845">
              <a:spcBef>
                <a:spcPts val="560"/>
              </a:spcBef>
              <a:buClr>
                <a:schemeClr val="dk1"/>
              </a:buClr>
              <a:buSzPct val="100000"/>
              <a:buFont typeface="Wingdings" panose="05000000000000000000" pitchFamily="2" charset="2"/>
              <a:buChar char="§"/>
            </a:pPr>
            <a:r>
              <a:rPr lang="fr-FR" b="1" u="sng" dirty="0">
                <a:latin typeface="+mn-lt"/>
              </a:rPr>
              <a:t>Dites</a:t>
            </a:r>
            <a:r>
              <a:rPr lang="fr-FR" b="1" dirty="0">
                <a:latin typeface="+mn-lt"/>
              </a:rPr>
              <a:t> : </a:t>
            </a:r>
            <a:r>
              <a:rPr lang="fr-FR" b="1" dirty="0">
                <a:latin typeface="+mn-lt"/>
                <a:ea typeface="Times New Roman"/>
                <a:cs typeface="Times New Roman"/>
                <a:sym typeface="Times New Roman"/>
              </a:rPr>
              <a:t>Ne </a:t>
            </a:r>
            <a:r>
              <a:rPr lang="fr-FR" dirty="0">
                <a:latin typeface="+mn-lt"/>
                <a:ea typeface="Times New Roman"/>
                <a:cs typeface="Times New Roman"/>
                <a:sym typeface="Times New Roman"/>
              </a:rPr>
              <a:t>vous fiez </a:t>
            </a:r>
            <a:r>
              <a:rPr lang="fr-FR" b="1" dirty="0">
                <a:latin typeface="+mn-lt"/>
                <a:ea typeface="Times New Roman"/>
                <a:cs typeface="Times New Roman"/>
                <a:sym typeface="Times New Roman"/>
              </a:rPr>
              <a:t>pas </a:t>
            </a:r>
            <a:r>
              <a:rPr lang="fr-FR" dirty="0">
                <a:latin typeface="+mn-lt"/>
                <a:ea typeface="Times New Roman"/>
                <a:cs typeface="Times New Roman"/>
                <a:sym typeface="Times New Roman"/>
              </a:rPr>
              <a:t>à la fonction de sauvegarde automatique. Sauvegardez tôt et souvent.</a:t>
            </a:r>
            <a:endParaRPr lang="fr-FR" dirty="0">
              <a:latin typeface="+mn-lt"/>
            </a:endParaRPr>
          </a:p>
        </p:txBody>
      </p:sp>
      <p:sp>
        <p:nvSpPr>
          <p:cNvPr id="361" name="Google Shape;361;p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8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9" name="Google Shape;1059;p8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dirty="0"/>
          </a:p>
          <a:p>
            <a:pPr marL="177845" indent="-177845">
              <a:spcBef>
                <a:spcPts val="373"/>
              </a:spcBef>
              <a:buClr>
                <a:schemeClr val="dk1"/>
              </a:buClr>
              <a:buSzPts val="1200"/>
              <a:buFont typeface="Wingdings" panose="05000000000000000000" pitchFamily="2" charset="2"/>
              <a:buChar char="§"/>
            </a:pPr>
            <a:r>
              <a:rPr lang="fr-FR" b="1" u="sng" dirty="0"/>
              <a:t>Dites</a:t>
            </a:r>
            <a:r>
              <a:rPr lang="fr-FR" b="1" dirty="0"/>
              <a:t> : </a:t>
            </a:r>
            <a:r>
              <a:rPr lang="fr-FR" dirty="0"/>
              <a:t>Nous allons maintenant essayer l'outil de tri et pratiquer un tri de niveau 1. Sélectionnez PEB dans la liste déroulante « Trier par » des variables de la base de données Oswego. Cliquez sur </a:t>
            </a:r>
            <a:r>
              <a:rPr lang="fr-FR" b="1" dirty="0"/>
              <a:t>OK</a:t>
            </a:r>
            <a:r>
              <a:rPr lang="fr-FR" dirty="0"/>
              <a:t>.</a:t>
            </a:r>
          </a:p>
          <a:p>
            <a:pPr marL="0" indent="0">
              <a:spcBef>
                <a:spcPts val="373"/>
              </a:spcBef>
              <a:buClr>
                <a:schemeClr val="dk1"/>
              </a:buClr>
              <a:buSzPts val="1200"/>
            </a:pPr>
            <a:endParaRPr lang="fr-FR" dirty="0"/>
          </a:p>
          <a:p>
            <a:pPr marL="177845" indent="-177845">
              <a:spcBef>
                <a:spcPts val="373"/>
              </a:spcBef>
              <a:buClr>
                <a:schemeClr val="dk1"/>
              </a:buClr>
              <a:buSzPts val="1200"/>
              <a:buFont typeface="Noto Sans Symbols"/>
              <a:buChar char="❖"/>
            </a:pPr>
            <a:r>
              <a:rPr lang="fr-FR" b="1" dirty="0"/>
              <a:t> Sachez que PEB = OUI représente les cas de maladie diarrhéique. Les PEB = NON sont des non-cas (personnes non malades ayant participé au repas).</a:t>
            </a:r>
            <a:endParaRPr lang="fr-FR" dirty="0"/>
          </a:p>
          <a:p>
            <a:pPr marL="177845" indent="-98803">
              <a:spcBef>
                <a:spcPts val="373"/>
              </a:spcBef>
              <a:buClr>
                <a:schemeClr val="dk1"/>
              </a:buClr>
              <a:buSzPts val="1200"/>
            </a:pPr>
            <a:endParaRPr lang="fr-FR"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b="1" dirty="0"/>
              <a:t> :</a:t>
            </a:r>
            <a:r>
              <a:rPr lang="fr-FR" dirty="0"/>
              <a:t> Que voyez-vous ?</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dirty="0"/>
              <a:t> </a:t>
            </a:r>
            <a:r>
              <a:rPr lang="fr-FR" dirty="0"/>
              <a:t>les participants pour leurs réponses. </a:t>
            </a:r>
            <a:r>
              <a:rPr lang="fr-FR" b="1" dirty="0"/>
              <a:t>Réponse : </a:t>
            </a:r>
            <a:r>
              <a:rPr lang="fr-FR" i="1" dirty="0"/>
              <a:t>Deux possibilités sont offertes : Les non-cas (« N ») sont énumérés en premier, puis les cas (« O »).</a:t>
            </a:r>
          </a:p>
          <a:p>
            <a:pPr marL="256887" indent="-177845">
              <a:spcBef>
                <a:spcPts val="373"/>
              </a:spcBef>
              <a:buClr>
                <a:schemeClr val="dk1"/>
              </a:buClr>
              <a:buSzPts val="1200"/>
              <a:buFont typeface="Wingdings" panose="05000000000000000000" pitchFamily="2" charset="2"/>
              <a:buChar char="§"/>
            </a:pPr>
            <a:endParaRPr lang="fr-FR" i="1" dirty="0"/>
          </a:p>
          <a:p>
            <a:pPr marL="177845" indent="-177845">
              <a:spcBef>
                <a:spcPts val="373"/>
              </a:spcBef>
              <a:buClr>
                <a:schemeClr val="dk1"/>
              </a:buClr>
              <a:buSzPts val="1200"/>
              <a:buFont typeface="Wingdings" panose="05000000000000000000" pitchFamily="2" charset="2"/>
              <a:buChar char="§"/>
            </a:pPr>
            <a:r>
              <a:rPr lang="fr-FR" b="1" u="sng" dirty="0"/>
              <a:t>Posez la question</a:t>
            </a:r>
            <a:r>
              <a:rPr lang="fr-FR" b="1" dirty="0"/>
              <a:t> : </a:t>
            </a:r>
            <a:r>
              <a:rPr lang="fr-FR" dirty="0"/>
              <a:t>Pourquoi ?</a:t>
            </a:r>
            <a:endParaRPr lang="fr-FR" noProof="0" dirty="0"/>
          </a:p>
          <a:p>
            <a:pPr marL="256887" indent="-177845">
              <a:spcBef>
                <a:spcPts val="373"/>
              </a:spcBef>
              <a:buClr>
                <a:schemeClr val="dk1"/>
              </a:buClr>
              <a:buSzPts val="1200"/>
              <a:buFont typeface="Wingdings" panose="05000000000000000000" pitchFamily="2" charset="2"/>
              <a:buChar char="§"/>
            </a:pPr>
            <a:endParaRPr lang="fr-FR" b="1" u="sng"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dirty="0"/>
              <a:t> </a:t>
            </a:r>
            <a:r>
              <a:rPr lang="fr-FR" dirty="0"/>
              <a:t>les participants pour leurs réponses. </a:t>
            </a:r>
            <a:r>
              <a:rPr lang="fr-FR" b="1" dirty="0"/>
              <a:t>Réponse : </a:t>
            </a:r>
            <a:r>
              <a:rPr lang="fr-FR" i="1" dirty="0"/>
              <a:t>Parce que la liste est classée par ordre alphabétique.</a:t>
            </a:r>
            <a:endParaRPr lang="fr-FR" noProof="0" dirty="0"/>
          </a:p>
          <a:p>
            <a:pPr marL="177845" indent="-177845">
              <a:spcBef>
                <a:spcPts val="373"/>
              </a:spcBef>
              <a:buClr>
                <a:schemeClr val="dk1"/>
              </a:buClr>
              <a:buSzPts val="1200"/>
              <a:buFont typeface="Wingdings" panose="05000000000000000000" pitchFamily="2" charset="2"/>
              <a:buChar char="§"/>
            </a:pPr>
            <a:endParaRPr lang="fr-FR" b="1" i="1"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b="1" dirty="0"/>
              <a:t> : </a:t>
            </a:r>
            <a:r>
              <a:rPr lang="fr-FR" dirty="0"/>
              <a:t>Comment faire pour que les cas apparaissent en premier ?</a:t>
            </a:r>
            <a:endParaRPr lang="fr-FR" noProof="0" dirty="0"/>
          </a:p>
          <a:p>
            <a:pPr marL="256887" indent="-177845">
              <a:spcBef>
                <a:spcPts val="373"/>
              </a:spcBef>
              <a:buClr>
                <a:schemeClr val="dk1"/>
              </a:buClr>
              <a:buSzPts val="1200"/>
              <a:buFont typeface="Wingdings" panose="05000000000000000000" pitchFamily="2" charset="2"/>
              <a:buChar char="§"/>
            </a:pPr>
            <a:endParaRPr lang="fr-FR" b="1" u="sng" dirty="0"/>
          </a:p>
          <a:p>
            <a:pPr marL="177845" indent="-177845">
              <a:spcBef>
                <a:spcPts val="373"/>
              </a:spcBef>
              <a:buClr>
                <a:schemeClr val="dk1"/>
              </a:buClr>
              <a:buSzPts val="1200"/>
              <a:buFont typeface="Wingdings" panose="05000000000000000000" pitchFamily="2" charset="2"/>
              <a:buChar char="§"/>
            </a:pPr>
            <a:r>
              <a:rPr lang="fr-FR" b="1" u="sng" noProof="0" dirty="0"/>
              <a:t>Remerciez</a:t>
            </a:r>
            <a:r>
              <a:rPr lang="fr-FR" b="1" dirty="0"/>
              <a:t> </a:t>
            </a:r>
            <a:r>
              <a:rPr lang="fr-FR" dirty="0"/>
              <a:t>les participants pour leurs réponses. </a:t>
            </a:r>
            <a:r>
              <a:rPr lang="fr-FR" b="1" dirty="0"/>
              <a:t>Réponse : </a:t>
            </a:r>
            <a:r>
              <a:rPr lang="fr-FR" dirty="0"/>
              <a:t>Dans la boîte de </a:t>
            </a:r>
            <a:r>
              <a:rPr lang="fr-FR" i="1" dirty="0"/>
              <a:t>dialogue Tri</a:t>
            </a:r>
            <a:r>
              <a:rPr lang="fr-FR" dirty="0"/>
              <a:t>, modifiez l'ordre en « Z à A ». </a:t>
            </a:r>
            <a:endParaRPr lang="fr-FR" noProof="0" dirty="0"/>
          </a:p>
          <a:p>
            <a:pPr marL="256887" indent="-177845">
              <a:spcBef>
                <a:spcPts val="373"/>
              </a:spcBef>
              <a:buClr>
                <a:schemeClr val="dk1"/>
              </a:buClr>
              <a:buSzPts val="1200"/>
              <a:buFont typeface="Wingdings" panose="05000000000000000000" pitchFamily="2" charset="2"/>
              <a:buChar char="§"/>
            </a:pPr>
            <a:endParaRPr lang="fr-FR"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changer l'ordre en « Z à A ».</a:t>
            </a:r>
            <a:endParaRPr lang="fr-FR" noProof="0" dirty="0"/>
          </a:p>
          <a:p>
            <a:pPr marL="0" indent="0">
              <a:spcBef>
                <a:spcPts val="373"/>
              </a:spcBef>
            </a:pPr>
            <a:endParaRPr b="1" dirty="0"/>
          </a:p>
        </p:txBody>
      </p:sp>
      <p:sp>
        <p:nvSpPr>
          <p:cNvPr id="1060" name="Google Shape;1060;p8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8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9" name="Google Shape;1069;p8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lnSpc>
                <a:spcPct val="115000"/>
              </a:lnSpc>
              <a:spcBef>
                <a:spcPts val="0"/>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Utilisez la boîte de dialogue </a:t>
            </a:r>
            <a:r>
              <a:rPr lang="fr-FR" b="1" dirty="0"/>
              <a:t>Ajouter un niveau </a:t>
            </a:r>
            <a:r>
              <a:rPr lang="fr-FR" dirty="0"/>
              <a:t>pour introduire d'autres critères. Plus vous ajoutez de critères, plus vos résultats seront précis.</a:t>
            </a:r>
          </a:p>
          <a:p>
            <a:pPr marL="711380" lvl="1" indent="-237127">
              <a:lnSpc>
                <a:spcPct val="115000"/>
              </a:lnSpc>
              <a:spcBef>
                <a:spcPts val="622"/>
              </a:spcBef>
              <a:buClr>
                <a:schemeClr val="dk1"/>
              </a:buClr>
              <a:buSzPts val="1200"/>
              <a:buFont typeface="+mj-lt"/>
              <a:buAutoNum type="arabicPeriod"/>
            </a:pPr>
            <a:r>
              <a:rPr lang="fr-FR" dirty="0"/>
              <a:t>Cliquez maintenant sur </a:t>
            </a:r>
            <a:r>
              <a:rPr lang="fr-FR" b="1" dirty="0"/>
              <a:t>Ajouter un niveau</a:t>
            </a:r>
            <a:r>
              <a:rPr lang="fr-FR" dirty="0"/>
              <a:t>.</a:t>
            </a:r>
          </a:p>
          <a:p>
            <a:pPr marL="711380" lvl="1" indent="-237127">
              <a:lnSpc>
                <a:spcPct val="115000"/>
              </a:lnSpc>
              <a:spcBef>
                <a:spcPts val="622"/>
              </a:spcBef>
              <a:buClr>
                <a:schemeClr val="dk1"/>
              </a:buClr>
              <a:buSzPts val="1200"/>
              <a:buFont typeface="+mj-lt"/>
              <a:buAutoNum type="arabicPeriod"/>
            </a:pPr>
            <a:r>
              <a:rPr lang="fr-FR" dirty="0"/>
              <a:t>Sélectionnez </a:t>
            </a:r>
            <a:r>
              <a:rPr lang="fr-FR" b="1" dirty="0"/>
              <a:t>HEUREDEBUT</a:t>
            </a:r>
          </a:p>
          <a:p>
            <a:pPr marL="711380" lvl="1" indent="-237127">
              <a:lnSpc>
                <a:spcPct val="115000"/>
              </a:lnSpc>
              <a:spcBef>
                <a:spcPts val="622"/>
              </a:spcBef>
              <a:buClr>
                <a:schemeClr val="dk1"/>
              </a:buClr>
              <a:buSzPts val="1200"/>
              <a:buFont typeface="+mj-lt"/>
              <a:buAutoNum type="arabicPeriod"/>
            </a:pPr>
            <a:r>
              <a:rPr lang="fr-FR" dirty="0"/>
              <a:t>Sauvegardez votre travail en cliquant sur l'icône Enregistrer </a:t>
            </a:r>
          </a:p>
        </p:txBody>
      </p:sp>
      <p:sp>
        <p:nvSpPr>
          <p:cNvPr id="1070" name="Google Shape;1070;p8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8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1" name="Google Shape;1081;p8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800"/>
            </a:pPr>
            <a:r>
              <a:rPr lang="fr-FR" b="1" dirty="0"/>
              <a:t>Notes de l'instructeur : </a:t>
            </a:r>
            <a:endParaRPr lang="fr-FR" dirty="0"/>
          </a:p>
          <a:p>
            <a:pPr marL="0" indent="0">
              <a:lnSpc>
                <a:spcPct val="115000"/>
              </a:lnSpc>
              <a:spcBef>
                <a:spcPts val="0"/>
              </a:spcBef>
            </a:pPr>
            <a:endParaRPr lang="fr-FR" dirty="0"/>
          </a:p>
          <a:p>
            <a:pPr marL="204193" indent="-177845">
              <a:lnSpc>
                <a:spcPct val="115000"/>
              </a:lnSpc>
              <a:spcBef>
                <a:spcPts val="622"/>
              </a:spcBef>
              <a:buClr>
                <a:schemeClr val="dk1"/>
              </a:buClr>
              <a:buSzPct val="100000"/>
              <a:buFont typeface="Wingdings" panose="05000000000000000000" pitchFamily="2" charset="2"/>
              <a:buChar char="§"/>
            </a:pPr>
            <a:r>
              <a:rPr lang="fr-FR" b="1" u="sng" dirty="0"/>
              <a:t>Dites</a:t>
            </a:r>
            <a:r>
              <a:rPr lang="fr-FR" b="1" dirty="0"/>
              <a:t> : </a:t>
            </a:r>
            <a:r>
              <a:rPr lang="fr-FR" dirty="0"/>
              <a:t>Le filtrage des données est un autre outil d'Excel. Le filtrage des données vous permet d'afficher ou de masquer des données spécifiques dans une liste, ce qui facilite grandement le travail avec de grands ensembles de données. Le filtrage des données peut également vous aider à éliminer les données inutiles. </a:t>
            </a:r>
            <a:r>
              <a:rPr lang="fr-FR" b="1" dirty="0"/>
              <a:t>&lt;CLIQUER&gt; </a:t>
            </a:r>
            <a:endParaRPr lang="fr-FR" dirty="0"/>
          </a:p>
          <a:p>
            <a:pPr marL="177845" indent="-59282">
              <a:lnSpc>
                <a:spcPct val="115000"/>
              </a:lnSpc>
              <a:spcBef>
                <a:spcPts val="622"/>
              </a:spcBef>
              <a:buClr>
                <a:schemeClr val="dk1"/>
              </a:buClr>
              <a:buSzPts val="1800"/>
            </a:pPr>
            <a:endParaRPr lang="fr-FR" b="1" u="sng" dirty="0"/>
          </a:p>
          <a:p>
            <a:pPr marL="177845" indent="-191019">
              <a:lnSpc>
                <a:spcPct val="115000"/>
              </a:lnSpc>
              <a:spcBef>
                <a:spcPts val="622"/>
              </a:spcBef>
              <a:buClr>
                <a:schemeClr val="dk1"/>
              </a:buClr>
              <a:buSzPct val="100000"/>
              <a:buFont typeface="Wingdings" panose="05000000000000000000" pitchFamily="2" charset="2"/>
              <a:buChar char="§"/>
            </a:pPr>
            <a:r>
              <a:rPr lang="fr-FR" b="1" u="sng" dirty="0"/>
              <a:t>Dites</a:t>
            </a:r>
            <a:r>
              <a:rPr lang="fr-FR" b="1" dirty="0"/>
              <a:t> : </a:t>
            </a:r>
            <a:r>
              <a:rPr lang="fr-FR" dirty="0"/>
              <a:t>Les étapes pour filtrer les données sont simples.  </a:t>
            </a:r>
            <a:r>
              <a:rPr lang="fr-FR" dirty="0">
                <a:solidFill>
                  <a:srgbClr val="000000"/>
                </a:solidFill>
              </a:rPr>
              <a:t>Le filtre se trouve à côté du tri dans l'onglet </a:t>
            </a:r>
            <a:r>
              <a:rPr lang="fr-FR" b="1" dirty="0">
                <a:solidFill>
                  <a:srgbClr val="000000"/>
                </a:solidFill>
              </a:rPr>
              <a:t>Données</a:t>
            </a:r>
            <a:r>
              <a:rPr lang="fr-FR" dirty="0">
                <a:solidFill>
                  <a:srgbClr val="000000"/>
                </a:solidFill>
              </a:rPr>
              <a:t>.</a:t>
            </a:r>
            <a:endParaRPr lang="fr-FR" dirty="0"/>
          </a:p>
          <a:p>
            <a:pPr marL="948507" lvl="1" indent="-382038">
              <a:spcBef>
                <a:spcPts val="1494"/>
              </a:spcBef>
              <a:buSzPct val="100000"/>
              <a:buFont typeface="Courier New"/>
              <a:buChar char="o"/>
            </a:pPr>
            <a:r>
              <a:rPr lang="fr-FR" dirty="0">
                <a:solidFill>
                  <a:srgbClr val="000000"/>
                </a:solidFill>
              </a:rPr>
              <a:t>Sélectionnez toutes les données de la feuille de calcul OSWEGO2 en cliquant sur le coin supérieur gauche de la feuille de calcul</a:t>
            </a:r>
            <a:endParaRPr lang="fr-FR" dirty="0"/>
          </a:p>
          <a:p>
            <a:pPr marL="948507" lvl="1" indent="-382038">
              <a:spcBef>
                <a:spcPts val="871"/>
              </a:spcBef>
              <a:buSzPct val="100000"/>
              <a:buFont typeface="Courier New"/>
              <a:buChar char="o"/>
            </a:pPr>
            <a:r>
              <a:rPr lang="fr-FR" dirty="0">
                <a:solidFill>
                  <a:srgbClr val="000000"/>
                </a:solidFill>
              </a:rPr>
              <a:t>Localisez l'icône du filtre et cliquez dessus </a:t>
            </a:r>
            <a:r>
              <a:rPr lang="fr-FR" b="1" dirty="0">
                <a:solidFill>
                  <a:srgbClr val="000000"/>
                </a:solidFill>
              </a:rPr>
              <a:t>&lt;CLIQUER&gt;</a:t>
            </a:r>
            <a:endParaRPr lang="fr-FR" b="1" dirty="0"/>
          </a:p>
          <a:p>
            <a:pPr marL="948507" lvl="1" indent="-382038">
              <a:spcBef>
                <a:spcPts val="871"/>
              </a:spcBef>
              <a:buSzPct val="100000"/>
              <a:buFont typeface="Courier New"/>
              <a:buChar char="o"/>
            </a:pPr>
            <a:r>
              <a:rPr lang="fr-FR" dirty="0">
                <a:solidFill>
                  <a:srgbClr val="000000"/>
                </a:solidFill>
              </a:rPr>
              <a:t>Chaque colonne comporte désormais une flèche à côté de la lettre A, B, C, </a:t>
            </a:r>
            <a:r>
              <a:rPr lang="fr-FR" dirty="0" err="1">
                <a:solidFill>
                  <a:srgbClr val="000000"/>
                </a:solidFill>
              </a:rPr>
              <a:t>etc</a:t>
            </a:r>
            <a:endParaRPr lang="fr-FR" dirty="0"/>
          </a:p>
          <a:p>
            <a:pPr marL="0" indent="0">
              <a:spcBef>
                <a:spcPts val="373"/>
              </a:spcBef>
            </a:pPr>
            <a:endParaRPr sz="1500" b="1" dirty="0"/>
          </a:p>
        </p:txBody>
      </p:sp>
      <p:sp>
        <p:nvSpPr>
          <p:cNvPr id="1082" name="Google Shape;1082;p8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8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3" name="Google Shape;1093;p8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P</a:t>
            </a:r>
            <a:r>
              <a:rPr lang="fr-FR" noProof="0" dirty="0"/>
              <a:t>ratiquons le filtrage des données avec l'ensemble de données OSWEGO2. Nous voulons voir uniquement les femmes dans l'ensemble de données. Pour filtrer les données afin de ne voir que les femmes :</a:t>
            </a:r>
          </a:p>
          <a:p>
            <a:pPr marL="829944" lvl="1" indent="-355690">
              <a:lnSpc>
                <a:spcPct val="115000"/>
              </a:lnSpc>
              <a:spcBef>
                <a:spcPts val="0"/>
              </a:spcBef>
              <a:buClr>
                <a:schemeClr val="dk1"/>
              </a:buClr>
              <a:buSzPts val="1200"/>
              <a:buFont typeface="Calibri"/>
              <a:buAutoNum type="arabicPeriod"/>
            </a:pPr>
            <a:r>
              <a:rPr lang="fr-FR" noProof="0" dirty="0"/>
              <a:t>Cliquez sur la flèche dans la colonne Sexe et désélectionnez « </a:t>
            </a:r>
            <a:r>
              <a:rPr lang="fr-FR" i="1" noProof="0" dirty="0"/>
              <a:t>Tout sélectionner »</a:t>
            </a:r>
            <a:endParaRPr lang="fr-FR" noProof="0" dirty="0"/>
          </a:p>
          <a:p>
            <a:pPr marL="829944" lvl="1" indent="-355690">
              <a:lnSpc>
                <a:spcPct val="115000"/>
              </a:lnSpc>
              <a:spcBef>
                <a:spcPts val="0"/>
              </a:spcBef>
              <a:buClr>
                <a:schemeClr val="dk1"/>
              </a:buClr>
              <a:buSzPts val="1200"/>
              <a:buFont typeface="Calibri"/>
              <a:buAutoNum type="arabicPeriod"/>
            </a:pPr>
            <a:r>
              <a:rPr lang="fr-FR" noProof="0" dirty="0"/>
              <a:t>Ensuite, cliquez sur la case </a:t>
            </a:r>
            <a:r>
              <a:rPr lang="fr-FR" i="1" noProof="0" dirty="0"/>
              <a:t>« Femme »</a:t>
            </a:r>
            <a:r>
              <a:rPr lang="fr-FR" noProof="0" dirty="0"/>
              <a:t>. </a:t>
            </a:r>
          </a:p>
          <a:p>
            <a:pPr marL="829944" lvl="1" indent="-355690">
              <a:lnSpc>
                <a:spcPct val="115000"/>
              </a:lnSpc>
              <a:spcBef>
                <a:spcPts val="0"/>
              </a:spcBef>
              <a:buClr>
                <a:schemeClr val="dk1"/>
              </a:buClr>
              <a:buSzPts val="1200"/>
              <a:buFont typeface="Calibri"/>
              <a:buAutoNum type="arabicPeriod"/>
            </a:pPr>
            <a:r>
              <a:rPr lang="fr-FR" noProof="0" dirty="0"/>
              <a:t>Cliquez sur </a:t>
            </a:r>
            <a:r>
              <a:rPr lang="fr-FR" b="1" noProof="0" dirty="0"/>
              <a:t>OK</a:t>
            </a:r>
            <a:endParaRPr lang="fr-FR" noProof="0" dirty="0"/>
          </a:p>
          <a:p>
            <a:pPr marL="474254" lvl="1" indent="0">
              <a:lnSpc>
                <a:spcPct val="115000"/>
              </a:lnSpc>
              <a:spcBef>
                <a:spcPts val="1245"/>
              </a:spcBef>
              <a:buClr>
                <a:schemeClr val="dk1"/>
              </a:buClr>
              <a:buSzPts val="1200"/>
            </a:pPr>
            <a:endParaRPr lang="fr-FR" noProof="0" dirty="0"/>
          </a:p>
          <a:p>
            <a:pPr marL="177845" indent="-177845">
              <a:lnSpc>
                <a:spcPct val="115000"/>
              </a:lnSpc>
              <a:spcBef>
                <a:spcPts val="1245"/>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Vous verrez qu'Excel n'affiche que les enregistrements des femmes dans l'ensemble de données. </a:t>
            </a:r>
            <a:r>
              <a:rPr lang="fr-FR" b="1" noProof="0" dirty="0">
                <a:latin typeface="Arial"/>
                <a:ea typeface="Arial"/>
                <a:cs typeface="Arial"/>
                <a:sym typeface="Arial"/>
              </a:rPr>
              <a:t>&lt;CLIQUER&gt; </a:t>
            </a:r>
            <a:r>
              <a:rPr lang="fr-FR" b="0" i="0" u="none" strike="noStrike" cap="none" noProof="0" dirty="0">
                <a:solidFill>
                  <a:srgbClr val="000000"/>
                </a:solidFill>
                <a:latin typeface="Arial"/>
                <a:ea typeface="Arial"/>
                <a:cs typeface="Arial"/>
                <a:sym typeface="Arial"/>
              </a:rPr>
              <a:t>à nouveau sur </a:t>
            </a:r>
            <a:r>
              <a:rPr lang="fr-FR" b="1" i="0" u="none" strike="noStrike" cap="none" noProof="0" dirty="0">
                <a:solidFill>
                  <a:srgbClr val="000000"/>
                </a:solidFill>
                <a:latin typeface="Arial"/>
                <a:ea typeface="Arial"/>
                <a:cs typeface="Arial"/>
                <a:sym typeface="Arial"/>
              </a:rPr>
              <a:t>Filtrer </a:t>
            </a:r>
            <a:r>
              <a:rPr lang="fr-FR" b="0" i="0" u="none" strike="noStrike" cap="none" noProof="0" dirty="0">
                <a:solidFill>
                  <a:srgbClr val="000000"/>
                </a:solidFill>
                <a:latin typeface="Arial"/>
                <a:ea typeface="Arial"/>
                <a:cs typeface="Arial"/>
                <a:sym typeface="Arial"/>
              </a:rPr>
              <a:t>et les flèches disparaîtront. Les données relatives aux hommes réapparaissent et vous avez quitté le mode </a:t>
            </a:r>
            <a:r>
              <a:rPr lang="fr-FR" b="1" i="0" u="none" strike="noStrike" cap="none" noProof="0" dirty="0">
                <a:solidFill>
                  <a:srgbClr val="000000"/>
                </a:solidFill>
                <a:latin typeface="Arial"/>
                <a:ea typeface="Arial"/>
                <a:cs typeface="Arial"/>
                <a:sym typeface="Arial"/>
              </a:rPr>
              <a:t>Filtre</a:t>
            </a:r>
            <a:r>
              <a:rPr lang="fr-FR" b="0" i="0" u="none" strike="noStrike" cap="none" noProof="0" dirty="0">
                <a:solidFill>
                  <a:srgbClr val="000000"/>
                </a:solidFill>
                <a:latin typeface="Arial"/>
                <a:ea typeface="Arial"/>
                <a:cs typeface="Arial"/>
                <a:sym typeface="Arial"/>
              </a:rPr>
              <a:t>. </a:t>
            </a:r>
          </a:p>
          <a:p>
            <a:pPr marL="0" indent="0">
              <a:lnSpc>
                <a:spcPct val="115000"/>
              </a:lnSpc>
              <a:spcBef>
                <a:spcPts val="1245"/>
              </a:spcBef>
            </a:pPr>
            <a:endParaRPr dirty="0">
              <a:latin typeface="Times New Roman"/>
              <a:ea typeface="Times New Roman"/>
              <a:cs typeface="Times New Roman"/>
              <a:sym typeface="Times New Roman"/>
            </a:endParaRPr>
          </a:p>
          <a:p>
            <a:pPr marL="0" indent="0">
              <a:spcBef>
                <a:spcPts val="1618"/>
              </a:spcBef>
            </a:pPr>
            <a:endParaRPr dirty="0"/>
          </a:p>
          <a:p>
            <a:pPr marL="0" indent="0">
              <a:spcBef>
                <a:spcPts val="373"/>
              </a:spcBef>
            </a:pPr>
            <a:endParaRPr dirty="0"/>
          </a:p>
        </p:txBody>
      </p:sp>
      <p:sp>
        <p:nvSpPr>
          <p:cNvPr id="1094" name="Google Shape;1094;p8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p8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0" name="Google Shape;1100;p8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1" u="sng"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consulter leur « Cahier d'exercices du participant » pour l'exercice intitulé : </a:t>
            </a:r>
            <a:r>
              <a:rPr lang="fr-FR" b="1" dirty="0"/>
              <a:t>Trier et filtrer. </a:t>
            </a:r>
          </a:p>
          <a:p>
            <a:pPr marL="0" indent="0">
              <a:spcBef>
                <a:spcPts val="373"/>
              </a:spcBef>
            </a:pPr>
            <a:endParaRPr lang="fr-FR" b="1" dirty="0"/>
          </a:p>
          <a:p>
            <a:pPr marL="177845" indent="-177845">
              <a:spcBef>
                <a:spcPts val="373"/>
              </a:spcBef>
              <a:buSzPts val="1200"/>
              <a:buFont typeface="Noto Sans Symbols"/>
              <a:buChar char="❖"/>
            </a:pPr>
            <a:r>
              <a:rPr lang="fr-FR" b="1" dirty="0">
                <a:solidFill>
                  <a:srgbClr val="000000"/>
                </a:solidFill>
              </a:rPr>
              <a:t>Durée totale : 20 minutes.</a:t>
            </a:r>
            <a:endParaRPr lang="fr-FR" noProof="0" dirty="0">
              <a:latin typeface="Arial"/>
              <a:ea typeface="Arial"/>
              <a:cs typeface="Arial"/>
              <a:sym typeface="Arial"/>
            </a:endParaRPr>
          </a:p>
          <a:p>
            <a:pPr marL="0" indent="0">
              <a:spcBef>
                <a:spcPts val="373"/>
              </a:spcBef>
            </a:pPr>
            <a:endParaRPr dirty="0"/>
          </a:p>
        </p:txBody>
      </p:sp>
      <p:sp>
        <p:nvSpPr>
          <p:cNvPr id="1101" name="Google Shape;1101;p8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p8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6" name="Google Shape;1106;p8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1245"/>
              </a:spcBef>
              <a:buClr>
                <a:schemeClr val="dk1"/>
              </a:buClr>
              <a:buSzPts val="1200"/>
            </a:pPr>
            <a:endParaRPr lang="fr-FR" dirty="0"/>
          </a:p>
          <a:p>
            <a:pPr marL="177845" indent="-177845">
              <a:lnSpc>
                <a:spcPct val="115000"/>
              </a:lnSpc>
              <a:spcBef>
                <a:spcPts val="622"/>
              </a:spcBef>
              <a:buClr>
                <a:schemeClr val="dk1"/>
              </a:buClr>
              <a:buSzPts val="1200"/>
              <a:buFont typeface="Noto Sans Symbols"/>
              <a:buChar char="❖"/>
            </a:pPr>
            <a:r>
              <a:rPr lang="fr-FR" b="1" i="1" dirty="0"/>
              <a:t>Objectif de l'exercice : S'entraîner à utiliser les outils de tri et de filtrage sur un ensemble de données relatives à une épidémie. Utilisez les outils de tri et de filtrage pour organiser les données.</a:t>
            </a:r>
            <a:endParaRPr lang="fr-FR" noProof="0" dirty="0"/>
          </a:p>
          <a:p>
            <a:pPr marL="0" indent="0">
              <a:lnSpc>
                <a:spcPct val="115000"/>
              </a:lnSpc>
              <a:spcBef>
                <a:spcPts val="622"/>
              </a:spcBef>
              <a:buClr>
                <a:schemeClr val="dk1"/>
              </a:buClr>
              <a:buSzPts val="1200"/>
            </a:pPr>
            <a:endParaRPr lang="fr-FR" b="1" i="1" u="sng"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Dans la feuille de travail de l</a:t>
            </a:r>
            <a:r>
              <a:rPr lang="fr-FR" b="1" i="1" dirty="0"/>
              <a:t>'OMS sur le choléra</a:t>
            </a:r>
            <a:r>
              <a:rPr lang="fr-FR" dirty="0"/>
              <a:t>, travaillez individuellement ou par deux pour trier et filtrer les données afin de ne conserver que les données de votre pays dans l'ordre chronologique. </a:t>
            </a:r>
            <a:r>
              <a:rPr lang="fr-FR" b="1" i="1" dirty="0"/>
              <a:t>Conseil : </a:t>
            </a:r>
            <a:r>
              <a:rPr lang="fr-FR" i="1" dirty="0"/>
              <a:t>Lors du filtrage, vous pouvez décocher « Sélectionner tout » et ne cocher que votre pays au lieu de décocher tout sauf votre pays.</a:t>
            </a:r>
            <a:endParaRPr lang="fr-FR" noProof="0" dirty="0"/>
          </a:p>
          <a:p>
            <a:pPr marL="256887" indent="-177845">
              <a:lnSpc>
                <a:spcPct val="115000"/>
              </a:lnSpc>
              <a:spcBef>
                <a:spcPts val="622"/>
              </a:spcBef>
              <a:buClr>
                <a:schemeClr val="dk1"/>
              </a:buClr>
              <a:buSzPts val="1200"/>
              <a:buFont typeface="Wingdings" panose="05000000000000000000" pitchFamily="2" charset="2"/>
              <a:buChar char="§"/>
            </a:pPr>
            <a:endParaRPr lang="fr-FR" b="1" i="1" u="sng"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Faites une copie de la feuille de travail de l'OMS sur le choléra et nommez la nouvelle feuille de travail NATIONAL.</a:t>
            </a:r>
            <a:endParaRPr lang="fr-FR" noProof="0" dirty="0"/>
          </a:p>
          <a:p>
            <a:pPr marL="0" indent="0">
              <a:spcBef>
                <a:spcPts val="996"/>
              </a:spcBef>
            </a:pPr>
            <a:endParaRPr dirty="0"/>
          </a:p>
        </p:txBody>
      </p:sp>
      <p:sp>
        <p:nvSpPr>
          <p:cNvPr id="1107" name="Google Shape;1107;p8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p8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3" name="Google Shape;1113;p8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latin typeface="Arial"/>
              <a:ea typeface="Arial"/>
              <a:cs typeface="Arial"/>
              <a:sym typeface="Arial"/>
            </a:endParaRPr>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Bien qu'Excel ne soit pas un outil de visualisation de données, il est certainement un outil efficace pour analyser et illustrer des ensembles de données. Excel peut aider à développer des histogrammes (courbes épidémiques) et des graphiques linéaires. Pour rappel, un histogramme est similaire à un diagramme (graphique) à barres verticales utilisé pour des variables continues telles que l'heure, le jour, le mois qui sont généralement placées sur l'axe horizontal (axe des x). Les colonnes adjacentes doivent se toucher</a:t>
            </a:r>
            <a:r>
              <a:rPr lang="fr-FR" b="1" noProof="0" dirty="0">
                <a:latin typeface="Arial"/>
                <a:ea typeface="Arial"/>
                <a:cs typeface="Arial"/>
                <a:sym typeface="Arial"/>
              </a:rPr>
              <a:t>. &lt;CLIQUER&gt;</a:t>
            </a:r>
            <a:endParaRPr lang="fr-FR" noProof="0" dirty="0"/>
          </a:p>
          <a:p>
            <a:pPr marL="256887" indent="-177845">
              <a:spcBef>
                <a:spcPts val="373"/>
              </a:spcBef>
              <a:buClr>
                <a:schemeClr val="dk1"/>
              </a:buClr>
              <a:buSzPts val="1200"/>
              <a:buFont typeface="Wingdings" panose="05000000000000000000" pitchFamily="2" charset="2"/>
              <a:buChar char="§"/>
            </a:pPr>
            <a:endParaRPr lang="fr-FR" b="1" noProof="0" dirty="0">
              <a:latin typeface="Arial"/>
              <a:ea typeface="Arial"/>
              <a:cs typeface="Arial"/>
              <a:sym typeface="Arial"/>
            </a:endParaRPr>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Une courbe épidémique est un histogramme qui présente la distribution des cas au cours d'une flambée ou d'une épidémie. Les données sont organisées par date d'apparition de la maladie et sont toujours affichées en colonnes. L'axe X indique les périodes et l'axe Y le nombre de cas. </a:t>
            </a:r>
            <a:endParaRPr lang="fr-FR" noProof="0" dirty="0"/>
          </a:p>
          <a:p>
            <a:pPr marL="0" indent="0">
              <a:spcBef>
                <a:spcPts val="373"/>
              </a:spcBef>
            </a:pPr>
            <a:endParaRPr dirty="0"/>
          </a:p>
          <a:p>
            <a:pPr marL="0" indent="0">
              <a:spcBef>
                <a:spcPts val="373"/>
              </a:spcBef>
            </a:pPr>
            <a:endParaRPr dirty="0"/>
          </a:p>
        </p:txBody>
      </p:sp>
      <p:sp>
        <p:nvSpPr>
          <p:cNvPr id="1114" name="Google Shape;1114;p8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Google Shape;1119;p8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20" name="Google Shape;1120;p8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b="0" u="none" noProof="0" dirty="0"/>
              <a:t>Veillez à ce que le format de votre graphique soit exact. N'oubliez jamais ce qui suit :</a:t>
            </a:r>
            <a:endParaRPr lang="fr-FR" noProof="0" dirty="0"/>
          </a:p>
          <a:p>
            <a:pPr marL="652099" lvl="1" indent="-177845">
              <a:spcBef>
                <a:spcPts val="373"/>
              </a:spcBef>
              <a:buClr>
                <a:schemeClr val="dk1"/>
              </a:buClr>
              <a:buSzPts val="1200"/>
              <a:buFont typeface="Noto Sans Symbols"/>
              <a:buChar char="▪"/>
            </a:pPr>
            <a:r>
              <a:rPr lang="fr-FR" b="0" u="none" noProof="0" dirty="0"/>
              <a:t>Utilise</a:t>
            </a:r>
            <a:r>
              <a:rPr lang="fr-FR" noProof="0" dirty="0"/>
              <a:t>z</a:t>
            </a:r>
            <a:r>
              <a:rPr lang="fr-FR" b="0" u="none" noProof="0" dirty="0"/>
              <a:t> les colonnes.</a:t>
            </a:r>
            <a:endParaRPr lang="fr-FR" noProof="0" dirty="0"/>
          </a:p>
          <a:p>
            <a:pPr marL="652099" lvl="1" indent="-177845">
              <a:spcBef>
                <a:spcPts val="373"/>
              </a:spcBef>
              <a:buClr>
                <a:schemeClr val="dk1"/>
              </a:buClr>
              <a:buSzPts val="1200"/>
              <a:buFont typeface="Noto Sans Symbols"/>
              <a:buChar char="▪"/>
            </a:pPr>
            <a:r>
              <a:rPr lang="fr-FR" b="0" u="none" noProof="0" dirty="0"/>
              <a:t>La fréquence doit figurer sur l'axe des ordonnées.</a:t>
            </a:r>
            <a:endParaRPr lang="fr-FR" noProof="0" dirty="0"/>
          </a:p>
          <a:p>
            <a:pPr marL="652099" lvl="1" indent="-177845">
              <a:spcBef>
                <a:spcPts val="373"/>
              </a:spcBef>
              <a:buClr>
                <a:schemeClr val="dk1"/>
              </a:buClr>
              <a:buSzPts val="1200"/>
              <a:buFont typeface="Noto Sans Symbols"/>
              <a:buChar char="▪"/>
            </a:pPr>
            <a:r>
              <a:rPr lang="fr-FR" b="0" u="none" noProof="0" dirty="0"/>
              <a:t>Les périodes doivent être placées sur l'axe des abscisses.</a:t>
            </a:r>
            <a:endParaRPr lang="fr-FR" noProof="0" dirty="0"/>
          </a:p>
          <a:p>
            <a:pPr marL="652099" lvl="1" indent="-177845">
              <a:spcBef>
                <a:spcPts val="373"/>
              </a:spcBef>
              <a:buClr>
                <a:schemeClr val="dk1"/>
              </a:buClr>
              <a:buSzPts val="1200"/>
              <a:buFont typeface="Noto Sans Symbols"/>
              <a:buChar char="▪"/>
            </a:pPr>
            <a:r>
              <a:rPr lang="fr-FR" b="0" u="none" noProof="0" dirty="0"/>
              <a:t>Si vous utilisez un histogramme, assurez-vous que les colonnes adjacentes se touchent et qu'il n'y ait pas de vide.</a:t>
            </a:r>
            <a:endParaRPr lang="fr-FR" noProof="0" dirty="0"/>
          </a:p>
        </p:txBody>
      </p:sp>
      <p:sp>
        <p:nvSpPr>
          <p:cNvPr id="1121" name="Google Shape;1121;p8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p8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1" name="Google Shape;1131;p8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Dites</a:t>
            </a:r>
            <a:r>
              <a:rPr lang="fr-FR" b="1" u="none" noProof="0" dirty="0"/>
              <a:t> : </a:t>
            </a:r>
            <a:r>
              <a:rPr lang="fr-FR" noProof="0" dirty="0"/>
              <a:t>Pour développer un histogramme dans Excel, vous devez d'abord ouvrir la feuille de calcul intitulée </a:t>
            </a:r>
            <a:r>
              <a:rPr lang="fr-FR" i="1" noProof="0" dirty="0"/>
              <a:t>Mars 2024</a:t>
            </a:r>
            <a:r>
              <a:rPr lang="fr-FR" i="0" noProof="0" dirty="0"/>
              <a:t>. Ensuite, suivez les étapes suivantes :</a:t>
            </a:r>
            <a:endParaRPr lang="fr-FR" noProof="0" dirty="0"/>
          </a:p>
          <a:p>
            <a:pPr marL="829944" lvl="1" indent="-355690">
              <a:lnSpc>
                <a:spcPct val="115000"/>
              </a:lnSpc>
              <a:spcBef>
                <a:spcPts val="0"/>
              </a:spcBef>
              <a:buClr>
                <a:schemeClr val="dk1"/>
              </a:buClr>
              <a:buSzPts val="1200"/>
              <a:buFont typeface="Calibri"/>
              <a:buAutoNum type="arabicPeriod"/>
            </a:pPr>
            <a:r>
              <a:rPr lang="fr-FR" dirty="0"/>
              <a:t>Sélectionnez les données des colonnes A à C.</a:t>
            </a:r>
            <a:endParaRPr lang="fr-FR" dirty="0">
              <a:latin typeface="Times New Roman"/>
              <a:ea typeface="Times New Roman"/>
              <a:cs typeface="Times New Roman"/>
              <a:sym typeface="Times New Roman"/>
            </a:endParaRPr>
          </a:p>
          <a:p>
            <a:pPr marL="711380" lvl="1" indent="-237127">
              <a:spcBef>
                <a:spcPts val="1618"/>
              </a:spcBef>
              <a:buClr>
                <a:schemeClr val="dk1"/>
              </a:buClr>
              <a:buSzPts val="1200"/>
              <a:buFont typeface="Calibri"/>
              <a:buAutoNum type="arabicPeriod"/>
            </a:pPr>
            <a:r>
              <a:rPr lang="fr-FR" dirty="0"/>
              <a:t>   Déplacez le curseur dans le coin inférieur droit de</a:t>
            </a:r>
            <a:br>
              <a:rPr lang="fr-FR" dirty="0"/>
            </a:br>
            <a:r>
              <a:rPr lang="fr-FR" dirty="0"/>
              <a:t>   l'ensemble de données. L'icône d'</a:t>
            </a:r>
            <a:r>
              <a:rPr lang="fr-FR" b="1" dirty="0"/>
              <a:t>analyse rapide</a:t>
            </a:r>
            <a:br>
              <a:rPr lang="fr-FR" b="1" dirty="0"/>
            </a:br>
            <a:r>
              <a:rPr lang="fr-FR" b="1" dirty="0"/>
              <a:t>   </a:t>
            </a:r>
            <a:r>
              <a:rPr lang="fr-FR" dirty="0"/>
              <a:t>apparaît.</a:t>
            </a:r>
            <a:endParaRPr lang="fr-FR" noProof="0" dirty="0"/>
          </a:p>
          <a:p>
            <a:pPr marL="829944" lvl="1" indent="-355690">
              <a:lnSpc>
                <a:spcPct val="115000"/>
              </a:lnSpc>
              <a:spcBef>
                <a:spcPts val="0"/>
              </a:spcBef>
              <a:buClr>
                <a:schemeClr val="dk1"/>
              </a:buClr>
              <a:buSzPts val="1200"/>
              <a:buFont typeface="Calibri"/>
              <a:buAutoNum type="arabicPeriod"/>
            </a:pPr>
            <a:r>
              <a:rPr lang="fr-FR" dirty="0"/>
              <a:t>Cliquez sur </a:t>
            </a:r>
            <a:r>
              <a:rPr lang="fr-FR" b="1" dirty="0"/>
              <a:t>Analyse rapide</a:t>
            </a:r>
            <a:r>
              <a:rPr lang="fr-FR" dirty="0"/>
              <a:t>, puis sur </a:t>
            </a:r>
            <a:r>
              <a:rPr lang="fr-FR" b="1" dirty="0"/>
              <a:t>Graphique</a:t>
            </a:r>
            <a:r>
              <a:rPr lang="fr-FR" dirty="0"/>
              <a:t>. Sélectionnez </a:t>
            </a:r>
            <a:r>
              <a:rPr lang="fr-FR" b="1" dirty="0"/>
              <a:t>Colonne empilée</a:t>
            </a:r>
            <a:r>
              <a:rPr lang="fr-FR" dirty="0"/>
              <a:t>. Si vous ne voyez pas d'option pour « </a:t>
            </a:r>
            <a:r>
              <a:rPr lang="fr-FR" b="1" dirty="0"/>
              <a:t>Colonnes empilées »</a:t>
            </a:r>
            <a:r>
              <a:rPr lang="fr-FR" dirty="0"/>
              <a:t>, cliquez sur « </a:t>
            </a:r>
            <a:r>
              <a:rPr lang="fr-FR" b="1" dirty="0"/>
              <a:t>Autres graphiques »</a:t>
            </a:r>
            <a:r>
              <a:rPr lang="fr-FR" dirty="0"/>
              <a:t>, puis sélectionnez « </a:t>
            </a:r>
            <a:r>
              <a:rPr lang="fr-FR" b="1" dirty="0"/>
              <a:t>Colonnes empilées »</a:t>
            </a:r>
            <a:r>
              <a:rPr lang="fr-FR" dirty="0"/>
              <a:t>.</a:t>
            </a:r>
            <a:endParaRPr lang="fr-FR" dirty="0">
              <a:latin typeface="Times New Roman"/>
              <a:ea typeface="Times New Roman"/>
              <a:cs typeface="Times New Roman"/>
              <a:sym typeface="Times New Roman"/>
            </a:endParaRPr>
          </a:p>
          <a:p>
            <a:pPr marL="711380" lvl="1" indent="-237127">
              <a:spcBef>
                <a:spcPts val="1618"/>
              </a:spcBef>
              <a:buClr>
                <a:schemeClr val="dk1"/>
              </a:buClr>
              <a:buSzPts val="1200"/>
              <a:buFont typeface="Calibri"/>
              <a:buAutoNum type="arabicPeriod"/>
            </a:pPr>
            <a:r>
              <a:rPr lang="fr-FR" dirty="0"/>
              <a:t>   Cliquez sur </a:t>
            </a:r>
            <a:r>
              <a:rPr lang="fr-FR" b="1" dirty="0"/>
              <a:t>Ajouter un élément de graphique </a:t>
            </a:r>
            <a:r>
              <a:rPr lang="fr-FR" dirty="0"/>
              <a:t>pour</a:t>
            </a:r>
            <a:br>
              <a:rPr lang="fr-FR" dirty="0"/>
            </a:br>
            <a:r>
              <a:rPr lang="fr-FR" dirty="0"/>
              <a:t>   ajouter des étiquettes de titre et d'axe. </a:t>
            </a:r>
            <a:endParaRPr lang="fr-FR" noProof="0" dirty="0"/>
          </a:p>
          <a:p>
            <a:pPr marL="0" indent="0">
              <a:spcBef>
                <a:spcPts val="373"/>
              </a:spcBef>
              <a:buClr>
                <a:schemeClr val="dk1"/>
              </a:buClr>
              <a:buSzPts val="1200"/>
            </a:pPr>
            <a:endParaRPr lang="fr-FR" b="1" i="1" dirty="0"/>
          </a:p>
          <a:p>
            <a:pPr marL="177845" indent="-177845">
              <a:spcBef>
                <a:spcPts val="373"/>
              </a:spcBef>
              <a:buClr>
                <a:schemeClr val="dk1"/>
              </a:buClr>
              <a:buSzPts val="1200"/>
              <a:buFont typeface="Noto Sans Symbols"/>
              <a:buChar char="❖"/>
            </a:pPr>
            <a:r>
              <a:rPr lang="fr-FR" b="1" i="1" dirty="0"/>
              <a:t>Suite sur la diapositive suivante.</a:t>
            </a:r>
            <a:endParaRPr lang="fr-FR" b="1" i="1" noProof="0" dirty="0"/>
          </a:p>
        </p:txBody>
      </p:sp>
      <p:sp>
        <p:nvSpPr>
          <p:cNvPr id="1132" name="Google Shape;1132;p8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p8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3" name="Google Shape;1143;p8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800"/>
            </a:pPr>
            <a:r>
              <a:rPr lang="fr-FR" b="1" dirty="0"/>
              <a:t>Notes de l'instructeur : </a:t>
            </a:r>
            <a:endParaRPr lang="fr-FR" dirty="0"/>
          </a:p>
          <a:p>
            <a:pPr marL="0" indent="0">
              <a:spcBef>
                <a:spcPts val="560"/>
              </a:spcBef>
            </a:pPr>
            <a:endParaRPr lang="fr-FR" dirty="0"/>
          </a:p>
          <a:p>
            <a:pPr marL="177845" indent="-177845">
              <a:spcBef>
                <a:spcPts val="560"/>
              </a:spcBef>
              <a:buClr>
                <a:schemeClr val="dk1"/>
              </a:buClr>
              <a:buSzPct val="100000"/>
              <a:buFont typeface="Wingdings" panose="05000000000000000000" pitchFamily="2" charset="2"/>
              <a:buChar char="§"/>
            </a:pPr>
            <a:r>
              <a:rPr lang="fr-FR" b="1" u="sng" dirty="0"/>
              <a:t>Dites</a:t>
            </a:r>
            <a:r>
              <a:rPr lang="fr-FR" b="1" dirty="0"/>
              <a:t> : </a:t>
            </a:r>
            <a:r>
              <a:rPr lang="fr-FR" dirty="0"/>
              <a:t>Sélectionnez les colonnes et utilisez Format Séries de Données (Data </a:t>
            </a:r>
            <a:r>
              <a:rPr lang="fr-FR" dirty="0" err="1"/>
              <a:t>Series</a:t>
            </a:r>
            <a:r>
              <a:rPr lang="fr-FR" dirty="0"/>
              <a:t>). </a:t>
            </a:r>
            <a:r>
              <a:rPr lang="fr-FR" b="1" dirty="0"/>
              <a:t>&lt;CLIQUER&gt; </a:t>
            </a:r>
            <a:r>
              <a:rPr lang="fr-FR" dirty="0"/>
              <a:t>Pour finaliser votre histogramme, modifiez la largeur de l'écart à zéro pour éliminer l'écart entre les colonnes.</a:t>
            </a:r>
          </a:p>
        </p:txBody>
      </p:sp>
      <p:sp>
        <p:nvSpPr>
          <p:cNvPr id="1144" name="Google Shape;1144;p8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9" name="Google Shape;369;p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t>Le ruban d'outils Excel comporte neuf onglets : Fichier, Accueil, Insertion, Mise en page, Formules, Données, Révision, Affichage et Aide. L'onglet Accueil est l'onglet par défaut à l'ouverture d'Excel.</a:t>
            </a:r>
          </a:p>
          <a:p>
            <a:pPr marL="0" indent="0">
              <a:spcBef>
                <a:spcPts val="373"/>
              </a:spcBef>
            </a:pPr>
            <a:endParaRPr lang="fr-FR"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Fichier</a:t>
            </a:r>
            <a:r>
              <a:rPr lang="fr-FR" b="0" u="none" noProof="0" dirty="0"/>
              <a:t> </a:t>
            </a:r>
            <a:r>
              <a:rPr lang="fr-FR" noProof="0" dirty="0"/>
              <a:t>fournit toutes les commandes importantes liées aux fichiers - pour créer une nouvelle feuille, ouvrir un fichier, enregistrer le fichier, imprimer le fichier et exporter.</a:t>
            </a:r>
          </a:p>
          <a:p>
            <a:pPr marL="790423" lvl="1" indent="-237127">
              <a:spcBef>
                <a:spcPts val="373"/>
              </a:spcBef>
              <a:buClr>
                <a:schemeClr val="dk1"/>
              </a:buClr>
              <a:buSzPts val="1200"/>
              <a:buFont typeface="+mj-lt"/>
              <a:buAutoNum type="arabicPeriod"/>
            </a:pPr>
            <a:endParaRPr lang="fr-FR"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Accueil</a:t>
            </a:r>
            <a:r>
              <a:rPr lang="fr-FR" b="1" u="none" noProof="0" dirty="0"/>
              <a:t> </a:t>
            </a:r>
            <a:r>
              <a:rPr lang="fr-FR" noProof="0" dirty="0"/>
              <a:t>contient les commandes essentielles ou les plus fréquemment utilisées dans Excel : formatage, types de polices et filtrage.</a:t>
            </a:r>
          </a:p>
          <a:p>
            <a:pPr marL="790423" lvl="1" indent="-237127">
              <a:spcBef>
                <a:spcPts val="373"/>
              </a:spcBef>
              <a:buClr>
                <a:schemeClr val="dk1"/>
              </a:buClr>
              <a:buSzPts val="1200"/>
              <a:buFont typeface="+mj-lt"/>
              <a:buAutoNum type="arabicPeriod"/>
            </a:pPr>
            <a:endParaRPr lang="fr-FR" noProof="0" dirty="0"/>
          </a:p>
          <a:p>
            <a:pPr marL="711380" lvl="1" indent="-237127">
              <a:spcBef>
                <a:spcPts val="373"/>
              </a:spcBef>
              <a:buClr>
                <a:schemeClr val="dk1"/>
              </a:buClr>
              <a:buSzPts val="1200"/>
              <a:buFont typeface="+mj-lt"/>
              <a:buAutoNum type="arabicPeriod"/>
            </a:pPr>
            <a:r>
              <a:rPr lang="fr-FR" b="0" u="sng" noProof="0" dirty="0"/>
              <a:t>L'onglet </a:t>
            </a:r>
            <a:r>
              <a:rPr lang="fr-FR" b="1" u="sng" noProof="0" dirty="0"/>
              <a:t>Insertion</a:t>
            </a:r>
            <a:r>
              <a:rPr lang="fr-FR" b="1" u="none" noProof="0" dirty="0"/>
              <a:t> </a:t>
            </a:r>
            <a:r>
              <a:rPr lang="fr-FR" noProof="0" dirty="0"/>
              <a:t>permet d'ajouter divers éléments à une feuille de calcul, tels que des tableaux croisés dynamiques, des images, des formes, des diagrammes, des graphiques et des symboles. </a:t>
            </a:r>
          </a:p>
          <a:p>
            <a:pPr marL="790423" lvl="1" indent="-237127">
              <a:spcBef>
                <a:spcPts val="373"/>
              </a:spcBef>
              <a:buClr>
                <a:schemeClr val="dk1"/>
              </a:buClr>
              <a:buSzPts val="1200"/>
              <a:buFont typeface="+mj-lt"/>
              <a:buAutoNum type="arabicPeriod"/>
            </a:pPr>
            <a:endParaRPr lang="fr-FR"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Mise en page</a:t>
            </a:r>
            <a:r>
              <a:rPr lang="fr-FR" b="1" u="none" noProof="0" dirty="0"/>
              <a:t> </a:t>
            </a:r>
            <a:r>
              <a:rPr lang="fr-FR" b="0" u="none" noProof="0" dirty="0"/>
              <a:t>permet de personnaliser la mise en page de la feuille de calcul en ajustant les marges, les thèmes de couleurs, les lignes de quadrillage et la zone d'impression. Les modifications s'appliquent également à l'impression.</a:t>
            </a:r>
            <a:endParaRPr lang="fr-FR" noProof="0" dirty="0"/>
          </a:p>
          <a:p>
            <a:pPr marL="790423" lvl="1" indent="-237127">
              <a:spcBef>
                <a:spcPts val="373"/>
              </a:spcBef>
              <a:buClr>
                <a:schemeClr val="dk1"/>
              </a:buClr>
              <a:buSzPts val="1200"/>
              <a:buFont typeface="+mj-lt"/>
              <a:buAutoNum type="arabicPeriod"/>
            </a:pPr>
            <a:endParaRPr lang="fr-FR" b="0" u="none"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Formules</a:t>
            </a:r>
            <a:r>
              <a:rPr lang="fr-FR" b="1" u="none" noProof="0" dirty="0"/>
              <a:t> </a:t>
            </a:r>
            <a:r>
              <a:rPr lang="fr-FR" b="0" u="none" noProof="0" dirty="0"/>
              <a:t>est l'endroit où toutes les formules essentielles sont classées dans la bibliothèque de fonctions, et il offre diverses options de contrôle.</a:t>
            </a:r>
            <a:endParaRPr lang="fr-FR" noProof="0" dirty="0"/>
          </a:p>
          <a:p>
            <a:pPr marL="790423" lvl="1" indent="-237127">
              <a:spcBef>
                <a:spcPts val="373"/>
              </a:spcBef>
              <a:buClr>
                <a:schemeClr val="dk1"/>
              </a:buClr>
              <a:buSzPts val="1200"/>
              <a:buFont typeface="+mj-lt"/>
              <a:buAutoNum type="arabicPeriod"/>
            </a:pPr>
            <a:endParaRPr lang="fr-FR" b="0" u="none"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Données</a:t>
            </a:r>
            <a:r>
              <a:rPr lang="fr-FR" b="1" u="none" noProof="0" dirty="0"/>
              <a:t> </a:t>
            </a:r>
            <a:r>
              <a:rPr lang="fr-FR" b="0" u="none" noProof="0" dirty="0"/>
              <a:t>permet de gérer les données dans la feuille de calcul actuelle, dans le fichier, et d'importer des données externes provenant d'autres sources.</a:t>
            </a:r>
            <a:endParaRPr lang="fr-FR" noProof="0" dirty="0"/>
          </a:p>
          <a:p>
            <a:pPr marL="790423" lvl="1" indent="-237127">
              <a:spcBef>
                <a:spcPts val="373"/>
              </a:spcBef>
              <a:buClr>
                <a:schemeClr val="dk1"/>
              </a:buClr>
              <a:buSzPts val="1200"/>
              <a:buFont typeface="+mj-lt"/>
              <a:buAutoNum type="arabicPeriod"/>
            </a:pPr>
            <a:endParaRPr lang="fr-FR" b="0" u="none"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Révision</a:t>
            </a:r>
            <a:r>
              <a:rPr lang="fr-FR" b="1" u="none" noProof="0" dirty="0"/>
              <a:t> </a:t>
            </a:r>
            <a:r>
              <a:rPr lang="fr-FR" b="0" u="none" noProof="0" dirty="0"/>
              <a:t>permet d'effectuer diverses fonctions de contrôle telles que la vérification orthographique, la traduction, l'ajout de commentaires et de notes, le suivi des modifications et l'activation de la protection des feuilles de calcul.</a:t>
            </a:r>
            <a:endParaRPr lang="fr-FR" noProof="0" dirty="0"/>
          </a:p>
          <a:p>
            <a:pPr marL="790423" lvl="1" indent="-237127">
              <a:spcBef>
                <a:spcPts val="373"/>
              </a:spcBef>
              <a:buClr>
                <a:schemeClr val="dk1"/>
              </a:buClr>
              <a:buSzPts val="1200"/>
              <a:buFont typeface="+mj-lt"/>
              <a:buAutoNum type="arabicPeriod"/>
            </a:pPr>
            <a:endParaRPr lang="fr-FR" b="0" u="none"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Affichage</a:t>
            </a:r>
            <a:r>
              <a:rPr lang="fr-FR" b="1" u="none" noProof="0" dirty="0"/>
              <a:t> </a:t>
            </a:r>
            <a:r>
              <a:rPr lang="fr-FR" b="0" u="none" noProof="0" dirty="0"/>
              <a:t>propose des options permettant de modifier l'affichage des feuilles de calcul (quadrillage, zoom, gel des volets) et de passer d'une fenêtre à l'autre.</a:t>
            </a:r>
            <a:endParaRPr lang="fr-FR" noProof="0" dirty="0"/>
          </a:p>
          <a:p>
            <a:pPr marL="790423" lvl="1" indent="-237127">
              <a:spcBef>
                <a:spcPts val="373"/>
              </a:spcBef>
              <a:buClr>
                <a:schemeClr val="dk1"/>
              </a:buClr>
              <a:buSzPts val="1200"/>
              <a:buFont typeface="+mj-lt"/>
              <a:buAutoNum type="arabicPeriod"/>
            </a:pPr>
            <a:endParaRPr lang="fr-FR" b="0" u="none" noProof="0" dirty="0"/>
          </a:p>
          <a:p>
            <a:pPr marL="711380" lvl="1" indent="-237127">
              <a:spcBef>
                <a:spcPts val="373"/>
              </a:spcBef>
              <a:buClr>
                <a:schemeClr val="dk1"/>
              </a:buClr>
              <a:buSzPts val="1200"/>
              <a:buFont typeface="+mj-lt"/>
              <a:buAutoNum type="arabicPeriod"/>
            </a:pPr>
            <a:r>
              <a:rPr lang="fr-FR" b="0" u="none" noProof="0" dirty="0"/>
              <a:t>L'onglet </a:t>
            </a:r>
            <a:r>
              <a:rPr lang="fr-FR" b="1" u="sng" noProof="0" dirty="0"/>
              <a:t>Aide</a:t>
            </a:r>
            <a:r>
              <a:rPr lang="fr-FR" b="1" u="none" noProof="0" dirty="0"/>
              <a:t> </a:t>
            </a:r>
            <a:r>
              <a:rPr lang="fr-FR" b="0" u="none" noProof="0" dirty="0"/>
              <a:t>donne accès à l'assistance Microsoft et vous permet de fournir un feedback et de suggérer une fonctionnalité à la communauté.</a:t>
            </a:r>
            <a:endParaRPr lang="fr-FR" noProof="0" dirty="0"/>
          </a:p>
        </p:txBody>
      </p:sp>
      <p:sp>
        <p:nvSpPr>
          <p:cNvPr id="370" name="Google Shape;370;p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6"/>
        <p:cNvGrpSpPr/>
        <p:nvPr/>
      </p:nvGrpSpPr>
      <p:grpSpPr>
        <a:xfrm>
          <a:off x="0" y="0"/>
          <a:ext cx="0" cy="0"/>
          <a:chOff x="0" y="0"/>
          <a:chExt cx="0" cy="0"/>
        </a:xfrm>
      </p:grpSpPr>
      <p:sp>
        <p:nvSpPr>
          <p:cNvPr id="1157" name="Google Shape;1157;p9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58" name="Google Shape;1158;p9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 </a:t>
            </a:r>
            <a:endParaRPr lang="fr-FR" noProof="0" dirty="0"/>
          </a:p>
          <a:p>
            <a:pPr marL="0" indent="0">
              <a:lnSpc>
                <a:spcPct val="115000"/>
              </a:lnSpc>
              <a:spcBef>
                <a:spcPts val="622"/>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b="1" dirty="0"/>
              <a:t> : </a:t>
            </a:r>
            <a:r>
              <a:rPr lang="fr-FR" dirty="0"/>
              <a:t>Les graphiques linéaires sont utilisés pour suivre les tendances en matière de santé sur de longues périodes. L'axe des X = périodes consécutives et l'axe des Y = fréquence. </a:t>
            </a:r>
            <a:endParaRPr lang="fr-FR" noProof="0" dirty="0"/>
          </a:p>
          <a:p>
            <a:pPr marL="0" indent="0">
              <a:spcBef>
                <a:spcPts val="311"/>
              </a:spcBef>
            </a:pPr>
            <a:endParaRPr lang="fr-FR" dirty="0"/>
          </a:p>
          <a:p>
            <a:pPr marL="177845" indent="-177845">
              <a:spcBef>
                <a:spcPts val="1245"/>
              </a:spcBef>
              <a:buClr>
                <a:schemeClr val="dk1"/>
              </a:buClr>
              <a:buSzPts val="1200"/>
              <a:buFont typeface="Wingdings" panose="05000000000000000000" pitchFamily="2" charset="2"/>
              <a:buChar char="§"/>
            </a:pPr>
            <a:r>
              <a:rPr lang="fr-FR" b="1" u="sng" dirty="0"/>
              <a:t>Dites</a:t>
            </a:r>
            <a:r>
              <a:rPr lang="fr-FR" b="1" dirty="0"/>
              <a:t> : </a:t>
            </a:r>
            <a:r>
              <a:rPr lang="fr-FR" dirty="0"/>
              <a:t>Nous allons travailler sur la </a:t>
            </a:r>
            <a:r>
              <a:rPr lang="fr-FR" b="1" i="1" dirty="0"/>
              <a:t>feuille de calcul de l'ulcère de Buruli </a:t>
            </a:r>
            <a:r>
              <a:rPr lang="fr-FR" dirty="0"/>
              <a:t>qui montre les nouveaux cas signalés dans le monde de 2002 à 2016, veuillez donc ouvrir la feuille de calcul. Pour créer le graphique :</a:t>
            </a:r>
          </a:p>
          <a:p>
            <a:pPr marL="711380" lvl="1" indent="-237127">
              <a:spcBef>
                <a:spcPts val="1245"/>
              </a:spcBef>
              <a:buClr>
                <a:schemeClr val="dk1"/>
              </a:buClr>
              <a:buSzPts val="1200"/>
              <a:buFont typeface="+mj-lt"/>
              <a:buAutoNum type="arabicPeriod"/>
            </a:pPr>
            <a:r>
              <a:rPr lang="fr-FR" dirty="0"/>
              <a:t>Cliquez et faites glisser pour sélectionner l'ensemble des données.</a:t>
            </a:r>
          </a:p>
          <a:p>
            <a:pPr marL="711380" lvl="1" indent="-237127">
              <a:spcBef>
                <a:spcPts val="1245"/>
              </a:spcBef>
              <a:buClr>
                <a:schemeClr val="dk1"/>
              </a:buClr>
              <a:buSzPts val="1200"/>
              <a:buFont typeface="+mj-lt"/>
              <a:buAutoNum type="arabicPeriod"/>
            </a:pPr>
            <a:r>
              <a:rPr lang="fr-FR" dirty="0"/>
              <a:t>Sélectionnez l'option </a:t>
            </a:r>
            <a:r>
              <a:rPr lang="fr-FR" b="1" i="1" dirty="0"/>
              <a:t>Analyse rapide &gt; Graphique &gt; </a:t>
            </a:r>
            <a:r>
              <a:rPr lang="fr-FR" b="1" dirty="0"/>
              <a:t>Ligne</a:t>
            </a:r>
            <a:r>
              <a:rPr lang="fr-FR" dirty="0"/>
              <a:t> </a:t>
            </a:r>
            <a:endParaRPr lang="fr-FR" noProof="0" dirty="0"/>
          </a:p>
          <a:p>
            <a:pPr marL="0" indent="0">
              <a:lnSpc>
                <a:spcPct val="115000"/>
              </a:lnSpc>
              <a:spcBef>
                <a:spcPts val="311"/>
              </a:spcBef>
            </a:pPr>
            <a:endParaRPr lang="fr-FR" dirty="0"/>
          </a:p>
          <a:p>
            <a:pPr marL="177845" indent="-177845">
              <a:lnSpc>
                <a:spcPct val="115000"/>
              </a:lnSpc>
              <a:spcBef>
                <a:spcPts val="622"/>
              </a:spcBef>
              <a:buClr>
                <a:schemeClr val="dk1"/>
              </a:buClr>
              <a:buSzPts val="1200"/>
              <a:buFont typeface="Wingdings" panose="05000000000000000000" pitchFamily="2" charset="2"/>
              <a:buChar char="§"/>
            </a:pPr>
            <a:r>
              <a:rPr lang="fr-FR" b="1" u="sng" dirty="0"/>
              <a:t>Dites</a:t>
            </a:r>
            <a:r>
              <a:rPr lang="fr-FR" dirty="0"/>
              <a:t> </a:t>
            </a:r>
            <a:r>
              <a:rPr lang="fr-FR" b="1" dirty="0"/>
              <a:t>:</a:t>
            </a:r>
            <a:r>
              <a:rPr lang="fr-FR" dirty="0"/>
              <a:t> Si les dates ne sont pas espacées de manière égale dans la base de données, l'option Graphique linéaire d'Excel peut produire un graphique déformé. L'option </a:t>
            </a:r>
            <a:r>
              <a:rPr lang="fr-FR" b="1" i="1" dirty="0" err="1"/>
              <a:t>Scatter</a:t>
            </a:r>
            <a:r>
              <a:rPr lang="fr-FR" b="1" i="1" dirty="0"/>
              <a:t> (nuage de points) </a:t>
            </a:r>
            <a:r>
              <a:rPr lang="fr-FR" dirty="0"/>
              <a:t>peut être une meilleure option. </a:t>
            </a:r>
            <a:endParaRPr lang="fr-FR" noProof="0" dirty="0"/>
          </a:p>
          <a:p>
            <a:pPr marL="474254" lvl="1" indent="0">
              <a:spcBef>
                <a:spcPts val="1245"/>
              </a:spcBef>
            </a:pPr>
            <a:r>
              <a:rPr lang="fr-FR" dirty="0"/>
              <a:t>3.   Cliquez sur </a:t>
            </a:r>
            <a:r>
              <a:rPr lang="fr-FR" b="1" dirty="0"/>
              <a:t>Ajouter un élément de graphique </a:t>
            </a:r>
            <a:r>
              <a:rPr lang="fr-FR" dirty="0"/>
              <a:t>pour ajouter des étiquettes de </a:t>
            </a:r>
            <a:r>
              <a:rPr lang="fr-FR" i="1" dirty="0"/>
              <a:t>titre </a:t>
            </a:r>
            <a:r>
              <a:rPr lang="fr-FR" dirty="0"/>
              <a:t>et d'</a:t>
            </a:r>
            <a:r>
              <a:rPr lang="fr-FR" i="1" dirty="0"/>
              <a:t>axe</a:t>
            </a:r>
            <a:r>
              <a:rPr lang="fr-FR" dirty="0"/>
              <a:t>. </a:t>
            </a:r>
            <a:endParaRPr lang="fr-FR" noProof="0" dirty="0"/>
          </a:p>
          <a:p>
            <a:pPr marL="0" indent="0">
              <a:spcBef>
                <a:spcPts val="1245"/>
              </a:spcBef>
            </a:pPr>
            <a:endParaRPr sz="900" dirty="0"/>
          </a:p>
          <a:p>
            <a:pPr marL="0" indent="0">
              <a:spcBef>
                <a:spcPts val="1245"/>
              </a:spcBef>
            </a:pPr>
            <a:endParaRPr dirty="0">
              <a:latin typeface="Times New Roman"/>
              <a:ea typeface="Times New Roman"/>
              <a:cs typeface="Times New Roman"/>
              <a:sym typeface="Times New Roman"/>
            </a:endParaRPr>
          </a:p>
          <a:p>
            <a:pPr marL="0" indent="0">
              <a:spcBef>
                <a:spcPts val="1618"/>
              </a:spcBef>
            </a:pPr>
            <a:endParaRPr dirty="0"/>
          </a:p>
        </p:txBody>
      </p:sp>
      <p:sp>
        <p:nvSpPr>
          <p:cNvPr id="1159" name="Google Shape;1159;p9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5"/>
        <p:cNvGrpSpPr/>
        <p:nvPr/>
      </p:nvGrpSpPr>
      <p:grpSpPr>
        <a:xfrm>
          <a:off x="0" y="0"/>
          <a:ext cx="0" cy="0"/>
          <a:chOff x="0" y="0"/>
          <a:chExt cx="0" cy="0"/>
        </a:xfrm>
      </p:grpSpPr>
      <p:sp>
        <p:nvSpPr>
          <p:cNvPr id="1166" name="Google Shape;1166;p9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7" name="Google Shape;1167;p9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b="1" u="sng" dirty="0"/>
          </a:p>
          <a:p>
            <a:pPr marL="177845" indent="-177845">
              <a:spcBef>
                <a:spcPts val="373"/>
              </a:spcBef>
              <a:buClr>
                <a:schemeClr val="dk1"/>
              </a:buClr>
              <a:buSzPts val="1200"/>
              <a:buFont typeface="Wingdings" panose="05000000000000000000" pitchFamily="2" charset="2"/>
              <a:buChar char="§"/>
            </a:pPr>
            <a:r>
              <a:rPr lang="fr-FR" b="1" u="sng" dirty="0"/>
              <a:t>Demandez</a:t>
            </a:r>
            <a:r>
              <a:rPr lang="fr-FR" dirty="0"/>
              <a:t> aux participants de consulter leur « Cahier d'exercices du participant » pour l'exercice intitulé : </a:t>
            </a:r>
            <a:r>
              <a:rPr lang="fr-FR" b="1" dirty="0"/>
              <a:t>Créer un histogramme</a:t>
            </a:r>
          </a:p>
          <a:p>
            <a:pPr marL="0" indent="0">
              <a:spcBef>
                <a:spcPts val="373"/>
              </a:spcBef>
            </a:pPr>
            <a:endParaRPr lang="fr-FR" b="1" dirty="0"/>
          </a:p>
          <a:p>
            <a:pPr marL="177845" indent="-177845">
              <a:spcBef>
                <a:spcPts val="373"/>
              </a:spcBef>
              <a:buSzPts val="1200"/>
              <a:buFont typeface="Noto Sans Symbols"/>
              <a:buChar char="❖"/>
            </a:pPr>
            <a:r>
              <a:rPr lang="fr-FR" b="1" dirty="0">
                <a:solidFill>
                  <a:srgbClr val="000000"/>
                </a:solidFill>
              </a:rPr>
              <a:t>Durée totale : 10 minutes.</a:t>
            </a:r>
            <a:endParaRPr lang="fr-FR" noProof="0" dirty="0"/>
          </a:p>
          <a:p>
            <a:pPr marL="0" indent="0">
              <a:spcBef>
                <a:spcPts val="373"/>
              </a:spcBef>
            </a:pPr>
            <a:endParaRPr dirty="0"/>
          </a:p>
        </p:txBody>
      </p:sp>
      <p:sp>
        <p:nvSpPr>
          <p:cNvPr id="1168" name="Google Shape;1168;p9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91</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1"/>
        <p:cNvGrpSpPr/>
        <p:nvPr/>
      </p:nvGrpSpPr>
      <p:grpSpPr>
        <a:xfrm>
          <a:off x="0" y="0"/>
          <a:ext cx="0" cy="0"/>
          <a:chOff x="0" y="0"/>
          <a:chExt cx="0" cy="0"/>
        </a:xfrm>
      </p:grpSpPr>
      <p:sp>
        <p:nvSpPr>
          <p:cNvPr id="1172" name="Google Shape;1172;p9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3" name="Google Shape;1173;p9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Font typeface="Wingdings" panose="05000000000000000000" pitchFamily="2" charset="2"/>
              <a:buChar char="§"/>
            </a:pPr>
            <a:r>
              <a:rPr lang="fr-FR" b="1" u="sng" noProof="0" dirty="0"/>
              <a:t>Demandez</a:t>
            </a:r>
            <a:r>
              <a:rPr lang="fr-FR" b="1" noProof="0" dirty="0"/>
              <a:t> </a:t>
            </a:r>
            <a:r>
              <a:rPr lang="fr-FR" b="0" noProof="0" dirty="0"/>
              <a:t>aux participants d'ouvrir la feuille de travail intitulée </a:t>
            </a:r>
            <a:r>
              <a:rPr lang="fr-FR" b="1" i="1" noProof="0" dirty="0"/>
              <a:t>Malaria</a:t>
            </a:r>
            <a:r>
              <a:rPr lang="fr-FR" b="1" noProof="0" dirty="0"/>
              <a:t>. </a:t>
            </a:r>
          </a:p>
          <a:p>
            <a:pPr marL="711380" lvl="1" indent="-237127">
              <a:spcBef>
                <a:spcPts val="373"/>
              </a:spcBef>
              <a:buSzPct val="100000"/>
              <a:buFont typeface="+mj-lt"/>
              <a:buAutoNum type="arabicPeriod"/>
            </a:pPr>
            <a:r>
              <a:rPr lang="fr-FR" b="0" i="0" noProof="0" dirty="0"/>
              <a:t>Mettez en évidence les deux premières colonnes</a:t>
            </a:r>
          </a:p>
          <a:p>
            <a:pPr marL="711380" lvl="1" indent="-237127">
              <a:spcBef>
                <a:spcPts val="373"/>
              </a:spcBef>
              <a:buSzPct val="100000"/>
              <a:buFont typeface="+mj-lt"/>
              <a:buAutoNum type="arabicPeriod"/>
            </a:pPr>
            <a:r>
              <a:rPr lang="fr-FR" b="0" i="0" noProof="0" dirty="0"/>
              <a:t>Ensuite, utilisez l'outil d'analyse rapide pour sélectionner </a:t>
            </a:r>
            <a:r>
              <a:rPr lang="fr-FR" b="1" i="0" noProof="0" dirty="0"/>
              <a:t>Colonne empilée</a:t>
            </a:r>
            <a:endParaRPr lang="fr-FR" b="0" i="0" noProof="0" dirty="0"/>
          </a:p>
          <a:p>
            <a:pPr marL="711380" lvl="1" indent="-237127">
              <a:spcBef>
                <a:spcPts val="373"/>
              </a:spcBef>
              <a:buSzPct val="100000"/>
              <a:buFont typeface="+mj-lt"/>
              <a:buAutoNum type="arabicPeriod"/>
            </a:pPr>
            <a:r>
              <a:rPr lang="fr-FR" b="0" i="0" noProof="0" dirty="0"/>
              <a:t>Utilisez l'option </a:t>
            </a:r>
            <a:r>
              <a:rPr lang="fr-FR" b="1" i="0" noProof="0" dirty="0"/>
              <a:t>Ajouter un élément graphique </a:t>
            </a:r>
            <a:r>
              <a:rPr lang="fr-FR" b="0" i="0" noProof="0" dirty="0"/>
              <a:t>pour ajouter le titre et les étiquettes</a:t>
            </a:r>
          </a:p>
          <a:p>
            <a:pPr marL="711380" lvl="1" indent="-237127">
              <a:spcBef>
                <a:spcPts val="373"/>
              </a:spcBef>
              <a:buSzPct val="100000"/>
              <a:buFont typeface="+mj-lt"/>
              <a:buAutoNum type="arabicPeriod"/>
            </a:pPr>
            <a:r>
              <a:rPr lang="fr-FR" b="0" i="0" noProof="0" dirty="0"/>
              <a:t>Enfin, cliquez avec le bouton droit de la souris sur n'importe quelle colonne, cliquez sur </a:t>
            </a:r>
            <a:r>
              <a:rPr lang="fr-FR" b="1" i="0" noProof="0" dirty="0"/>
              <a:t>Format de la série de données</a:t>
            </a:r>
            <a:r>
              <a:rPr lang="fr-FR" b="0" i="0" noProof="0" dirty="0"/>
              <a:t>, modifiez l'écart à 0 et ajoutez des bordures noires</a:t>
            </a:r>
            <a:endParaRPr lang="fr-FR" b="1" i="0" noProof="0" dirty="0"/>
          </a:p>
          <a:p>
            <a:pPr marL="0" indent="0">
              <a:spcBef>
                <a:spcPts val="373"/>
              </a:spcBef>
            </a:pPr>
            <a:endParaRPr dirty="0"/>
          </a:p>
        </p:txBody>
      </p:sp>
      <p:sp>
        <p:nvSpPr>
          <p:cNvPr id="1174" name="Google Shape;1174;p9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92</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1" name="Google Shape;1181;p9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a:t>
            </a:r>
          </a:p>
          <a:p>
            <a:pPr marL="0" indent="0">
              <a:spcBef>
                <a:spcPts val="0"/>
              </a:spcBef>
              <a:buClr>
                <a:schemeClr val="dk1"/>
              </a:buClr>
              <a:buSzPts val="1200"/>
            </a:pPr>
            <a:endParaRPr lang="fr-FR" b="1" dirty="0"/>
          </a:p>
          <a:p>
            <a:pPr marL="177845" indent="-177845">
              <a:spcBef>
                <a:spcPts val="0"/>
              </a:spcBef>
              <a:buClr>
                <a:schemeClr val="dk1"/>
              </a:buClr>
              <a:buSzPts val="1200"/>
              <a:buFont typeface="Wingdings" panose="05000000000000000000" pitchFamily="2" charset="2"/>
              <a:buChar char="§"/>
            </a:pPr>
            <a:r>
              <a:rPr lang="fr-FR" b="1" u="sng" dirty="0"/>
              <a:t>Demandez</a:t>
            </a:r>
            <a:r>
              <a:rPr lang="fr-FR" dirty="0"/>
              <a:t> aux participants de consulter leur « Cahier d'exercices du participant ».</a:t>
            </a:r>
            <a:endParaRPr lang="fr-FR" noProof="0" dirty="0"/>
          </a:p>
          <a:p>
            <a:pPr marL="0" indent="0">
              <a:spcBef>
                <a:spcPts val="373"/>
              </a:spcBef>
            </a:pPr>
            <a:endParaRPr lang="fr-FR" noProof="0" dirty="0"/>
          </a:p>
          <a:p>
            <a:pPr marL="177845" indent="-177845">
              <a:spcBef>
                <a:spcPts val="373"/>
              </a:spcBef>
              <a:buClr>
                <a:schemeClr val="dk1"/>
              </a:buClr>
              <a:buSzPts val="1200"/>
              <a:buFont typeface="Noto Sans Symbols"/>
              <a:buChar char="❖"/>
            </a:pPr>
            <a:r>
              <a:rPr lang="fr-FR" b="1" noProof="0" dirty="0"/>
              <a:t>Exercice E : création d'un graphique linéaire (facultatif) </a:t>
            </a:r>
            <a:endParaRPr lang="fr-FR" noProof="0" dirty="0"/>
          </a:p>
          <a:p>
            <a:pPr marL="0" indent="0">
              <a:spcBef>
                <a:spcPts val="373"/>
              </a:spcBef>
              <a:buClr>
                <a:schemeClr val="dk1"/>
              </a:buClr>
              <a:buSzPts val="1200"/>
            </a:pPr>
            <a:r>
              <a:rPr lang="fr-FR" b="1" noProof="0" dirty="0"/>
              <a:t> </a:t>
            </a:r>
            <a:endParaRPr lang="fr-FR" noProof="0" dirty="0"/>
          </a:p>
          <a:p>
            <a:pPr marL="177845" indent="-177845">
              <a:spcBef>
                <a:spcPts val="373"/>
              </a:spcBef>
              <a:buSzPts val="1200"/>
              <a:buFont typeface="Noto Sans Symbols"/>
              <a:buChar char="❖"/>
            </a:pPr>
            <a:r>
              <a:rPr lang="fr-FR" b="1" dirty="0">
                <a:solidFill>
                  <a:srgbClr val="000000"/>
                </a:solidFill>
              </a:rPr>
              <a:t>Durée totale : 10 minutes.</a:t>
            </a:r>
            <a:endParaRPr lang="fr-FR" noProof="0" dirty="0"/>
          </a:p>
          <a:p>
            <a:pPr marL="177845" indent="-98803">
              <a:spcBef>
                <a:spcPts val="373"/>
              </a:spcBef>
              <a:buClr>
                <a:schemeClr val="dk1"/>
              </a:buClr>
              <a:buSzPts val="1200"/>
            </a:pPr>
            <a:endParaRPr b="1" dirty="0"/>
          </a:p>
        </p:txBody>
      </p:sp>
      <p:sp>
        <p:nvSpPr>
          <p:cNvPr id="1182" name="Google Shape;1182;p9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7" name="Google Shape;1187;p9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Font typeface="Wingdings" panose="05000000000000000000" pitchFamily="2" charset="2"/>
              <a:buChar char="§"/>
            </a:pPr>
            <a:r>
              <a:rPr lang="fr-FR" b="1" u="sng" noProof="0" dirty="0"/>
              <a:t>Demandez</a:t>
            </a:r>
            <a:r>
              <a:rPr lang="fr-FR" b="1" noProof="0" dirty="0"/>
              <a:t> </a:t>
            </a:r>
            <a:r>
              <a:rPr lang="fr-FR" b="0" noProof="0" dirty="0"/>
              <a:t>aux participants d'ouvrir la feuille de travail intitulée </a:t>
            </a:r>
            <a:r>
              <a:rPr lang="fr-FR" b="1" i="1" noProof="0" dirty="0"/>
              <a:t>National</a:t>
            </a:r>
            <a:r>
              <a:rPr lang="fr-FR" b="0" noProof="0" dirty="0"/>
              <a:t>.</a:t>
            </a:r>
          </a:p>
          <a:p>
            <a:pPr marL="711380" lvl="1" indent="-237127">
              <a:spcBef>
                <a:spcPts val="373"/>
              </a:spcBef>
              <a:buSzPct val="100000"/>
              <a:buFont typeface="+mj-lt"/>
              <a:buAutoNum type="arabicPeriod"/>
            </a:pPr>
            <a:r>
              <a:rPr lang="fr-FR" b="0" i="0" noProof="0" dirty="0"/>
              <a:t>Assure</a:t>
            </a:r>
            <a:r>
              <a:rPr lang="fr-FR" b="0" noProof="0" dirty="0"/>
              <a:t>z-vous</a:t>
            </a:r>
            <a:r>
              <a:rPr lang="fr-FR" b="0" i="0" noProof="0" dirty="0"/>
              <a:t> que les données sont limitées à votre pays</a:t>
            </a:r>
          </a:p>
          <a:p>
            <a:pPr marL="711380" lvl="1" indent="-237127">
              <a:spcBef>
                <a:spcPts val="373"/>
              </a:spcBef>
              <a:buSzPct val="100000"/>
              <a:buFont typeface="+mj-lt"/>
              <a:buAutoNum type="arabicPeriod"/>
            </a:pPr>
            <a:r>
              <a:rPr lang="fr-FR" b="1" i="0" noProof="0" dirty="0"/>
              <a:t>Trie</a:t>
            </a:r>
            <a:r>
              <a:rPr lang="fr-FR" b="1" noProof="0" dirty="0"/>
              <a:t>z</a:t>
            </a:r>
            <a:r>
              <a:rPr lang="fr-FR" b="0" i="0" noProof="0" dirty="0"/>
              <a:t> les données par année</a:t>
            </a:r>
          </a:p>
          <a:p>
            <a:pPr marL="711380" lvl="1" indent="-237127">
              <a:spcBef>
                <a:spcPts val="373"/>
              </a:spcBef>
              <a:buSzPct val="100000"/>
              <a:buFont typeface="+mj-lt"/>
              <a:buAutoNum type="arabicPeriod"/>
            </a:pPr>
            <a:r>
              <a:rPr lang="fr-FR" b="0" i="0" noProof="0" dirty="0"/>
              <a:t>Ensuite, utilisez les outils pour créer un graphique linéaire</a:t>
            </a:r>
          </a:p>
          <a:p>
            <a:pPr marL="711380" lvl="1" indent="-237127">
              <a:spcBef>
                <a:spcPts val="373"/>
              </a:spcBef>
              <a:buSzPct val="100000"/>
              <a:buFont typeface="+mj-lt"/>
              <a:buAutoNum type="arabicPeriod"/>
            </a:pPr>
            <a:r>
              <a:rPr lang="fr-FR" b="0" i="0" noProof="0" dirty="0"/>
              <a:t>Enfin, </a:t>
            </a:r>
            <a:r>
              <a:rPr lang="fr-FR" b="1" i="0" noProof="0" dirty="0"/>
              <a:t>ajoutez un élément graphique </a:t>
            </a:r>
            <a:r>
              <a:rPr lang="fr-FR" b="0" i="0" noProof="0" dirty="0"/>
              <a:t>pour ajouter un titre et des étiquettes</a:t>
            </a:r>
            <a:endParaRPr lang="fr-FR" noProof="0" dirty="0"/>
          </a:p>
        </p:txBody>
      </p:sp>
      <p:sp>
        <p:nvSpPr>
          <p:cNvPr id="1188" name="Google Shape;1188;p9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94</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p9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4" name="Google Shape;1214;p9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Revoyez</a:t>
            </a:r>
            <a:r>
              <a:rPr lang="fr-FR" b="0" u="none" noProof="0" dirty="0"/>
              <a:t> la </a:t>
            </a:r>
            <a:r>
              <a:rPr lang="fr-FR" noProof="0" dirty="0"/>
              <a:t>diapositive comme un résumé.</a:t>
            </a:r>
          </a:p>
          <a:p>
            <a:pPr marL="256887" indent="-177845">
              <a:spcBef>
                <a:spcPts val="373"/>
              </a:spcBef>
              <a:buClr>
                <a:schemeClr val="dk1"/>
              </a:buClr>
              <a:buSzPts val="1200"/>
              <a:buFont typeface="Wingdings" panose="05000000000000000000" pitchFamily="2" charset="2"/>
              <a:buChar char="§"/>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Demandez</a:t>
            </a:r>
            <a:r>
              <a:rPr lang="fr-FR" b="0" u="none" noProof="0" dirty="0"/>
              <a:t> : </a:t>
            </a:r>
            <a:r>
              <a:rPr lang="fr-FR" noProof="0" dirty="0"/>
              <a:t>Quelles sont les questions que vous vous posez ?</a:t>
            </a:r>
          </a:p>
          <a:p>
            <a:pPr marL="256887" indent="-177845">
              <a:spcBef>
                <a:spcPts val="373"/>
              </a:spcBef>
              <a:buClr>
                <a:schemeClr val="dk1"/>
              </a:buClr>
              <a:buSzPts val="1200"/>
              <a:buFont typeface="Wingdings" panose="05000000000000000000" pitchFamily="2" charset="2"/>
              <a:buChar char="§"/>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Répondez</a:t>
            </a:r>
            <a:r>
              <a:rPr lang="fr-FR" b="0" u="none" noProof="0" dirty="0"/>
              <a:t> aux </a:t>
            </a:r>
            <a:r>
              <a:rPr lang="fr-FR" noProof="0" dirty="0"/>
              <a:t>questions.</a:t>
            </a:r>
          </a:p>
        </p:txBody>
      </p:sp>
      <p:sp>
        <p:nvSpPr>
          <p:cNvPr id="1215" name="Google Shape;1215;p9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p9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1" name="Google Shape;1221;p9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 </a:t>
            </a:r>
            <a:endParaRPr lang="fr-FR" noProof="0" dirty="0"/>
          </a:p>
          <a:p>
            <a:pPr marL="0" indent="0">
              <a:spcBef>
                <a:spcPts val="373"/>
              </a:spcBef>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Demandez</a:t>
            </a:r>
            <a:r>
              <a:rPr lang="fr-FR" b="0" u="none" noProof="0" dirty="0"/>
              <a:t> à </a:t>
            </a:r>
            <a:r>
              <a:rPr lang="fr-FR" noProof="0" dirty="0"/>
              <a:t>un participant de lire les objectifs. </a:t>
            </a:r>
          </a:p>
          <a:p>
            <a:pPr marL="256887" indent="-177845">
              <a:spcBef>
                <a:spcPts val="373"/>
              </a:spcBef>
              <a:buClr>
                <a:schemeClr val="dk1"/>
              </a:buClr>
              <a:buSzPts val="1200"/>
              <a:buFont typeface="Wingdings" panose="05000000000000000000" pitchFamily="2" charset="2"/>
              <a:buChar char="§"/>
            </a:pPr>
            <a:endParaRPr lang="fr-FR" noProof="0" dirty="0"/>
          </a:p>
          <a:p>
            <a:pPr marL="177845" indent="-177845">
              <a:spcBef>
                <a:spcPts val="373"/>
              </a:spcBef>
              <a:buClr>
                <a:schemeClr val="dk1"/>
              </a:buClr>
              <a:buSzPts val="1200"/>
              <a:buFont typeface="Wingdings" panose="05000000000000000000" pitchFamily="2" charset="2"/>
              <a:buChar char="§"/>
            </a:pPr>
            <a:r>
              <a:rPr lang="fr-FR" b="1" u="sng" noProof="0" dirty="0"/>
              <a:t>Répondre</a:t>
            </a:r>
            <a:r>
              <a:rPr lang="fr-FR" b="0" u="none" noProof="0" dirty="0"/>
              <a:t> aux </a:t>
            </a:r>
            <a:r>
              <a:rPr lang="fr-FR" noProof="0" dirty="0"/>
              <a:t>questions.</a:t>
            </a:r>
          </a:p>
        </p:txBody>
      </p:sp>
      <p:sp>
        <p:nvSpPr>
          <p:cNvPr id="1222" name="Google Shape;1222;p9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96</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4.png"/><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4.xml"/><Relationship Id="rId7" Type="http://schemas.openxmlformats.org/officeDocument/2006/relationships/image" Target="../media/image4.png"/><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D22B602-52E4-D036-0446-3B946A8D8C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3"/>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5" name="TextBox 4">
            <a:extLst>
              <a:ext uri="{FF2B5EF4-FFF2-40B4-BE49-F238E27FC236}">
                <a16:creationId xmlns:a16="http://schemas.microsoft.com/office/drawing/2014/main" id="{446D4176-B6D4-41B7-48C2-0936CA83333B}"/>
              </a:ext>
            </a:extLst>
          </p:cNvPr>
          <p:cNvSpPr txBox="1"/>
          <p:nvPr/>
        </p:nvSpPr>
        <p:spPr>
          <a:xfrm>
            <a:off x="520953" y="3105834"/>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pic>
        <p:nvPicPr>
          <p:cNvPr id="6" name="Picture 5">
            <a:extLst>
              <a:ext uri="{FF2B5EF4-FFF2-40B4-BE49-F238E27FC236}">
                <a16:creationId xmlns:a16="http://schemas.microsoft.com/office/drawing/2014/main" id="{B42D8E6C-6D51-4729-C637-F427A7A2C381}"/>
              </a:ext>
            </a:extLst>
          </p:cNvPr>
          <p:cNvPicPr>
            <a:picLocks noChangeAspect="1"/>
          </p:cNvPicPr>
          <p:nvPr/>
        </p:nvPicPr>
        <p:blipFill>
          <a:blip r:embed="rId4"/>
          <a:stretch>
            <a:fillRect/>
          </a:stretch>
        </p:blipFill>
        <p:spPr>
          <a:xfrm>
            <a:off x="10230534" y="279657"/>
            <a:ext cx="1443306" cy="914400"/>
          </a:xfrm>
          <a:prstGeom prst="rect">
            <a:avLst/>
          </a:prstGeom>
        </p:spPr>
      </p:pic>
    </p:spTree>
    <p:extLst>
      <p:ext uri="{BB962C8B-B14F-4D97-AF65-F5344CB8AC3E}">
        <p14:creationId xmlns:p14="http://schemas.microsoft.com/office/powerpoint/2010/main" val="2589631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jectives">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At the end of this lesson, you will be able to: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Learning Objectives</a:t>
            </a:r>
            <a:endParaRPr lang="en-US"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77664243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Objectives_French">
    <p:spTree>
      <p:nvGrpSpPr>
        <p:cNvPr id="1" name=""/>
        <p:cNvGrpSpPr/>
        <p:nvPr/>
      </p:nvGrpSpPr>
      <p:grpSpPr>
        <a:xfrm>
          <a:off x="0" y="0"/>
          <a:ext cx="0" cy="0"/>
          <a:chOff x="0" y="0"/>
          <a:chExt cx="0" cy="0"/>
        </a:xfrm>
      </p:grpSpPr>
      <p:pic>
        <p:nvPicPr>
          <p:cNvPr id="7" name="Picture 4" descr="Objectives Icon">
            <a:extLst>
              <a:ext uri="{FF2B5EF4-FFF2-40B4-BE49-F238E27FC236}">
                <a16:creationId xmlns:a16="http://schemas.microsoft.com/office/drawing/2014/main" id="{9147A5A8-D92D-B4E5-3D7F-A0589E45F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0" y="146159"/>
            <a:ext cx="939679" cy="89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2033EF92-E4D5-4276-7551-AF1D3EC82CA0}"/>
              </a:ext>
            </a:extLst>
          </p:cNvPr>
          <p:cNvSpPr>
            <a:spLocks noGrp="1"/>
          </p:cNvSpPr>
          <p:nvPr>
            <p:ph sz="half" idx="2" hasCustomPrompt="1"/>
          </p:nvPr>
        </p:nvSpPr>
        <p:spPr>
          <a:xfrm>
            <a:off x="838200" y="1478857"/>
            <a:ext cx="10515600" cy="4639309"/>
          </a:xfrm>
          <a:prstGeom prst="rect">
            <a:avLst/>
          </a:prstGeom>
        </p:spPr>
        <p:txBody>
          <a:bodyPr/>
          <a:lstStyle>
            <a:lvl1pPr marL="0" indent="0">
              <a:lnSpc>
                <a:spcPct val="100000"/>
              </a:lnSpc>
              <a:spcBef>
                <a:spcPts val="500"/>
              </a:spcBef>
              <a:spcAft>
                <a:spcPts val="500"/>
              </a:spcAft>
              <a:buFont typeface="Arial" panose="020B0604020202020204" pitchFamily="34" charset="0"/>
              <a:buNone/>
              <a:defRPr b="1"/>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marL="0" lvl="0" indent="0" algn="l" rtl="0">
              <a:lnSpc>
                <a:spcPct val="100000"/>
              </a:lnSpc>
              <a:spcBef>
                <a:spcPts val="0"/>
              </a:spcBef>
              <a:spcAft>
                <a:spcPts val="0"/>
              </a:spcAft>
              <a:buClr>
                <a:schemeClr val="dk1"/>
              </a:buClr>
              <a:buSzPts val="2800"/>
              <a:buNone/>
            </a:pPr>
            <a:r>
              <a:rPr lang="fr-FR" dirty="0"/>
              <a:t>À la fin de cette leçon, vous pourrez:</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a:ea typeface="+mn-ea"/>
                <a:cs typeface="+mn-cs"/>
              </a:rPr>
              <a:t>Level 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a:ea typeface="+mn-ea"/>
              <a:cs typeface="+mn-cs"/>
            </a:endParaRPr>
          </a:p>
          <a:p>
            <a:pPr lvl="0"/>
            <a:endParaRPr lang="en-US" dirty="0"/>
          </a:p>
          <a:p>
            <a:pPr lvl="0"/>
            <a:endParaRPr lang="en-US" dirty="0"/>
          </a:p>
        </p:txBody>
      </p:sp>
      <p:sp>
        <p:nvSpPr>
          <p:cNvPr id="8" name="Rectangle 7">
            <a:extLst>
              <a:ext uri="{FF2B5EF4-FFF2-40B4-BE49-F238E27FC236}">
                <a16:creationId xmlns:a16="http://schemas.microsoft.com/office/drawing/2014/main" id="{57B58EC7-7629-12D9-5DBF-658FA277F82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C217191D-AC48-87D0-3F3C-093BBAE15283}"/>
              </a:ext>
            </a:extLst>
          </p:cNvPr>
          <p:cNvSpPr txBox="1"/>
          <p:nvPr/>
        </p:nvSpPr>
        <p:spPr>
          <a:xfrm>
            <a:off x="838200" y="422510"/>
            <a:ext cx="10515600" cy="769441"/>
          </a:xfrm>
          <a:prstGeom prst="rect">
            <a:avLst/>
          </a:prstGeom>
          <a:noFill/>
        </p:spPr>
        <p:txBody>
          <a:bodyPr wrap="square">
            <a:spAutoFit/>
          </a:bodyPr>
          <a:lstStyle/>
          <a:p>
            <a:r>
              <a:rPr lang="en-US" sz="4400" b="0" i="0" u="none" strike="noStrike" dirty="0">
                <a:solidFill>
                  <a:srgbClr val="000000"/>
                </a:solidFill>
                <a:effectLst/>
                <a:latin typeface="Franklin Gothic Medium" panose="020B0603020102020204" pitchFamily="34" charset="0"/>
              </a:rPr>
              <a:t>Objectifs d'apprentissage</a:t>
            </a:r>
            <a:endParaRPr lang="en-US" sz="4400" dirty="0"/>
          </a:p>
        </p:txBody>
      </p:sp>
      <p:sp>
        <p:nvSpPr>
          <p:cNvPr id="3" name="Rectangle 2">
            <a:extLst>
              <a:ext uri="{FF2B5EF4-FFF2-40B4-BE49-F238E27FC236}">
                <a16:creationId xmlns:a16="http://schemas.microsoft.com/office/drawing/2014/main" id="{337A0136-1B03-6099-5C05-5070F172209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51EB89-001E-3414-9EB4-98FE341421D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43EB989F-1171-345A-294E-8AB6BC87E5B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30863162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rveillance Cycle">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846529144"/>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00314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urveillance Cycle_Frenc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fr-FR" sz="4400" b="0" i="0" u="none" strike="noStrike" kern="1200" cap="none" spc="0" normalizeH="0" baseline="0" noProof="0" dirty="0">
                <a:ln>
                  <a:noFill/>
                </a:ln>
                <a:solidFill>
                  <a:schemeClr val="tx1"/>
                </a:solidFill>
                <a:effectLst/>
                <a:uLnTx/>
                <a:uFillTx/>
                <a:latin typeface="Franklin Gothic Medium"/>
                <a:ea typeface="+mj-ea"/>
                <a:cs typeface="+mj-cs"/>
              </a:rPr>
              <a:t>Cycle de surveillance de la santé publique</a:t>
            </a:r>
            <a:endParaRPr lang="en-US" sz="4400" dirty="0"/>
          </a:p>
        </p:txBody>
      </p:sp>
      <p:graphicFrame>
        <p:nvGraphicFramePr>
          <p:cNvPr id="23" name="Diagram 22">
            <a:extLst>
              <a:ext uri="{FF2B5EF4-FFF2-40B4-BE49-F238E27FC236}">
                <a16:creationId xmlns:a16="http://schemas.microsoft.com/office/drawing/2014/main" id="{6A1551D6-1F43-EA83-79C8-B30499B34285}"/>
              </a:ext>
            </a:extLst>
          </p:cNvPr>
          <p:cNvGraphicFramePr/>
          <p:nvPr>
            <p:extLst>
              <p:ext uri="{D42A27DB-BD31-4B8C-83A1-F6EECF244321}">
                <p14:modId xmlns:p14="http://schemas.microsoft.com/office/powerpoint/2010/main" val="2270917483"/>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E1E58719-FE18-0CDF-A0D4-9454D66D905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FE666BCF-E3C3-DC5C-2E21-E09A6F284ED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E872132-9FA7-1ADF-009C-44307E893E5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AE5D55F9-E597-D539-E999-29BBB1119D3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504036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urveillance Cycle + Monitor">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Public Health Surveillance Cycle</a:t>
            </a:r>
            <a:endParaRPr lang="en-US"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987105626"/>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914774" y="3353633"/>
            <a:ext cx="4772025" cy="1107996"/>
          </a:xfrm>
          <a:prstGeom prst="rect">
            <a:avLst/>
          </a:prstGeom>
          <a:noFill/>
        </p:spPr>
        <p:txBody>
          <a:bodyPr wrap="square" rtlCol="0">
            <a:spAutoFit/>
          </a:bodyPr>
          <a:lstStyle/>
          <a:p>
            <a:pPr algn="ctr"/>
            <a:r>
              <a:rPr lang="en-US" sz="6600" b="1" dirty="0">
                <a:solidFill>
                  <a:srgbClr val="00943B"/>
                </a:solidFill>
                <a:latin typeface="+mn-lt"/>
              </a:rPr>
              <a:t>MONITOR</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067043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Surveillance Cycle + Monitor_French">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C4E0B380-D1A2-CAC7-1336-0F66821A755B}"/>
              </a:ext>
            </a:extLst>
          </p:cNvPr>
          <p:cNvSpPr txBox="1"/>
          <p:nvPr/>
        </p:nvSpPr>
        <p:spPr>
          <a:xfrm>
            <a:off x="838200" y="422510"/>
            <a:ext cx="10515600" cy="769441"/>
          </a:xfrm>
          <a:prstGeom prst="rect">
            <a:avLst/>
          </a:prstGeom>
          <a:noFill/>
        </p:spPr>
        <p:txBody>
          <a:bodyPr wrap="square">
            <a:spAutoFit/>
          </a:bodyPr>
          <a:lstStyle/>
          <a:p>
            <a:r>
              <a:rPr kumimoji="0" lang="fr-FR" sz="4400" b="0" i="0" u="none" strike="noStrike" kern="1200" cap="none" spc="0" normalizeH="0" baseline="0" noProof="0" dirty="0">
                <a:ln>
                  <a:noFill/>
                </a:ln>
                <a:solidFill>
                  <a:schemeClr val="tx1"/>
                </a:solidFill>
                <a:effectLst/>
                <a:uLnTx/>
                <a:uFillTx/>
                <a:latin typeface="Franklin Gothic Medium"/>
                <a:ea typeface="+mj-ea"/>
                <a:cs typeface="+mj-cs"/>
              </a:rPr>
              <a:t>Cycle de surveillance de la santé publique</a:t>
            </a:r>
            <a:endParaRPr lang="en-US" sz="4400" dirty="0"/>
          </a:p>
        </p:txBody>
      </p:sp>
      <p:sp>
        <p:nvSpPr>
          <p:cNvPr id="2" name="Oval 1">
            <a:extLst>
              <a:ext uri="{FF2B5EF4-FFF2-40B4-BE49-F238E27FC236}">
                <a16:creationId xmlns:a16="http://schemas.microsoft.com/office/drawing/2014/main" id="{E23D2ABF-728A-467C-6FA1-7BB015B17884}"/>
              </a:ext>
            </a:extLst>
          </p:cNvPr>
          <p:cNvSpPr/>
          <p:nvPr/>
        </p:nvSpPr>
        <p:spPr>
          <a:xfrm>
            <a:off x="3057525" y="1857375"/>
            <a:ext cx="6486525" cy="410051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a:extLst>
              <a:ext uri="{FF2B5EF4-FFF2-40B4-BE49-F238E27FC236}">
                <a16:creationId xmlns:a16="http://schemas.microsoft.com/office/drawing/2014/main" id="{E4A6CDBD-A351-C226-D96D-556605FFF6CC}"/>
              </a:ext>
            </a:extLst>
          </p:cNvPr>
          <p:cNvGraphicFramePr/>
          <p:nvPr>
            <p:extLst>
              <p:ext uri="{D42A27DB-BD31-4B8C-83A1-F6EECF244321}">
                <p14:modId xmlns:p14="http://schemas.microsoft.com/office/powerpoint/2010/main" val="895027055"/>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4578A98A-64E7-0FDF-A653-4F41FAA35420}"/>
              </a:ext>
            </a:extLst>
          </p:cNvPr>
          <p:cNvSpPr txBox="1"/>
          <p:nvPr/>
        </p:nvSpPr>
        <p:spPr>
          <a:xfrm>
            <a:off x="3357818" y="3353633"/>
            <a:ext cx="6060499" cy="1107996"/>
          </a:xfrm>
          <a:prstGeom prst="rect">
            <a:avLst/>
          </a:prstGeom>
          <a:noFill/>
        </p:spPr>
        <p:txBody>
          <a:bodyPr wrap="square" rtlCol="0">
            <a:spAutoFit/>
          </a:bodyPr>
          <a:lstStyle/>
          <a:p>
            <a:pPr algn="ctr"/>
            <a:r>
              <a:rPr lang="en-US" sz="6600" b="1" dirty="0">
                <a:solidFill>
                  <a:srgbClr val="00943B"/>
                </a:solidFill>
                <a:latin typeface="+mn-lt"/>
              </a:rPr>
              <a:t>SUIVI</a:t>
            </a:r>
          </a:p>
        </p:txBody>
      </p:sp>
      <p:sp>
        <p:nvSpPr>
          <p:cNvPr id="5" name="Rectangle 4">
            <a:extLst>
              <a:ext uri="{FF2B5EF4-FFF2-40B4-BE49-F238E27FC236}">
                <a16:creationId xmlns:a16="http://schemas.microsoft.com/office/drawing/2014/main" id="{16A95945-1B4F-18A0-3591-216AE73B49D2}"/>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311FA2A8-4F58-8C97-B6A6-7AD9C4742C1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DD18A9FF-D000-A272-6125-FC21A3FDE535}"/>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9" name="Picture 8">
            <a:extLst>
              <a:ext uri="{FF2B5EF4-FFF2-40B4-BE49-F238E27FC236}">
                <a16:creationId xmlns:a16="http://schemas.microsoft.com/office/drawing/2014/main" id="{A7F95D9B-CFED-7F08-7896-E2D9DAE99B80}"/>
              </a:ext>
            </a:extLst>
          </p:cNvPr>
          <p:cNvPicPr>
            <a:picLocks noChangeAspect="1"/>
          </p:cNvPicPr>
          <p:nvPr/>
        </p:nvPicPr>
        <p:blipFill>
          <a:blip r:embed="rId8"/>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44286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F0310963-AC01-4579-B570-C8CE6E846F94}"/>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5FD2873-8152-A97C-05E1-5BAA30214544}"/>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16F905B-FA46-9E15-5E84-F20DBC57262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83489529-E55F-B5D2-2D02-64FE512A515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42368424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Discovery_Dialogue">
    <p:spTree>
      <p:nvGrpSpPr>
        <p:cNvPr id="1" name=""/>
        <p:cNvGrpSpPr/>
        <p:nvPr/>
      </p:nvGrpSpPr>
      <p:grpSpPr>
        <a:xfrm>
          <a:off x="0" y="0"/>
          <a:ext cx="0" cy="0"/>
          <a:chOff x="0" y="0"/>
          <a:chExt cx="0" cy="0"/>
        </a:xfrm>
      </p:grpSpPr>
      <p:pic>
        <p:nvPicPr>
          <p:cNvPr id="8" name="Picture 5" descr="Discovery Dialogue ">
            <a:extLst>
              <a:ext uri="{FF2B5EF4-FFF2-40B4-BE49-F238E27FC236}">
                <a16:creationId xmlns:a16="http://schemas.microsoft.com/office/drawing/2014/main" id="{CDFA0117-4129-C330-FEBE-24C8668D6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3961" y="146159"/>
            <a:ext cx="939678" cy="9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94AE688D-D5E1-F6F4-EACC-630908F1B2AB}"/>
              </a:ext>
            </a:extLst>
          </p:cNvPr>
          <p:cNvSpPr>
            <a:spLocks noGrp="1"/>
          </p:cNvSpPr>
          <p:nvPr>
            <p:ph type="title"/>
          </p:nvPr>
        </p:nvSpPr>
        <p:spPr>
          <a:xfrm>
            <a:off x="838200" y="447675"/>
            <a:ext cx="9752215" cy="800100"/>
          </a:xfrm>
          <a:prstGeom prst="rect">
            <a:avLst/>
          </a:prstGeom>
          <a:solidFill>
            <a:srgbClr val="E7C2F6"/>
          </a:solidFill>
          <a:ln>
            <a:noFill/>
          </a:ln>
        </p:spPr>
        <p:txBody>
          <a:body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BE3BCCD1-CBDB-B768-424C-657C82067548}"/>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7" name="Rectangle 6">
            <a:extLst>
              <a:ext uri="{FF2B5EF4-FFF2-40B4-BE49-F238E27FC236}">
                <a16:creationId xmlns:a16="http://schemas.microsoft.com/office/drawing/2014/main" id="{E873DDE5-43DB-6819-60A1-F3D03D0BB97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3E91E8D-034D-93A4-BF8D-2AE79CF3689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CB21F133-A657-4C3A-8C25-6EE6CF8F81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395A6E8D-7399-87ED-5775-F6B9EABC719D}"/>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8312798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en-US" sz="2800" dirty="0"/>
              <a:t>To complete the exercise, </a:t>
            </a:r>
          </a:p>
          <a:p>
            <a:pPr algn="ctr"/>
            <a:r>
              <a:rPr lang="en-US" sz="2800" dirty="0"/>
              <a:t>please turn to your Participant Exercise Book.</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598171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_Activity_Frenc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dirty="0"/>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F5FD15B-5221-B042-3376-0C208EFC76B2}"/>
              </a:ext>
            </a:extLst>
          </p:cNvPr>
          <p:cNvSpPr txBox="1"/>
          <p:nvPr/>
        </p:nvSpPr>
        <p:spPr>
          <a:xfrm>
            <a:off x="1007013" y="2951946"/>
            <a:ext cx="10177974" cy="954107"/>
          </a:xfrm>
          <a:prstGeom prst="rect">
            <a:avLst/>
          </a:prstGeom>
          <a:noFill/>
          <a:ln w="38100">
            <a:solidFill>
              <a:srgbClr val="001402"/>
            </a:solidFill>
          </a:ln>
        </p:spPr>
        <p:txBody>
          <a:bodyPr wrap="square" rtlCol="0">
            <a:spAutoFit/>
          </a:bodyPr>
          <a:lstStyle/>
          <a:p>
            <a:pPr algn="ctr"/>
            <a:r>
              <a:rPr lang="fr-FR" sz="2800" dirty="0"/>
              <a:t>Pour réaliser l'exercice,</a:t>
            </a:r>
            <a:br>
              <a:rPr lang="fr-FR" sz="2800" dirty="0"/>
            </a:br>
            <a:r>
              <a:rPr lang="fr-FR" sz="2800" dirty="0"/>
              <a:t>veuillez consulter votre cahier d'exercices du participant.</a:t>
            </a:r>
            <a:endParaRPr lang="en-US" sz="2800" strike="sngStrike" dirty="0"/>
          </a:p>
        </p:txBody>
      </p:sp>
      <p:sp>
        <p:nvSpPr>
          <p:cNvPr id="4" name="Rectangle 3">
            <a:extLst>
              <a:ext uri="{FF2B5EF4-FFF2-40B4-BE49-F238E27FC236}">
                <a16:creationId xmlns:a16="http://schemas.microsoft.com/office/drawing/2014/main" id="{C7FBA9CF-C98F-1F1B-D8B6-CBADD58EF832}"/>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6D6A8C-B61F-6D09-4254-7FF12FB98C6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6" name="Picture 5">
            <a:extLst>
              <a:ext uri="{FF2B5EF4-FFF2-40B4-BE49-F238E27FC236}">
                <a16:creationId xmlns:a16="http://schemas.microsoft.com/office/drawing/2014/main" id="{83BC1284-77BC-F5D6-B3D6-86D806320FAC}"/>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410142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60" y="3851013"/>
            <a:ext cx="645133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i="1" dirty="0">
                <a:solidFill>
                  <a:srgbClr val="109648"/>
                </a:solidFill>
                <a:latin typeface="Franklin Gothic Medium" panose="020B0603020102020204" pitchFamily="34" charset="0"/>
              </a:rPr>
              <a:t>Using a One Health Approach</a:t>
            </a:r>
            <a:endParaRPr kumimoji="0" lang="en-US"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79784789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ctivity_Blank">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no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D2FF57C-9C69-54AF-F8B2-BEBC7258011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DE2D5C3-86B4-2021-98BF-0CEE5CDD82E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529D48D4-75C8-59B7-3925-F10675A6BA0A}"/>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02430157"/>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ctivity_Answer">
    <p:spTree>
      <p:nvGrpSpPr>
        <p:cNvPr id="1" name=""/>
        <p:cNvGrpSpPr/>
        <p:nvPr/>
      </p:nvGrpSpPr>
      <p:grpSpPr>
        <a:xfrm>
          <a:off x="0" y="0"/>
          <a:ext cx="0" cy="0"/>
          <a:chOff x="0" y="0"/>
          <a:chExt cx="0" cy="0"/>
        </a:xfrm>
      </p:grpSpPr>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10" name="Title 1">
            <a:extLst>
              <a:ext uri="{FF2B5EF4-FFF2-40B4-BE49-F238E27FC236}">
                <a16:creationId xmlns:a16="http://schemas.microsoft.com/office/drawing/2014/main" id="{8B813282-141B-B4DD-80BD-8C256489A7C0}"/>
              </a:ext>
            </a:extLst>
          </p:cNvPr>
          <p:cNvSpPr>
            <a:spLocks noGrp="1"/>
          </p:cNvSpPr>
          <p:nvPr>
            <p:ph type="title"/>
          </p:nvPr>
        </p:nvSpPr>
        <p:spPr>
          <a:xfrm>
            <a:off x="838200" y="447675"/>
            <a:ext cx="9752215" cy="800100"/>
          </a:xfrm>
          <a:prstGeom prst="rect">
            <a:avLst/>
          </a:prstGeom>
          <a:solidFill>
            <a:schemeClr val="accent4">
              <a:lumMod val="40000"/>
              <a:lumOff val="60000"/>
            </a:schemeClr>
          </a:solidFill>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64FC30EE-4E25-6C7E-8377-6A46BC2365C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4CD4AB-5899-EC47-36C7-6280531A51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E363DF97-FB46-826E-889B-427B7A0F5A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DDACD0-D5A9-DCEA-75C8-7066B6E38E85}"/>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6731302"/>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One Healt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457200"/>
            <a:ext cx="9752215" cy="8001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7B8E4CD8-3493-B8DB-1C53-E586220D62B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pic>
        <p:nvPicPr>
          <p:cNvPr id="8" name="Picture 7" descr="A picture containing vector graphics&#10;&#10;Description automatically generated">
            <a:extLst>
              <a:ext uri="{FF2B5EF4-FFF2-40B4-BE49-F238E27FC236}">
                <a16:creationId xmlns:a16="http://schemas.microsoft.com/office/drawing/2014/main" id="{56497B94-BA8A-615F-A310-69C10004D182}"/>
              </a:ext>
            </a:extLst>
          </p:cNvPr>
          <p:cNvPicPr>
            <a:picLocks noChangeAspect="1"/>
          </p:cNvPicPr>
          <p:nvPr/>
        </p:nvPicPr>
        <p:blipFill>
          <a:blip r:embed="rId2"/>
          <a:stretch>
            <a:fillRect/>
          </a:stretch>
        </p:blipFill>
        <p:spPr>
          <a:xfrm>
            <a:off x="10472404" y="128052"/>
            <a:ext cx="1223563" cy="1223563"/>
          </a:xfrm>
          <a:prstGeom prst="rect">
            <a:avLst/>
          </a:prstGeom>
        </p:spPr>
      </p:pic>
      <p:sp>
        <p:nvSpPr>
          <p:cNvPr id="9" name="Rectangle 8">
            <a:extLst>
              <a:ext uri="{FF2B5EF4-FFF2-40B4-BE49-F238E27FC236}">
                <a16:creationId xmlns:a16="http://schemas.microsoft.com/office/drawing/2014/main" id="{63726634-4910-673A-DA30-7686280E459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7D0720C-6B77-83E2-40D2-CB855EA83DBC}"/>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14530E1F-7EF0-EEAA-1E8F-7973FCEE4A4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E001A98-CD2F-BF37-8BDB-E6F388E6DE03}"/>
              </a:ext>
            </a:extLst>
          </p:cNvPr>
          <p:cNvPicPr>
            <a:picLocks noChangeAspect="1"/>
          </p:cNvPicPr>
          <p:nvPr/>
        </p:nvPicPr>
        <p:blipFill>
          <a:blip r:embed="rId4"/>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14475377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F023CA-73B6-B91A-F8EC-8CF0CB10C79B}"/>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9243F1E9-ADA9-6E2A-AB31-594A70AC2046}"/>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3" name="Rectangle 2">
            <a:extLst>
              <a:ext uri="{FF2B5EF4-FFF2-40B4-BE49-F238E27FC236}">
                <a16:creationId xmlns:a16="http://schemas.microsoft.com/office/drawing/2014/main" id="{B1111021-4F1D-405C-4F10-B31870C589B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BAE977D-16C7-AAB2-4AEB-EB1089E4B5D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1428FD81-DF63-DFE0-3655-40CF22A2E4F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3748746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Only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Rectangle 6">
            <a:extLst>
              <a:ext uri="{FF2B5EF4-FFF2-40B4-BE49-F238E27FC236}">
                <a16:creationId xmlns:a16="http://schemas.microsoft.com/office/drawing/2014/main" id="{92770386-F95F-461A-72F1-871066C9B939}"/>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3D9761C-B841-0BFC-50E3-32FA1F43FA79}"/>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2C4FA01-299B-BC8D-9C36-8E7D368F779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2A409412-CFCD-F3FF-71D8-427A4908DB6F}"/>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9431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19B4A-B8B6-989A-D46E-007108FA7F85}"/>
              </a:ext>
            </a:extLst>
          </p:cNvPr>
          <p:cNvSpPr>
            <a:spLocks noGrp="1"/>
          </p:cNvSpPr>
          <p:nvPr>
            <p:ph type="title"/>
          </p:nvPr>
        </p:nvSpPr>
        <p:spPr>
          <a:xfrm>
            <a:off x="839788" y="365125"/>
            <a:ext cx="10515600" cy="8239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8267ED3-C392-EC61-3599-169B8475B942}"/>
              </a:ext>
            </a:extLst>
          </p:cNvPr>
          <p:cNvSpPr>
            <a:spLocks noGrp="1"/>
          </p:cNvSpPr>
          <p:nvPr>
            <p:ph type="body" idx="1"/>
          </p:nvPr>
        </p:nvSpPr>
        <p:spPr>
          <a:xfrm>
            <a:off x="838200" y="1473345"/>
            <a:ext cx="5157787"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C667D-414C-9FC8-B69F-22627A5DD04A}"/>
              </a:ext>
            </a:extLst>
          </p:cNvPr>
          <p:cNvSpPr>
            <a:spLocks noGrp="1"/>
          </p:cNvSpPr>
          <p:nvPr>
            <p:ph sz="half" idx="2" hasCustomPrompt="1"/>
          </p:nvPr>
        </p:nvSpPr>
        <p:spPr>
          <a:xfrm>
            <a:off x="838200"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5" name="Text Placeholder 4">
            <a:extLst>
              <a:ext uri="{FF2B5EF4-FFF2-40B4-BE49-F238E27FC236}">
                <a16:creationId xmlns:a16="http://schemas.microsoft.com/office/drawing/2014/main" id="{9D65D03D-24B7-A316-A2BC-01AE2BD2690D}"/>
              </a:ext>
            </a:extLst>
          </p:cNvPr>
          <p:cNvSpPr>
            <a:spLocks noGrp="1"/>
          </p:cNvSpPr>
          <p:nvPr>
            <p:ph type="body" sz="quarter" idx="3"/>
          </p:nvPr>
        </p:nvSpPr>
        <p:spPr>
          <a:xfrm>
            <a:off x="6170612" y="1473345"/>
            <a:ext cx="5183188" cy="52171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01F6D531-FBC4-462D-E18C-EAD2B50B49F2}"/>
              </a:ext>
            </a:extLst>
          </p:cNvPr>
          <p:cNvSpPr>
            <a:spLocks noGrp="1"/>
          </p:cNvSpPr>
          <p:nvPr>
            <p:ph sz="half" idx="13" hasCustomPrompt="1"/>
          </p:nvPr>
        </p:nvSpPr>
        <p:spPr>
          <a:xfrm>
            <a:off x="6170612" y="2111433"/>
            <a:ext cx="5157787" cy="4031672"/>
          </a:xfrm>
          <a:prstGeom prst="rect">
            <a:avLst/>
          </a:prstGeom>
        </p:spPr>
        <p:txBody>
          <a:bodyPr/>
          <a:lstStyle>
            <a:lvl1pPr>
              <a:defRPr/>
            </a:lvl1pPr>
            <a:lvl2pPr marL="685800" indent="-228600">
              <a:buClr>
                <a:srgbClr val="109648"/>
              </a:buClr>
              <a:buFont typeface="Wingdings" panose="05000000000000000000" pitchFamily="2" charset="2"/>
              <a:buChar char="§"/>
              <a:defRPr/>
            </a:lvl2pPr>
            <a:lvl3pPr marL="1143000" indent="-228600">
              <a:buClr>
                <a:srgbClr val="109648"/>
              </a:buClr>
              <a:buFont typeface="Arial" panose="020B0604020202020204" pitchFamily="34" charset="0"/>
              <a:buChar char="‒"/>
              <a:defRPr/>
            </a:lvl3pPr>
            <a:lvl4pPr>
              <a:buClr>
                <a:srgbClr val="109648"/>
              </a:buClr>
              <a:defRPr/>
            </a:lvl4pPr>
            <a:lvl5pPr marL="2057400" indent="-228600">
              <a:buClr>
                <a:srgbClr val="109648"/>
              </a:buClr>
              <a:buFont typeface="Arial" panose="020B0604020202020204" pitchFamily="34" charset="0"/>
              <a:buChar char="‒"/>
              <a:defRPr/>
            </a:lvl5pPr>
            <a:lvl6pPr marL="2514600" indent="-228600">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a:p>
            <a:pPr lvl="5"/>
            <a:endParaRPr lang="en-US" dirty="0"/>
          </a:p>
        </p:txBody>
      </p:sp>
      <p:sp>
        <p:nvSpPr>
          <p:cNvPr id="11" name="Rectangle 10">
            <a:extLst>
              <a:ext uri="{FF2B5EF4-FFF2-40B4-BE49-F238E27FC236}">
                <a16:creationId xmlns:a16="http://schemas.microsoft.com/office/drawing/2014/main" id="{17F10DB2-E88B-7B35-F4F7-EBA7E7D5FB6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EEFBFF7-FE76-582A-10D0-3700E8E83E71}"/>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DB10DA3A-09FB-5DC5-032F-1B5BB3F8FAA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E0D36ABF-CD83-3C0F-E472-5FE0F4038B15}"/>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739103268"/>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ferences">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sz="2400"/>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0"/>
            <a:r>
              <a:rPr lang="en-US" dirty="0"/>
              <a:t>Level 0</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hasCustomPrompt="1"/>
          </p:nvPr>
        </p:nvSpPr>
        <p:spPr>
          <a:xfrm>
            <a:off x="838200" y="457200"/>
            <a:ext cx="10515600" cy="800100"/>
          </a:xfrm>
          <a:prstGeom prst="rect">
            <a:avLst/>
          </a:prstGeom>
        </p:spPr>
        <p:txBody>
          <a:bodyPr/>
          <a:lstStyle/>
          <a:p>
            <a:r>
              <a:rPr lang="en-US" dirty="0"/>
              <a:t>References</a:t>
            </a:r>
          </a:p>
        </p:txBody>
      </p:sp>
      <p:sp>
        <p:nvSpPr>
          <p:cNvPr id="2" name="Rectangle 1">
            <a:extLst>
              <a:ext uri="{FF2B5EF4-FFF2-40B4-BE49-F238E27FC236}">
                <a16:creationId xmlns:a16="http://schemas.microsoft.com/office/drawing/2014/main" id="{21B2EC1A-26AC-AC4C-556E-39528BD4A073}"/>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55E78E6E-72AF-13CB-576C-7501F4F9058D}"/>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F2B32D3-D914-C12F-4126-229E831D19B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F66EE439-A0E7-D2FF-0910-46428FDA84EE}"/>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093240730"/>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C36BF7-72A3-3A95-B253-F12F3664393E}"/>
              </a:ext>
            </a:extLst>
          </p:cNvPr>
          <p:cNvSpPr>
            <a:spLocks noGrp="1"/>
          </p:cNvSpPr>
          <p:nvPr>
            <p:ph type="dt" sz="half" idx="10"/>
          </p:nvPr>
        </p:nvSpPr>
        <p:spPr>
          <a:xfrm>
            <a:off x="838200" y="6356350"/>
            <a:ext cx="2743200" cy="365125"/>
          </a:xfrm>
          <a:prstGeom prst="rect">
            <a:avLst/>
          </a:prstGeom>
        </p:spPr>
        <p:txBody>
          <a:bodyPr/>
          <a:lstStyle/>
          <a:p>
            <a:endParaRPr lang="fr-FR"/>
          </a:p>
        </p:txBody>
      </p:sp>
      <p:sp>
        <p:nvSpPr>
          <p:cNvPr id="3" name="Footer Placeholder 2">
            <a:extLst>
              <a:ext uri="{FF2B5EF4-FFF2-40B4-BE49-F238E27FC236}">
                <a16:creationId xmlns:a16="http://schemas.microsoft.com/office/drawing/2014/main" id="{AA937483-9282-4A70-F92D-1D1CFFE29AF5}"/>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Slide Number Placeholder 3">
            <a:extLst>
              <a:ext uri="{FF2B5EF4-FFF2-40B4-BE49-F238E27FC236}">
                <a16:creationId xmlns:a16="http://schemas.microsoft.com/office/drawing/2014/main" id="{59FB5E6D-5BAD-CC9B-69C9-9CBB45045729}"/>
              </a:ext>
            </a:extLst>
          </p:cNvPr>
          <p:cNvSpPr>
            <a:spLocks noGrp="1"/>
          </p:cNvSpPr>
          <p:nvPr>
            <p:ph type="sldNum" sz="quarter" idx="12"/>
          </p:nvPr>
        </p:nvSpPr>
        <p:spPr>
          <a:xfrm>
            <a:off x="8610600" y="6356350"/>
            <a:ext cx="2743200" cy="365125"/>
          </a:xfrm>
          <a:prstGeom prst="rect">
            <a:avLst/>
          </a:prstGeom>
        </p:spPr>
        <p:txBody>
          <a:bodyPr/>
          <a:lstStyle/>
          <a:p>
            <a:pPr marL="0" lvl="0" indent="0" algn="l" rtl="0">
              <a:spcBef>
                <a:spcPts val="0"/>
              </a:spcBef>
              <a:spcAft>
                <a:spcPts val="0"/>
              </a:spcAft>
              <a:buNone/>
            </a:pPr>
            <a:fld id="{00000000-1234-1234-1234-123412341234}" type="slidenum">
              <a:rPr lang="fr-FR" smtClean="0"/>
              <a:t>‹#›</a:t>
            </a:fld>
            <a:endParaRPr lang="fr-FR"/>
          </a:p>
        </p:txBody>
      </p:sp>
      <p:sp>
        <p:nvSpPr>
          <p:cNvPr id="5" name="Rectangle 4">
            <a:extLst>
              <a:ext uri="{FF2B5EF4-FFF2-40B4-BE49-F238E27FC236}">
                <a16:creationId xmlns:a16="http://schemas.microsoft.com/office/drawing/2014/main" id="{01833508-4B97-19F9-5654-F86BA0A7271A}"/>
              </a:ext>
            </a:extLst>
          </p:cNvPr>
          <p:cNvSpPr/>
          <p:nvPr/>
        </p:nvSpPr>
        <p:spPr>
          <a:xfrm>
            <a:off x="0" y="0"/>
            <a:ext cx="12192000" cy="6858000"/>
          </a:xfrm>
          <a:prstGeom prst="rect">
            <a:avLst/>
          </a:prstGeom>
          <a:solidFill>
            <a:srgbClr val="1096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80A74EA-FF24-D258-AA73-6CB93340F63C}"/>
              </a:ext>
            </a:extLst>
          </p:cNvPr>
          <p:cNvSpPr/>
          <p:nvPr/>
        </p:nvSpPr>
        <p:spPr>
          <a:xfrm>
            <a:off x="9540691" y="6196031"/>
            <a:ext cx="2651760" cy="731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E7317499-96E7-3335-CB25-D67CC5E5DC0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8" name="Picture 7">
            <a:extLst>
              <a:ext uri="{FF2B5EF4-FFF2-40B4-BE49-F238E27FC236}">
                <a16:creationId xmlns:a16="http://schemas.microsoft.com/office/drawing/2014/main" id="{4A26A8E7-12C8-E575-B4A7-1418AB17ED3C}"/>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32549793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563C3A-6C07-DF13-2F88-3EB1DF7784C8}"/>
              </a:ext>
            </a:extLst>
          </p:cNvPr>
          <p:cNvSpPr/>
          <p:nvPr/>
        </p:nvSpPr>
        <p:spPr>
          <a:xfrm>
            <a:off x="0" y="0"/>
            <a:ext cx="12192000" cy="6356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D701D2E6-8E45-127C-9D69-66B4258EC3A5}"/>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4BC32A3-A65C-DA8F-ABD4-BC975F9F471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78FBEA7-8B93-2797-9DE5-88EBDE4EFA4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9181AE0-03F4-F621-D748-0E02EE1D9A94}"/>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5129818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itle Slide 2">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26F47D77-FD51-B78E-9697-A18E25F06BD7}"/>
              </a:ext>
            </a:extLst>
          </p:cNvPr>
          <p:cNvSpPr>
            <a:spLocks noGrp="1"/>
          </p:cNvSpPr>
          <p:nvPr>
            <p:ph type="body" sz="quarter" idx="16" hasCustomPrompt="1"/>
          </p:nvPr>
        </p:nvSpPr>
        <p:spPr>
          <a:xfrm>
            <a:off x="8617060" y="742949"/>
            <a:ext cx="2974848" cy="521208"/>
          </a:xfrm>
          <a:prstGeom prst="rect">
            <a:avLst/>
          </a:prstGeom>
        </p:spPr>
        <p:txBody>
          <a:bodyPr/>
          <a:lstStyle>
            <a:lvl1pPr marL="0" indent="0" algn="r">
              <a:buNone/>
              <a:defRPr b="1"/>
            </a:lvl1pPr>
          </a:lstStyle>
          <a:p>
            <a:pPr lvl="0"/>
            <a:r>
              <a:rPr lang="en-US" dirty="0"/>
              <a:t>Workshop #</a:t>
            </a: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Tree>
    <p:extLst>
      <p:ext uri="{BB962C8B-B14F-4D97-AF65-F5344CB8AC3E}">
        <p14:creationId xmlns:p14="http://schemas.microsoft.com/office/powerpoint/2010/main" val="21368795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2_French">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BCBA0E3-8F12-DE02-7156-ADAF19303223}"/>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6250B61-CA87-D44C-E6B5-186384B3458D}"/>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F7597B-B4C3-7115-0885-E06823DFB06C}"/>
              </a:ext>
            </a:extLst>
          </p:cNvPr>
          <p:cNvCxnSpPr/>
          <p:nvPr/>
        </p:nvCxnSpPr>
        <p:spPr>
          <a:xfrm>
            <a:off x="436228" y="5941994"/>
            <a:ext cx="11150779"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996AA8A-C5F1-70B6-7FC7-86027380F1F1}"/>
              </a:ext>
            </a:extLst>
          </p:cNvPr>
          <p:cNvSpPr txBox="1"/>
          <p:nvPr/>
        </p:nvSpPr>
        <p:spPr>
          <a:xfrm>
            <a:off x="9525001" y="6151452"/>
            <a:ext cx="2057400" cy="461665"/>
          </a:xfrm>
          <a:prstGeom prst="rect">
            <a:avLst/>
          </a:prstGeom>
          <a:noFill/>
        </p:spPr>
        <p:txBody>
          <a:bodyPr wrap="square" rtlCol="0">
            <a:spAutoFit/>
          </a:bodyPr>
          <a:lstStyle/>
          <a:p>
            <a:pPr algn="r"/>
            <a:r>
              <a:rPr lang="en-US" sz="2400" dirty="0"/>
              <a:t>Version 3.0</a:t>
            </a:r>
          </a:p>
        </p:txBody>
      </p:sp>
      <p:pic>
        <p:nvPicPr>
          <p:cNvPr id="2" name="Picture 9">
            <a:extLst>
              <a:ext uri="{FF2B5EF4-FFF2-40B4-BE49-F238E27FC236}">
                <a16:creationId xmlns:a16="http://schemas.microsoft.com/office/drawing/2014/main" id="{E0708393-B392-61EE-F300-24A516E553C8}"/>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a:extLst>
              <a:ext uri="{FF2B5EF4-FFF2-40B4-BE49-F238E27FC236}">
                <a16:creationId xmlns:a16="http://schemas.microsoft.com/office/drawing/2014/main" id="{B1D25929-50BD-729F-8087-0BB3443D81F6}"/>
              </a:ext>
            </a:extLst>
          </p:cNvPr>
          <p:cNvPicPr>
            <a:picLocks noChangeAspect="1"/>
          </p:cNvPicPr>
          <p:nvPr/>
        </p:nvPicPr>
        <p:blipFill>
          <a:blip r:embed="rId2"/>
          <a:srcRect/>
          <a:stretch/>
        </p:blipFill>
        <p:spPr bwMode="auto">
          <a:xfrm>
            <a:off x="7235207" y="1550094"/>
            <a:ext cx="4438633" cy="410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C8E0E470-0C04-CD4C-666A-67502DF04E7C}"/>
              </a:ext>
            </a:extLst>
          </p:cNvPr>
          <p:cNvSpPr txBox="1"/>
          <p:nvPr/>
        </p:nvSpPr>
        <p:spPr>
          <a:xfrm>
            <a:off x="518159" y="3791951"/>
            <a:ext cx="76073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sz="3600" i="1" noProof="0" dirty="0">
                <a:solidFill>
                  <a:srgbClr val="109648"/>
                </a:solidFill>
                <a:latin typeface="Franklin Gothic Medium" panose="020B0603020102020204" pitchFamily="34" charset="0"/>
              </a:rPr>
              <a:t>Approche Une Seule Santé</a:t>
            </a:r>
            <a:endParaRPr kumimoji="0" lang="fr-CA" sz="3600" b="0" i="1" u="none" strike="noStrike" kern="1200" cap="none" spc="0" normalizeH="0" baseline="0" noProof="0" dirty="0">
              <a:ln>
                <a:noFill/>
              </a:ln>
              <a:solidFill>
                <a:srgbClr val="109648"/>
              </a:solidFill>
              <a:effectLst/>
              <a:uLnTx/>
              <a:uFillTx/>
              <a:latin typeface="Franklin Gothic Medium" panose="020B0603020102020204" pitchFamily="34" charset="0"/>
              <a:ea typeface="+mn-ea"/>
              <a:cs typeface="+mn-cs"/>
            </a:endParaRPr>
          </a:p>
        </p:txBody>
      </p:sp>
      <p:sp>
        <p:nvSpPr>
          <p:cNvPr id="13" name="Text Placeholder 12">
            <a:extLst>
              <a:ext uri="{FF2B5EF4-FFF2-40B4-BE49-F238E27FC236}">
                <a16:creationId xmlns:a16="http://schemas.microsoft.com/office/drawing/2014/main" id="{E87B50E4-BB88-E53A-B429-2E2B9E6C2786}"/>
              </a:ext>
            </a:extLst>
          </p:cNvPr>
          <p:cNvSpPr>
            <a:spLocks noGrp="1"/>
          </p:cNvSpPr>
          <p:nvPr>
            <p:ph type="body" sz="quarter" idx="17" hasCustomPrompt="1"/>
          </p:nvPr>
        </p:nvSpPr>
        <p:spPr>
          <a:xfrm>
            <a:off x="518160" y="2110490"/>
            <a:ext cx="7607300" cy="1588535"/>
          </a:xfrm>
          <a:prstGeom prst="rect">
            <a:avLst/>
          </a:prstGeom>
        </p:spPr>
        <p:txBody>
          <a:bodyPr/>
          <a:lstStyle>
            <a:lvl1pPr marL="0" indent="0">
              <a:buNone/>
              <a:defRPr sz="5400">
                <a:latin typeface="+mj-lt"/>
              </a:defRPr>
            </a:lvl1pPr>
          </a:lstStyle>
          <a:p>
            <a:pPr lvl="0"/>
            <a:r>
              <a:rPr lang="en-US" dirty="0"/>
              <a:t>Title</a:t>
            </a:r>
          </a:p>
        </p:txBody>
      </p:sp>
      <p:sp>
        <p:nvSpPr>
          <p:cNvPr id="14" name="Text Placeholder 3">
            <a:extLst>
              <a:ext uri="{FF2B5EF4-FFF2-40B4-BE49-F238E27FC236}">
                <a16:creationId xmlns:a16="http://schemas.microsoft.com/office/drawing/2014/main" id="{0A4CD0BD-F2A5-9DCC-DF01-52B7349057C5}"/>
              </a:ext>
            </a:extLst>
          </p:cNvPr>
          <p:cNvSpPr>
            <a:spLocks noGrp="1"/>
          </p:cNvSpPr>
          <p:nvPr>
            <p:ph type="body" sz="quarter" idx="16" hasCustomPrompt="1"/>
          </p:nvPr>
        </p:nvSpPr>
        <p:spPr>
          <a:xfrm>
            <a:off x="521601" y="4953232"/>
            <a:ext cx="2974848" cy="521208"/>
          </a:xfrm>
          <a:prstGeom prst="rect">
            <a:avLst/>
          </a:prstGeom>
        </p:spPr>
        <p:txBody>
          <a:bodyPr anchor="b"/>
          <a:lstStyle>
            <a:lvl1pPr marL="0" indent="0" algn="l">
              <a:buNone/>
              <a:defRPr b="1"/>
            </a:lvl1pPr>
          </a:lstStyle>
          <a:p>
            <a:pPr lvl="0"/>
            <a:r>
              <a:rPr lang="en-US" dirty="0"/>
              <a:t>Workshop #</a:t>
            </a:r>
          </a:p>
        </p:txBody>
      </p:sp>
      <p:pic>
        <p:nvPicPr>
          <p:cNvPr id="9" name="Picture 8">
            <a:extLst>
              <a:ext uri="{FF2B5EF4-FFF2-40B4-BE49-F238E27FC236}">
                <a16:creationId xmlns:a16="http://schemas.microsoft.com/office/drawing/2014/main" id="{1029E049-DE89-B63F-B8F6-6A84D539278C}"/>
              </a:ext>
            </a:extLst>
          </p:cNvPr>
          <p:cNvPicPr>
            <a:picLocks noChangeAspect="1"/>
          </p:cNvPicPr>
          <p:nvPr/>
        </p:nvPicPr>
        <p:blipFill>
          <a:blip r:embed="rId3"/>
          <a:stretch>
            <a:fillRect/>
          </a:stretch>
        </p:blipFill>
        <p:spPr>
          <a:xfrm>
            <a:off x="10230534" y="279657"/>
            <a:ext cx="1443306" cy="914400"/>
          </a:xfrm>
          <a:prstGeom prst="rect">
            <a:avLst/>
          </a:prstGeom>
        </p:spPr>
      </p:pic>
      <p:pic>
        <p:nvPicPr>
          <p:cNvPr id="15" name="Picture 14">
            <a:extLst>
              <a:ext uri="{FF2B5EF4-FFF2-40B4-BE49-F238E27FC236}">
                <a16:creationId xmlns:a16="http://schemas.microsoft.com/office/drawing/2014/main" id="{5B8725D3-C7D0-0F7C-BF19-27163F73E38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8160" y="279657"/>
            <a:ext cx="1920240" cy="886664"/>
          </a:xfrm>
          <a:prstGeom prst="rect">
            <a:avLst/>
          </a:prstGeom>
        </p:spPr>
      </p:pic>
    </p:spTree>
    <p:extLst>
      <p:ext uri="{BB962C8B-B14F-4D97-AF65-F5344CB8AC3E}">
        <p14:creationId xmlns:p14="http://schemas.microsoft.com/office/powerpoint/2010/main" val="1976466602"/>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2494472229"/>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ustom Layout 1 w/ Reference Box">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84F70607-85CE-FE58-E529-70AA7F84EDF8}"/>
              </a:ext>
            </a:extLst>
          </p:cNvPr>
          <p:cNvSpPr>
            <a:spLocks noGrp="1"/>
          </p:cNvSpPr>
          <p:nvPr>
            <p:ph type="body" sz="quarter" idx="16" hasCustomPrompt="1"/>
          </p:nvPr>
        </p:nvSpPr>
        <p:spPr>
          <a:xfrm>
            <a:off x="6096000"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824827632"/>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ADEFB78E-F28D-41A0-99E8-8F577C17F9CA}"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166025118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Surveillance Cycle Spanish">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2046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Activit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hasCustomPrompt="1"/>
          </p:nvPr>
        </p:nvSpPr>
        <p:spPr>
          <a:xfrm>
            <a:off x="838200" y="457200"/>
            <a:ext cx="9752215" cy="800100"/>
          </a:xfrm>
          <a:prstGeom prst="rect">
            <a:avLst/>
          </a:prstGeom>
        </p:spPr>
        <p:txBody>
          <a:bodyPr/>
          <a:lstStyle>
            <a:lvl1pPr>
              <a:defRPr/>
            </a:lvl1pPr>
          </a:lstStyle>
          <a:p>
            <a:r>
              <a:rPr lang="en-US"/>
              <a:t>Exercise X.XX</a:t>
            </a:r>
          </a:p>
        </p:txBody>
      </p:sp>
      <p:pic>
        <p:nvPicPr>
          <p:cNvPr id="9" name="Picture 7" descr="Activity Icon">
            <a:extLst>
              <a:ext uri="{FF2B5EF4-FFF2-40B4-BE49-F238E27FC236}">
                <a16:creationId xmlns:a16="http://schemas.microsoft.com/office/drawing/2014/main" id="{CC351CD5-5871-CC3F-EEC5-309B9ABF38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1575" y="146157"/>
            <a:ext cx="939679" cy="939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BC5F78B-F129-F09F-12E9-7055CEFAB7AA}"/>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791BF66-13A8-BA66-0F31-11493DE6241F}"/>
              </a:ext>
            </a:extLst>
          </p:cNvPr>
          <p:cNvPicPr/>
          <p:nvPr/>
        </p:nvPicPr>
        <p:blipFill>
          <a:blip r:embed="rId3">
            <a:extLst>
              <a:ext uri="{28A0092B-C50C-407E-A947-70E740481C1C}">
                <a14:useLocalDpi xmlns:a14="http://schemas.microsoft.com/office/drawing/2010/main" val="0"/>
              </a:ext>
            </a:extLst>
          </a:blip>
          <a:stretch>
            <a:fillRect/>
          </a:stretch>
        </p:blipFill>
        <p:spPr>
          <a:xfrm>
            <a:off x="10958222" y="6330789"/>
            <a:ext cx="1136199" cy="505373"/>
          </a:xfrm>
          <a:prstGeom prst="rect">
            <a:avLst/>
          </a:prstGeom>
        </p:spPr>
      </p:pic>
      <p:sp>
        <p:nvSpPr>
          <p:cNvPr id="4" name="Content Placeholder 3">
            <a:extLst>
              <a:ext uri="{FF2B5EF4-FFF2-40B4-BE49-F238E27FC236}">
                <a16:creationId xmlns:a16="http://schemas.microsoft.com/office/drawing/2014/main" id="{0750473E-64CE-71CB-DD07-24B4F16D2BFE}"/>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a:t>Level 0</a:t>
            </a:r>
          </a:p>
          <a:p>
            <a:pPr lvl="1"/>
            <a:r>
              <a:rPr lang="en-US"/>
              <a:t>Level 1</a:t>
            </a:r>
          </a:p>
          <a:p>
            <a:pPr lvl="2"/>
            <a:r>
              <a:rPr lang="en-US"/>
              <a:t>Level 2</a:t>
            </a:r>
          </a:p>
          <a:p>
            <a:pPr lvl="3"/>
            <a:r>
              <a:rPr lang="en-US"/>
              <a:t>Level 3</a:t>
            </a:r>
          </a:p>
          <a:p>
            <a:pPr lvl="4"/>
            <a:r>
              <a:rPr lang="en-US"/>
              <a:t>Level 4</a:t>
            </a:r>
          </a:p>
          <a:p>
            <a:pPr lvl="5"/>
            <a:r>
              <a:rPr lang="en-US"/>
              <a:t>Level 5</a:t>
            </a:r>
          </a:p>
        </p:txBody>
      </p:sp>
    </p:spTree>
    <p:extLst>
      <p:ext uri="{BB962C8B-B14F-4D97-AF65-F5344CB8AC3E}">
        <p14:creationId xmlns:p14="http://schemas.microsoft.com/office/powerpoint/2010/main" val="147361864"/>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1_Title only">
    <p:spTree>
      <p:nvGrpSpPr>
        <p:cNvPr id="1" name=""/>
        <p:cNvGrpSpPr/>
        <p:nvPr/>
      </p:nvGrpSpPr>
      <p:grpSpPr>
        <a:xfrm>
          <a:off x="0" y="0"/>
          <a:ext cx="0" cy="0"/>
          <a:chOff x="0" y="0"/>
          <a:chExt cx="0" cy="0"/>
        </a:xfrm>
      </p:grpSpPr>
      <p:sp>
        <p:nvSpPr>
          <p:cNvPr id="3" name="Text Box 2058"/>
          <p:cNvSpPr txBox="1">
            <a:spLocks noChangeArrowheads="1"/>
          </p:cNvSpPr>
          <p:nvPr/>
        </p:nvSpPr>
        <p:spPr bwMode="auto">
          <a:xfrm>
            <a:off x="0" y="6400800"/>
            <a:ext cx="508000" cy="304800"/>
          </a:xfrm>
          <a:prstGeom prst="rect">
            <a:avLst/>
          </a:prstGeom>
          <a:no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fld id="{2C7CEF8F-31C2-481E-A98D-355C0FD99D90}" type="slidenum">
              <a:rPr lang="en-US" altLang="en-US" sz="1400" smtClean="0">
                <a:latin typeface="Franklin Gothic Medium Cond" panose="020B0606030402020204" pitchFamily="34" charset="0"/>
                <a:cs typeface="Times New Roman" panose="02020603050405020304" pitchFamily="18" charset="0"/>
              </a:rPr>
              <a:pPr algn="ctr" eaLnBrk="1" hangingPunct="1">
                <a:spcBef>
                  <a:spcPct val="50000"/>
                </a:spcBef>
                <a:defRPr/>
              </a:pPr>
              <a:t>‹#›</a:t>
            </a:fld>
            <a:endParaRPr lang="en-US" altLang="en-US" sz="1400">
              <a:latin typeface="Franklin Gothic Medium Cond" panose="020B0606030402020204" pitchFamily="34" charset="0"/>
              <a:cs typeface="Times New Roman" panose="02020603050405020304" pitchFamily="18" charset="0"/>
            </a:endParaRPr>
          </a:p>
        </p:txBody>
      </p:sp>
      <p:sp>
        <p:nvSpPr>
          <p:cNvPr id="4" name="Text Box 2070"/>
          <p:cNvSpPr txBox="1">
            <a:spLocks noChangeArrowheads="1"/>
          </p:cNvSpPr>
          <p:nvPr/>
        </p:nvSpPr>
        <p:spPr bwMode="auto">
          <a:xfrm>
            <a:off x="304800" y="6248400"/>
            <a:ext cx="4876800" cy="457200"/>
          </a:xfrm>
          <a:prstGeom prst="rect">
            <a:avLst/>
          </a:prstGeom>
          <a:noFill/>
          <a:ln>
            <a:noFill/>
          </a:ln>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spcBef>
                <a:spcPct val="50000"/>
              </a:spcBef>
              <a:defRPr/>
            </a:pPr>
            <a:r>
              <a:rPr lang="en-US" sz="2400">
                <a:solidFill>
                  <a:schemeClr val="bg1"/>
                </a:solidFill>
                <a:latin typeface="Franklin Gothic Medium" pitchFamily="34" charset="0"/>
              </a:rPr>
              <a:t>Epidemiologic Bias</a:t>
            </a:r>
          </a:p>
        </p:txBody>
      </p:sp>
      <p:pic>
        <p:nvPicPr>
          <p:cNvPr id="5"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6801" y="6108700"/>
            <a:ext cx="895351"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6" name="Rectangle 5"/>
          <p:cNvSpPr/>
          <p:nvPr/>
        </p:nvSpPr>
        <p:spPr>
          <a:xfrm>
            <a:off x="0" y="6705601"/>
            <a:ext cx="11226800" cy="136525"/>
          </a:xfrm>
          <a:prstGeom prst="rect">
            <a:avLst/>
          </a:prstGeom>
          <a:solidFill>
            <a:srgbClr val="0095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7" name="Straight Connector 6"/>
          <p:cNvCxnSpPr/>
          <p:nvPr/>
        </p:nvCxnSpPr>
        <p:spPr>
          <a:xfrm>
            <a:off x="548218" y="1314450"/>
            <a:ext cx="11095567" cy="0"/>
          </a:xfrm>
          <a:prstGeom prst="line">
            <a:avLst/>
          </a:prstGeom>
          <a:ln w="38100">
            <a:solidFill>
              <a:srgbClr val="0F964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8640" y="213360"/>
            <a:ext cx="11094720" cy="1005840"/>
          </a:xfrm>
        </p:spPr>
        <p:txBody>
          <a:bodyPr anchor="b"/>
          <a:lstStyle>
            <a:lvl1pPr algn="l">
              <a:lnSpc>
                <a:spcPct val="90000"/>
              </a:lnSpc>
              <a:defRPr b="0">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384689643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Title Slide 2_French">
  <p:cSld name="3_Title Slide 2_French">
    <p:spTree>
      <p:nvGrpSpPr>
        <p:cNvPr id="1" name="Shape 14"/>
        <p:cNvGrpSpPr/>
        <p:nvPr/>
      </p:nvGrpSpPr>
      <p:grpSpPr>
        <a:xfrm>
          <a:off x="0" y="0"/>
          <a:ext cx="0" cy="0"/>
          <a:chOff x="0" y="0"/>
          <a:chExt cx="0" cy="0"/>
        </a:xfrm>
      </p:grpSpPr>
      <p:sp>
        <p:nvSpPr>
          <p:cNvPr id="22" name="Google Shape;22;p101"/>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 name="Google Shape;23;p10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4155880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Objectives_French">
  <p:cSld name="2_Objectives_French">
    <p:spTree>
      <p:nvGrpSpPr>
        <p:cNvPr id="1" name="Shape 37"/>
        <p:cNvGrpSpPr/>
        <p:nvPr/>
      </p:nvGrpSpPr>
      <p:grpSpPr>
        <a:xfrm>
          <a:off x="0" y="0"/>
          <a:ext cx="0" cy="0"/>
          <a:chOff x="0" y="0"/>
          <a:chExt cx="0" cy="0"/>
        </a:xfrm>
      </p:grpSpPr>
      <p:sp>
        <p:nvSpPr>
          <p:cNvPr id="39" name="Google Shape;39;p10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0722282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References">
  <p:cSld name="1_References">
    <p:spTree>
      <p:nvGrpSpPr>
        <p:cNvPr id="1" name="Shape 45"/>
        <p:cNvGrpSpPr/>
        <p:nvPr/>
      </p:nvGrpSpPr>
      <p:grpSpPr>
        <a:xfrm>
          <a:off x="0" y="0"/>
          <a:ext cx="0" cy="0"/>
          <a:chOff x="0" y="0"/>
          <a:chExt cx="0" cy="0"/>
        </a:xfrm>
      </p:grpSpPr>
      <p:sp>
        <p:nvSpPr>
          <p:cNvPr id="46" name="Google Shape;46;p10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p10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984853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Discovery_Dialogue">
  <p:cSld name="2_Discovery_Dialogue">
    <p:spTree>
      <p:nvGrpSpPr>
        <p:cNvPr id="1" name="Shape 58"/>
        <p:cNvGrpSpPr/>
        <p:nvPr/>
      </p:nvGrpSpPr>
      <p:grpSpPr>
        <a:xfrm>
          <a:off x="0" y="0"/>
          <a:ext cx="0" cy="0"/>
          <a:chOff x="0" y="0"/>
          <a:chExt cx="0" cy="0"/>
        </a:xfrm>
      </p:grpSpPr>
      <p:sp>
        <p:nvSpPr>
          <p:cNvPr id="60" name="Google Shape;60;p10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1" name="Google Shape;61;p10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556224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4077656604"/>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ustom Layout 1">
  <p:cSld name="3_Custom Layout 1">
    <p:spTree>
      <p:nvGrpSpPr>
        <p:cNvPr id="1" name="Shape 72"/>
        <p:cNvGrpSpPr/>
        <p:nvPr/>
      </p:nvGrpSpPr>
      <p:grpSpPr>
        <a:xfrm>
          <a:off x="0" y="0"/>
          <a:ext cx="0" cy="0"/>
          <a:chOff x="0" y="0"/>
          <a:chExt cx="0" cy="0"/>
        </a:xfrm>
      </p:grpSpPr>
      <p:sp>
        <p:nvSpPr>
          <p:cNvPr id="73" name="Google Shape;73;p10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4" name="Google Shape;74;p10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3121638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ustom Layout 2">
  <p:cSld name="1_Custom Layout 2">
    <p:spTree>
      <p:nvGrpSpPr>
        <p:cNvPr id="1" name="Shape 79"/>
        <p:cNvGrpSpPr/>
        <p:nvPr/>
      </p:nvGrpSpPr>
      <p:grpSpPr>
        <a:xfrm>
          <a:off x="0" y="0"/>
          <a:ext cx="0" cy="0"/>
          <a:chOff x="0" y="0"/>
          <a:chExt cx="0" cy="0"/>
        </a:xfrm>
      </p:grpSpPr>
      <p:sp>
        <p:nvSpPr>
          <p:cNvPr id="80" name="Google Shape;80;p10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1" name="Google Shape;81;p10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098779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FFA21DF-0497-84CA-7B71-F8DCCAB60667}"/>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738680D-53E4-2ED5-E587-27E737DD74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650114D3-9FDA-8A2D-C38C-96A0F0C0121B}"/>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115699697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1">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C18CD85D-3785-586C-EAAE-FD67CC709A65}"/>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8" name="Title 1">
            <a:extLst>
              <a:ext uri="{FF2B5EF4-FFF2-40B4-BE49-F238E27FC236}">
                <a16:creationId xmlns:a16="http://schemas.microsoft.com/office/drawing/2014/main" id="{A899A327-1A19-2BE0-9914-12C224ADDC5E}"/>
              </a:ext>
            </a:extLst>
          </p:cNvPr>
          <p:cNvSpPr>
            <a:spLocks noGrp="1"/>
          </p:cNvSpPr>
          <p:nvPr>
            <p:ph type="title"/>
          </p:nvPr>
        </p:nvSpPr>
        <p:spPr>
          <a:xfrm>
            <a:off x="838200" y="457200"/>
            <a:ext cx="10515600" cy="800100"/>
          </a:xfrm>
          <a:prstGeom prst="rect">
            <a:avLst/>
          </a:prstGeom>
        </p:spPr>
        <p:txBody>
          <a:bodyPr/>
          <a:lstStyle/>
          <a:p>
            <a:r>
              <a:rPr lang="en-US"/>
              <a:t>Click to edit Master title style</a:t>
            </a:r>
            <a:endParaRPr lang="en-US" dirty="0"/>
          </a:p>
        </p:txBody>
      </p:sp>
      <p:sp>
        <p:nvSpPr>
          <p:cNvPr id="10" name="Rectangle 9">
            <a:extLst>
              <a:ext uri="{FF2B5EF4-FFF2-40B4-BE49-F238E27FC236}">
                <a16:creationId xmlns:a16="http://schemas.microsoft.com/office/drawing/2014/main" id="{A5A012C0-4146-57D0-F2EE-F33DF63A53C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0021BEC2-3E62-8BE6-B836-8522EE537AF6}"/>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543686C4-24F1-3BAA-1FD4-8CA36F6279A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4" name="Picture 3">
            <a:extLst>
              <a:ext uri="{FF2B5EF4-FFF2-40B4-BE49-F238E27FC236}">
                <a16:creationId xmlns:a16="http://schemas.microsoft.com/office/drawing/2014/main" id="{7B5E66C7-7E2D-D81F-DFA2-1921F4B71AE3}"/>
              </a:ext>
            </a:extLst>
          </p:cNvPr>
          <p:cNvPicPr>
            <a:picLocks noChangeAspect="1"/>
          </p:cNvPicPr>
          <p:nvPr/>
        </p:nvPicPr>
        <p:blipFill>
          <a:blip r:embed="rId3"/>
          <a:stretch>
            <a:fillRect/>
          </a:stretch>
        </p:blipFill>
        <p:spPr>
          <a:xfrm>
            <a:off x="11057248" y="6241802"/>
            <a:ext cx="938147" cy="594360"/>
          </a:xfrm>
          <a:prstGeom prst="rect">
            <a:avLst/>
          </a:prstGeom>
        </p:spPr>
      </p:pic>
      <p:sp>
        <p:nvSpPr>
          <p:cNvPr id="5" name="Text Placeholder 3">
            <a:extLst>
              <a:ext uri="{FF2B5EF4-FFF2-40B4-BE49-F238E27FC236}">
                <a16:creationId xmlns:a16="http://schemas.microsoft.com/office/drawing/2014/main" id="{35E1334E-27DD-2790-DD80-9381F9A8A14C}"/>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Tree>
    <p:extLst>
      <p:ext uri="{BB962C8B-B14F-4D97-AF65-F5344CB8AC3E}">
        <p14:creationId xmlns:p14="http://schemas.microsoft.com/office/powerpoint/2010/main" val="114632739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2 w/ Reference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ED9B6-017E-8CE5-A472-13ACC530A5C8}"/>
              </a:ext>
            </a:extLst>
          </p:cNvPr>
          <p:cNvSpPr>
            <a:spLocks noGrp="1"/>
          </p:cNvSpPr>
          <p:nvPr>
            <p:ph type="title"/>
          </p:nvPr>
        </p:nvSpPr>
        <p:spPr>
          <a:xfrm>
            <a:off x="838200" y="0"/>
            <a:ext cx="10515600" cy="1257300"/>
          </a:xfrm>
          <a:prstGeom prst="rect">
            <a:avLst/>
          </a:prstGeom>
        </p:spPr>
        <p:txBody>
          <a:body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52989720-4EA0-0ABF-4B88-73F1B5D3232A}"/>
              </a:ext>
            </a:extLst>
          </p:cNvPr>
          <p:cNvSpPr>
            <a:spLocks noGrp="1"/>
          </p:cNvSpPr>
          <p:nvPr>
            <p:ph sz="half" idx="2" hasCustomPrompt="1"/>
          </p:nvPr>
        </p:nvSpPr>
        <p:spPr>
          <a:xfrm>
            <a:off x="838200" y="1478857"/>
            <a:ext cx="10515600" cy="4639309"/>
          </a:xfrm>
          <a:prstGeom prst="rect">
            <a:avLst/>
          </a:prstGeom>
        </p:spPr>
        <p:txBody>
          <a:bodyPr/>
          <a:lstStyle>
            <a:lvl1pPr>
              <a:lnSpc>
                <a:spcPct val="100000"/>
              </a:lnSpc>
              <a:spcBef>
                <a:spcPts val="500"/>
              </a:spcBef>
              <a:spcAft>
                <a:spcPts val="500"/>
              </a:spcAft>
              <a:defRPr/>
            </a:lvl1pPr>
            <a:lvl2pPr marL="685800" indent="-228600">
              <a:lnSpc>
                <a:spcPct val="100000"/>
              </a:lnSpc>
              <a:spcBef>
                <a:spcPts val="500"/>
              </a:spcBef>
              <a:spcAft>
                <a:spcPts val="500"/>
              </a:spcAft>
              <a:buClr>
                <a:srgbClr val="109648"/>
              </a:buClr>
              <a:buFont typeface="Wingdings" panose="05000000000000000000" pitchFamily="2" charset="2"/>
              <a:buChar char="§"/>
              <a:defRPr/>
            </a:lvl2pPr>
            <a:lvl3pPr marL="1143000" indent="-228600">
              <a:lnSpc>
                <a:spcPct val="100000"/>
              </a:lnSpc>
              <a:spcBef>
                <a:spcPts val="500"/>
              </a:spcBef>
              <a:spcAft>
                <a:spcPts val="500"/>
              </a:spcAft>
              <a:buClr>
                <a:srgbClr val="109648"/>
              </a:buClr>
              <a:buFont typeface="Arial" panose="020B0604020202020204" pitchFamily="34" charset="0"/>
              <a:buChar char="‒"/>
              <a:defRPr/>
            </a:lvl3pPr>
            <a:lvl4pPr>
              <a:lnSpc>
                <a:spcPct val="100000"/>
              </a:lnSpc>
              <a:spcBef>
                <a:spcPts val="500"/>
              </a:spcBef>
              <a:spcAft>
                <a:spcPts val="500"/>
              </a:spcAft>
              <a:buClr>
                <a:srgbClr val="109648"/>
              </a:buClr>
              <a:defRPr/>
            </a:lvl4pPr>
            <a:lvl5pPr marL="2057400" indent="-228600">
              <a:lnSpc>
                <a:spcPct val="100000"/>
              </a:lnSpc>
              <a:spcBef>
                <a:spcPts val="500"/>
              </a:spcBef>
              <a:spcAft>
                <a:spcPts val="500"/>
              </a:spcAft>
              <a:buClr>
                <a:srgbClr val="109648"/>
              </a:buClr>
              <a:buFont typeface="Arial" panose="020B0604020202020204" pitchFamily="34" charset="0"/>
              <a:buChar char="‒"/>
              <a:defRPr/>
            </a:lvl5pPr>
            <a:lvl6pPr marL="2514600" indent="-228600">
              <a:lnSpc>
                <a:spcPct val="100000"/>
              </a:lnSpc>
              <a:spcBef>
                <a:spcPts val="500"/>
              </a:spcBef>
              <a:spcAft>
                <a:spcPts val="500"/>
              </a:spcAft>
              <a:buClr>
                <a:srgbClr val="109648"/>
              </a:buClr>
              <a:buFont typeface="Arial" panose="020B0604020202020204" pitchFamily="34" charset="0"/>
              <a:buChar char="»"/>
              <a:defRPr/>
            </a:lvl6pPr>
          </a:lstStyle>
          <a:p>
            <a:pPr lvl="0"/>
            <a:r>
              <a:rPr lang="en-US" dirty="0"/>
              <a:t>Level 0</a:t>
            </a:r>
          </a:p>
          <a:p>
            <a:pPr lvl="1"/>
            <a:r>
              <a:rPr lang="en-US" dirty="0"/>
              <a:t>Level 1</a:t>
            </a:r>
          </a:p>
          <a:p>
            <a:pPr lvl="2"/>
            <a:r>
              <a:rPr lang="en-US" dirty="0"/>
              <a:t>Level 2</a:t>
            </a:r>
          </a:p>
          <a:p>
            <a:pPr lvl="3"/>
            <a:r>
              <a:rPr lang="en-US" dirty="0"/>
              <a:t>Level 3</a:t>
            </a:r>
          </a:p>
          <a:p>
            <a:pPr lvl="4"/>
            <a:r>
              <a:rPr lang="en-US" dirty="0"/>
              <a:t>Level 4</a:t>
            </a:r>
          </a:p>
          <a:p>
            <a:pPr lvl="5"/>
            <a:r>
              <a:rPr lang="en-US" dirty="0"/>
              <a:t>Level 5</a:t>
            </a:r>
          </a:p>
        </p:txBody>
      </p:sp>
      <p:sp>
        <p:nvSpPr>
          <p:cNvPr id="9" name="Rectangle 8">
            <a:extLst>
              <a:ext uri="{FF2B5EF4-FFF2-40B4-BE49-F238E27FC236}">
                <a16:creationId xmlns:a16="http://schemas.microsoft.com/office/drawing/2014/main" id="{C2B9E2F4-D3AC-A449-86D8-F09A9F3D375F}"/>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
            <a:extLst>
              <a:ext uri="{FF2B5EF4-FFF2-40B4-BE49-F238E27FC236}">
                <a16:creationId xmlns:a16="http://schemas.microsoft.com/office/drawing/2014/main" id="{60DC5D29-8967-A3DA-AC9D-DD46AA10AA2F}"/>
              </a:ext>
            </a:extLst>
          </p:cNvPr>
          <p:cNvSpPr>
            <a:spLocks noGrp="1"/>
          </p:cNvSpPr>
          <p:nvPr>
            <p:ph type="body" sz="quarter" idx="16" hasCustomPrompt="1"/>
          </p:nvPr>
        </p:nvSpPr>
        <p:spPr>
          <a:xfrm>
            <a:off x="4765953" y="6510232"/>
            <a:ext cx="4772594" cy="211243"/>
          </a:xfrm>
          <a:prstGeom prst="rect">
            <a:avLst/>
          </a:prstGeom>
        </p:spPr>
        <p:txBody>
          <a:bodyPr/>
          <a:lstStyle>
            <a:lvl1pPr marL="0" indent="0" algn="r">
              <a:buNone/>
              <a:defRPr sz="1200" b="0"/>
            </a:lvl1pPr>
          </a:lstStyle>
          <a:p>
            <a:pPr lvl="0"/>
            <a:r>
              <a:rPr lang="en-US" dirty="0"/>
              <a:t>Reference</a:t>
            </a:r>
          </a:p>
        </p:txBody>
      </p:sp>
      <p:sp>
        <p:nvSpPr>
          <p:cNvPr id="3" name="Rectangle 2">
            <a:extLst>
              <a:ext uri="{FF2B5EF4-FFF2-40B4-BE49-F238E27FC236}">
                <a16:creationId xmlns:a16="http://schemas.microsoft.com/office/drawing/2014/main" id="{C5BB4E67-6010-D6C5-3C74-C87172FA7B23}"/>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6117103-9F89-0FDF-E8A7-2B01562F82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5" name="Picture 4">
            <a:extLst>
              <a:ext uri="{FF2B5EF4-FFF2-40B4-BE49-F238E27FC236}">
                <a16:creationId xmlns:a16="http://schemas.microsoft.com/office/drawing/2014/main" id="{C4983902-74ED-87F7-369B-B57637D47083}"/>
              </a:ext>
            </a:extLst>
          </p:cNvPr>
          <p:cNvPicPr>
            <a:picLocks noChangeAspect="1"/>
          </p:cNvPicPr>
          <p:nvPr/>
        </p:nvPicPr>
        <p:blipFill>
          <a:blip r:embed="rId3"/>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5582392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6143624" cy="769441"/>
          </a:xfrm>
          <a:prstGeom prst="rect">
            <a:avLst/>
          </a:prstGeom>
          <a:noFill/>
        </p:spPr>
        <p:txBody>
          <a:bodyPr wrap="square">
            <a:spAutoFit/>
          </a:bodyPr>
          <a:lstStyle/>
          <a:p>
            <a:r>
              <a:rPr kumimoji="0" lang="en-US" sz="4400" b="0" i="0" u="none" strike="noStrike" kern="1200" cap="none" spc="0" normalizeH="0" baseline="0" noProof="0" dirty="0">
                <a:ln>
                  <a:noFill/>
                </a:ln>
                <a:solidFill>
                  <a:schemeClr val="tx1"/>
                </a:solidFill>
                <a:effectLst/>
                <a:uLnTx/>
                <a:uFillTx/>
                <a:latin typeface="Franklin Gothic Medium"/>
                <a:ea typeface="+mj-ea"/>
                <a:cs typeface="+mj-cs"/>
              </a:rPr>
              <a:t>Course Icons </a:t>
            </a:r>
            <a:r>
              <a:rPr kumimoji="0" lang="en-US" sz="4400" b="0" i="0" u="none" strike="noStrike" kern="1200" cap="none" spc="0" normalizeH="0" baseline="0" noProof="0" dirty="0">
                <a:ln>
                  <a:noFill/>
                </a:ln>
                <a:solidFill>
                  <a:prstClr val="black"/>
                </a:solidFill>
                <a:effectLst/>
                <a:uLnTx/>
                <a:uFillTx/>
                <a:latin typeface="Franklin Gothic Medium"/>
                <a:ea typeface="+mj-ea"/>
                <a:cs typeface="+mj-cs"/>
              </a:rPr>
              <a:t>Key</a:t>
            </a:r>
            <a:endParaRPr lang="en-US"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869026918"/>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en-US" sz="2400" b="1" u="none" strike="noStrike" cap="none" dirty="0">
                          <a:solidFill>
                            <a:schemeClr val="tx1"/>
                          </a:solidFill>
                        </a:rPr>
                        <a:t>Icon</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en-US" sz="2400" b="1" u="none" strike="noStrike" cap="none" dirty="0">
                          <a:solidFill>
                            <a:schemeClr val="tx1"/>
                          </a:solidFill>
                        </a:rPr>
                        <a:t>Use</a:t>
                      </a:r>
                      <a:endParaRPr b="1"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Objectives </a:t>
                      </a:r>
                      <a:r>
                        <a:rPr lang="en-US" sz="2000" b="0" dirty="0">
                          <a:solidFill>
                            <a:schemeClr val="dk1"/>
                          </a:solidFill>
                          <a:latin typeface="Arial"/>
                          <a:ea typeface="Arial"/>
                          <a:cs typeface="Arial"/>
                          <a:sym typeface="Arial"/>
                        </a:rPr>
                        <a:t>of</a:t>
                      </a:r>
                      <a:r>
                        <a:rPr lang="en-US" sz="2000" dirty="0">
                          <a:solidFill>
                            <a:schemeClr val="dk1"/>
                          </a:solidFill>
                          <a:latin typeface="Arial"/>
                          <a:ea typeface="Arial"/>
                          <a:cs typeface="Arial"/>
                          <a:sym typeface="Arial"/>
                        </a:rPr>
                        <a:t> the lesson</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2000" b="1" dirty="0">
                          <a:solidFill>
                            <a:schemeClr val="dk1"/>
                          </a:solidFill>
                          <a:latin typeface="Arial"/>
                          <a:ea typeface="Arial"/>
                          <a:cs typeface="Arial"/>
                          <a:sym typeface="Arial"/>
                        </a:rPr>
                        <a:t>Discovery Dialogue </a:t>
                      </a:r>
                      <a:r>
                        <a:rPr lang="en-US" sz="2000" dirty="0">
                          <a:solidFill>
                            <a:schemeClr val="dk1"/>
                          </a:solidFill>
                          <a:latin typeface="Arial"/>
                          <a:ea typeface="Arial"/>
                          <a:cs typeface="Arial"/>
                          <a:sym typeface="Arial"/>
                        </a:rPr>
                        <a:t>invites sharing of ideas and experiences</a:t>
                      </a:r>
                      <a:endParaRPr sz="200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en-US" sz="2000" b="1" dirty="0">
                          <a:solidFill>
                            <a:schemeClr val="dk1"/>
                          </a:solidFill>
                          <a:latin typeface="Arial"/>
                          <a:ea typeface="Arial"/>
                          <a:cs typeface="Arial"/>
                          <a:sym typeface="Arial"/>
                        </a:rPr>
                        <a:t>Activity </a:t>
                      </a:r>
                      <a:r>
                        <a:rPr lang="en-US" sz="2000" b="0" dirty="0">
                          <a:solidFill>
                            <a:schemeClr val="dk1"/>
                          </a:solidFill>
                          <a:latin typeface="Arial"/>
                          <a:ea typeface="Arial"/>
                          <a:cs typeface="Arial"/>
                          <a:sym typeface="Arial"/>
                        </a:rPr>
                        <a:t>completed by </a:t>
                      </a:r>
                      <a:r>
                        <a:rPr lang="en-US" sz="2000" dirty="0">
                          <a:solidFill>
                            <a:schemeClr val="dk1"/>
                          </a:solidFill>
                          <a:latin typeface="Arial"/>
                          <a:ea typeface="Arial"/>
                          <a:cs typeface="Arial"/>
                          <a:sym typeface="Arial"/>
                        </a:rPr>
                        <a:t>individual or group</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en-US" sz="2000" b="1" dirty="0">
                          <a:solidFill>
                            <a:schemeClr val="dk1"/>
                          </a:solidFill>
                          <a:latin typeface="Arial"/>
                          <a:ea typeface="Arial"/>
                          <a:cs typeface="Arial"/>
                          <a:sym typeface="Arial"/>
                        </a:rPr>
                        <a:t>Highlight </a:t>
                      </a:r>
                      <a:r>
                        <a:rPr lang="en-US" sz="2000" b="0" dirty="0">
                          <a:solidFill>
                            <a:schemeClr val="dk1"/>
                          </a:solidFill>
                          <a:latin typeface="Arial"/>
                          <a:ea typeface="Arial"/>
                          <a:cs typeface="Arial"/>
                          <a:sym typeface="Arial"/>
                        </a:rPr>
                        <a:t>of </a:t>
                      </a:r>
                      <a:r>
                        <a:rPr lang="en-US" sz="2000" dirty="0">
                          <a:solidFill>
                            <a:schemeClr val="dk1"/>
                          </a:solidFill>
                          <a:latin typeface="Arial"/>
                          <a:ea typeface="Arial"/>
                          <a:cs typeface="Arial"/>
                          <a:sym typeface="Arial"/>
                        </a:rPr>
                        <a:t>multisectoral or One Health approach</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2988266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_French">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8A0263-8F01-A34A-CA1A-199C37225B7F}"/>
              </a:ext>
            </a:extLst>
          </p:cNvPr>
          <p:cNvSpPr txBox="1"/>
          <p:nvPr/>
        </p:nvSpPr>
        <p:spPr>
          <a:xfrm>
            <a:off x="838200" y="422510"/>
            <a:ext cx="7432964" cy="769441"/>
          </a:xfrm>
          <a:prstGeom prst="rect">
            <a:avLst/>
          </a:prstGeom>
          <a:noFill/>
        </p:spPr>
        <p:txBody>
          <a:bodyPr wrap="square">
            <a:spAutoFit/>
          </a:bodyPr>
          <a:lstStyle/>
          <a:p>
            <a:r>
              <a:rPr kumimoji="0" lang="fr-FR" sz="4400" b="0" i="0" u="none" strike="noStrike" kern="1200" cap="none" spc="0" normalizeH="0" baseline="0" noProof="0" dirty="0">
                <a:ln>
                  <a:noFill/>
                </a:ln>
                <a:solidFill>
                  <a:schemeClr val="tx1"/>
                </a:solidFill>
                <a:effectLst/>
                <a:uLnTx/>
                <a:uFillTx/>
                <a:latin typeface="Franklin Gothic Medium"/>
                <a:ea typeface="+mj-ea"/>
                <a:cs typeface="+mj-cs"/>
              </a:rPr>
              <a:t>Clé des icônes de cours</a:t>
            </a:r>
            <a:endParaRPr lang="fr-CA" sz="4400" noProof="0" dirty="0"/>
          </a:p>
        </p:txBody>
      </p:sp>
      <p:sp>
        <p:nvSpPr>
          <p:cNvPr id="5" name="Rectangle 4">
            <a:extLst>
              <a:ext uri="{FF2B5EF4-FFF2-40B4-BE49-F238E27FC236}">
                <a16:creationId xmlns:a16="http://schemas.microsoft.com/office/drawing/2014/main" id="{EED550D9-A1A6-D2B6-52FF-3C612CDDD960}"/>
              </a:ext>
            </a:extLst>
          </p:cNvPr>
          <p:cNvSpPr/>
          <p:nvPr/>
        </p:nvSpPr>
        <p:spPr>
          <a:xfrm>
            <a:off x="10868596" y="6356350"/>
            <a:ext cx="1315453"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Google Shape;36;p14">
            <a:extLst>
              <a:ext uri="{FF2B5EF4-FFF2-40B4-BE49-F238E27FC236}">
                <a16:creationId xmlns:a16="http://schemas.microsoft.com/office/drawing/2014/main" id="{1B90ED4D-4DD1-FD4C-88A0-C837BE218894}"/>
              </a:ext>
            </a:extLst>
          </p:cNvPr>
          <p:cNvGraphicFramePr/>
          <p:nvPr>
            <p:extLst>
              <p:ext uri="{D42A27DB-BD31-4B8C-83A1-F6EECF244321}">
                <p14:modId xmlns:p14="http://schemas.microsoft.com/office/powerpoint/2010/main" val="1201876865"/>
              </p:ext>
            </p:extLst>
          </p:nvPr>
        </p:nvGraphicFramePr>
        <p:xfrm>
          <a:off x="1505065" y="1917027"/>
          <a:ext cx="9181875" cy="4276738"/>
        </p:xfrm>
        <a:graphic>
          <a:graphicData uri="http://schemas.openxmlformats.org/drawingml/2006/table">
            <a:tbl>
              <a:tblPr firstRow="1" bandRow="1">
                <a:noFill/>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1">
                <a:tc>
                  <a:txBody>
                    <a:bodyPr/>
                    <a:lstStyle/>
                    <a:p>
                      <a:pPr marL="0" marR="0" lvl="0" indent="0" algn="ctr" rtl="0">
                        <a:spcBef>
                          <a:spcPts val="0"/>
                        </a:spcBef>
                        <a:spcAft>
                          <a:spcPts val="0"/>
                        </a:spcAft>
                        <a:buNone/>
                      </a:pPr>
                      <a:r>
                        <a:rPr lang="fr-CA" sz="2400" b="1" u="none" strike="noStrike" cap="none" noProof="0" dirty="0">
                          <a:solidFill>
                            <a:schemeClr val="tx1"/>
                          </a:solidFill>
                        </a:rPr>
                        <a:t>Icône</a:t>
                      </a:r>
                      <a:endParaRPr lang="fr-CA" sz="2400"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tc>
                  <a:txBody>
                    <a:bodyPr/>
                    <a:lstStyle/>
                    <a:p>
                      <a:pPr marL="0" marR="0" lvl="0" indent="0" algn="ctr" rtl="0">
                        <a:spcBef>
                          <a:spcPts val="0"/>
                        </a:spcBef>
                        <a:spcAft>
                          <a:spcPts val="0"/>
                        </a:spcAft>
                        <a:buNone/>
                      </a:pPr>
                      <a:r>
                        <a:rPr lang="fr-CA" sz="2400" b="1" u="none" strike="noStrike" cap="none" noProof="0" dirty="0">
                          <a:solidFill>
                            <a:schemeClr val="tx1"/>
                          </a:solidFill>
                        </a:rPr>
                        <a:t>Utilisation</a:t>
                      </a:r>
                      <a:endParaRPr lang="fr-CA" sz="2400" b="1" noProof="0" dirty="0">
                        <a:solidFill>
                          <a:schemeClr val="tx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2"/>
                    </a:solidFill>
                  </a:tcPr>
                </a:tc>
                <a:extLst>
                  <a:ext uri="{0D108BD9-81ED-4DB2-BD59-A6C34878D82A}">
                    <a16:rowId xmlns:a16="http://schemas.microsoft.com/office/drawing/2014/main" val="10000"/>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CA" sz="2000" b="1" noProof="0" dirty="0">
                          <a:solidFill>
                            <a:schemeClr val="dk1"/>
                          </a:solidFill>
                          <a:latin typeface="+mn-lt"/>
                          <a:ea typeface="Arial"/>
                          <a:cs typeface="Arial"/>
                          <a:sym typeface="Arial"/>
                        </a:rPr>
                        <a:t>Objectifs </a:t>
                      </a:r>
                      <a:r>
                        <a:rPr lang="fr-CA" sz="2000" b="0" noProof="0" dirty="0">
                          <a:solidFill>
                            <a:schemeClr val="dk1"/>
                          </a:solidFill>
                          <a:latin typeface="+mn-lt"/>
                          <a:ea typeface="Arial"/>
                          <a:cs typeface="Arial"/>
                          <a:sym typeface="Arial"/>
                        </a:rPr>
                        <a:t>de la leçon</a:t>
                      </a:r>
                      <a:endParaRPr lang="fr-CA"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42">
                <a:tc>
                  <a:txBody>
                    <a:bodyPr/>
                    <a:lstStyle/>
                    <a:p>
                      <a:pPr marL="0" marR="0" lvl="0" indent="0" algn="l" rtl="0">
                        <a:spcBef>
                          <a:spcPts val="0"/>
                        </a:spcBef>
                        <a:spcAft>
                          <a:spcPts val="0"/>
                        </a:spcAft>
                        <a:buNone/>
                      </a:pPr>
                      <a:endParaRPr sz="1800"/>
                    </a:p>
                    <a:p>
                      <a:pPr marL="0" marR="0" lvl="0" indent="0" algn="l" rtl="0">
                        <a:spcBef>
                          <a:spcPts val="0"/>
                        </a:spcBef>
                        <a:spcAft>
                          <a:spcPts val="0"/>
                        </a:spcAft>
                        <a:buNone/>
                      </a:pPr>
                      <a:endParaRPr sz="1800"/>
                    </a:p>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CA" sz="2000" b="1" noProof="0" dirty="0">
                          <a:solidFill>
                            <a:schemeClr val="dk1"/>
                          </a:solidFill>
                          <a:latin typeface="+mn-lt"/>
                          <a:ea typeface="Arial"/>
                          <a:cs typeface="Arial"/>
                          <a:sym typeface="Arial"/>
                        </a:rPr>
                        <a:t>Dialogue de Découverte </a:t>
                      </a:r>
                      <a:r>
                        <a:rPr lang="fr-CA" sz="2000" noProof="0" dirty="0">
                          <a:solidFill>
                            <a:schemeClr val="dk1"/>
                          </a:solidFill>
                          <a:latin typeface="+mn-lt"/>
                          <a:ea typeface="Arial"/>
                          <a:cs typeface="Arial"/>
                          <a:sym typeface="Arial"/>
                        </a:rPr>
                        <a:t>invite le partage d’idées </a:t>
                      </a:r>
                      <a:br>
                        <a:rPr lang="fr-CA" sz="2000" noProof="0" dirty="0">
                          <a:solidFill>
                            <a:schemeClr val="dk1"/>
                          </a:solidFill>
                          <a:latin typeface="+mn-lt"/>
                          <a:ea typeface="Arial"/>
                          <a:cs typeface="Arial"/>
                          <a:sym typeface="Arial"/>
                        </a:rPr>
                      </a:br>
                      <a:r>
                        <a:rPr lang="fr-CA" sz="2000" noProof="0" dirty="0">
                          <a:solidFill>
                            <a:schemeClr val="dk1"/>
                          </a:solidFill>
                          <a:latin typeface="+mn-lt"/>
                          <a:ea typeface="Arial"/>
                          <a:cs typeface="Arial"/>
                          <a:sym typeface="Arial"/>
                        </a:rPr>
                        <a:t>et d’expériences</a:t>
                      </a:r>
                      <a:endParaRPr lang="fr-CA"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1">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CA" sz="2000" b="1" noProof="0" dirty="0">
                          <a:solidFill>
                            <a:schemeClr val="dk1"/>
                          </a:solidFill>
                          <a:latin typeface="+mn-lt"/>
                          <a:ea typeface="Arial"/>
                          <a:cs typeface="Arial"/>
                          <a:sym typeface="Arial"/>
                        </a:rPr>
                        <a:t>Activité </a:t>
                      </a:r>
                      <a:r>
                        <a:rPr lang="fr-CA" sz="2000" b="0" noProof="0" dirty="0">
                          <a:solidFill>
                            <a:schemeClr val="dk1"/>
                          </a:solidFill>
                          <a:latin typeface="+mn-lt"/>
                          <a:ea typeface="Arial"/>
                          <a:cs typeface="Arial"/>
                          <a:sym typeface="Arial"/>
                        </a:rPr>
                        <a:t>complétée individuellement ou en groupe</a:t>
                      </a:r>
                      <a:endParaRPr lang="fr-CA" sz="2000" noProof="0"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12">
                <a:tc>
                  <a:txBody>
                    <a:bodyPr/>
                    <a:lstStyle/>
                    <a:p>
                      <a:pPr marL="0" marR="0" lvl="0" indent="0" algn="l"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600"/>
                        </a:spcAft>
                        <a:buClr>
                          <a:schemeClr val="dk1"/>
                        </a:buClr>
                        <a:buSzPts val="2000"/>
                        <a:buFont typeface="Arial"/>
                        <a:buNone/>
                      </a:pPr>
                      <a:r>
                        <a:rPr lang="fr-CA" sz="2000" b="1" noProof="0" dirty="0">
                          <a:solidFill>
                            <a:schemeClr val="dk1"/>
                          </a:solidFill>
                          <a:latin typeface="+mn-lt"/>
                          <a:ea typeface="Arial"/>
                          <a:cs typeface="Arial"/>
                          <a:sym typeface="Arial"/>
                        </a:rPr>
                        <a:t>Point Saillant </a:t>
                      </a:r>
                      <a:r>
                        <a:rPr lang="fr-CA" sz="2000" b="0" noProof="0" dirty="0">
                          <a:solidFill>
                            <a:schemeClr val="dk1"/>
                          </a:solidFill>
                          <a:latin typeface="+mn-lt"/>
                          <a:ea typeface="Arial"/>
                          <a:cs typeface="Arial"/>
                          <a:sym typeface="Arial"/>
                        </a:rPr>
                        <a:t>d’une approche </a:t>
                      </a:r>
                      <a:r>
                        <a:rPr lang="fr-CA" sz="2000" noProof="0" dirty="0">
                          <a:solidFill>
                            <a:schemeClr val="dk1"/>
                          </a:solidFill>
                          <a:latin typeface="+mn-lt"/>
                          <a:ea typeface="Arial"/>
                          <a:cs typeface="Arial"/>
                          <a:sym typeface="Arial"/>
                        </a:rPr>
                        <a:t>multisectorielle </a:t>
                      </a:r>
                      <a:br>
                        <a:rPr lang="fr-CA" sz="2000" noProof="0" dirty="0">
                          <a:solidFill>
                            <a:schemeClr val="dk1"/>
                          </a:solidFill>
                          <a:latin typeface="+mn-lt"/>
                          <a:ea typeface="Arial"/>
                          <a:cs typeface="Arial"/>
                          <a:sym typeface="Arial"/>
                        </a:rPr>
                      </a:br>
                      <a:r>
                        <a:rPr lang="fr-CA" sz="2000" noProof="0" dirty="0">
                          <a:solidFill>
                            <a:schemeClr val="dk1"/>
                          </a:solidFill>
                          <a:latin typeface="+mn-lt"/>
                          <a:ea typeface="Arial"/>
                          <a:cs typeface="Arial"/>
                          <a:sym typeface="Arial"/>
                        </a:rPr>
                        <a:t>ou Une Seule Santé</a:t>
                      </a: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8" name="Google Shape;37;p14" descr="Objectives Icon">
            <a:extLst>
              <a:ext uri="{FF2B5EF4-FFF2-40B4-BE49-F238E27FC236}">
                <a16:creationId xmlns:a16="http://schemas.microsoft.com/office/drawing/2014/main" id="{CBB9782B-A8E1-C65D-9AF3-6E3BFB6811BE}"/>
              </a:ext>
            </a:extLst>
          </p:cNvPr>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9" name="Google Shape;38;p14" descr="Discovery Dialogue ">
            <a:extLst>
              <a:ext uri="{FF2B5EF4-FFF2-40B4-BE49-F238E27FC236}">
                <a16:creationId xmlns:a16="http://schemas.microsoft.com/office/drawing/2014/main" id="{7CD87E88-EB7B-B47D-75A4-EF92C6B22369}"/>
              </a:ext>
            </a:extLst>
          </p:cNvPr>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0" name="Google Shape;39;p14" descr="Activity Icon">
            <a:extLst>
              <a:ext uri="{FF2B5EF4-FFF2-40B4-BE49-F238E27FC236}">
                <a16:creationId xmlns:a16="http://schemas.microsoft.com/office/drawing/2014/main" id="{2A7635B7-817C-CFE7-27AD-FB050C7307E0}"/>
              </a:ext>
            </a:extLst>
          </p:cNvPr>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1" name="Google Shape;41;p14" descr="A picture containing vector graphics&#10;&#10;Description automatically generated">
            <a:extLst>
              <a:ext uri="{FF2B5EF4-FFF2-40B4-BE49-F238E27FC236}">
                <a16:creationId xmlns:a16="http://schemas.microsoft.com/office/drawing/2014/main" id="{C5E0F6D3-E023-08E2-7F13-386E4CE55BE2}"/>
              </a:ext>
            </a:extLst>
          </p:cNvPr>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2" name="Rectangle 1">
            <a:extLst>
              <a:ext uri="{FF2B5EF4-FFF2-40B4-BE49-F238E27FC236}">
                <a16:creationId xmlns:a16="http://schemas.microsoft.com/office/drawing/2014/main" id="{7AF85320-B0B4-8FE9-5CA1-40BC34F9E9FB}"/>
              </a:ext>
            </a:extLst>
          </p:cNvPr>
          <p:cNvSpPr/>
          <p:nvPr/>
        </p:nvSpPr>
        <p:spPr>
          <a:xfrm>
            <a:off x="9552563" y="6356350"/>
            <a:ext cx="2560320" cy="571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9005EF2-BA1D-B693-DEA9-D13F2E9D00C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9722808" y="6330789"/>
            <a:ext cx="1097280" cy="505373"/>
          </a:xfrm>
          <a:prstGeom prst="rect">
            <a:avLst/>
          </a:prstGeom>
        </p:spPr>
      </p:pic>
      <p:pic>
        <p:nvPicPr>
          <p:cNvPr id="12" name="Picture 11">
            <a:extLst>
              <a:ext uri="{FF2B5EF4-FFF2-40B4-BE49-F238E27FC236}">
                <a16:creationId xmlns:a16="http://schemas.microsoft.com/office/drawing/2014/main" id="{D8D38710-0883-42F9-1E0A-77A9BD571BDE}"/>
              </a:ext>
            </a:extLst>
          </p:cNvPr>
          <p:cNvPicPr>
            <a:picLocks noChangeAspect="1"/>
          </p:cNvPicPr>
          <p:nvPr/>
        </p:nvPicPr>
        <p:blipFill>
          <a:blip r:embed="rId7"/>
          <a:stretch>
            <a:fillRect/>
          </a:stretch>
        </p:blipFill>
        <p:spPr>
          <a:xfrm>
            <a:off x="11057248" y="6241802"/>
            <a:ext cx="938147" cy="594360"/>
          </a:xfrm>
          <a:prstGeom prst="rect">
            <a:avLst/>
          </a:prstGeom>
        </p:spPr>
      </p:pic>
    </p:spTree>
    <p:extLst>
      <p:ext uri="{BB962C8B-B14F-4D97-AF65-F5344CB8AC3E}">
        <p14:creationId xmlns:p14="http://schemas.microsoft.com/office/powerpoint/2010/main" val="9767280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B8B486-EFC4-8DEE-CC1F-A4E4AD1EC6A7}"/>
              </a:ext>
            </a:extLst>
          </p:cNvPr>
          <p:cNvSpPr/>
          <p:nvPr/>
        </p:nvSpPr>
        <p:spPr>
          <a:xfrm>
            <a:off x="0" y="6728728"/>
            <a:ext cx="12192000" cy="203201"/>
          </a:xfrm>
          <a:prstGeom prst="rect">
            <a:avLst/>
          </a:prstGeom>
          <a:solidFill>
            <a:srgbClr val="1096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29FAA712-DD14-E1D3-B080-8A18549382F6}"/>
              </a:ext>
            </a:extLst>
          </p:cNvPr>
          <p:cNvSpPr txBox="1">
            <a:spLocks/>
          </p:cNvSpPr>
          <p:nvPr/>
        </p:nvSpPr>
        <p:spPr>
          <a:xfrm>
            <a:off x="-93879" y="6326347"/>
            <a:ext cx="496853" cy="365125"/>
          </a:xfrm>
          <a:prstGeom prst="rect">
            <a:avLst/>
          </a:prstGeom>
        </p:spPr>
        <p:txBody>
          <a:bodyPr vert="horz" lIns="0" tIns="0" rIns="0" bIns="0" rtlCol="0" anchor="ctr"/>
          <a:lstStyle>
            <a:defPPr>
              <a:defRPr lang="en-US"/>
            </a:defPPr>
            <a:lvl1pPr marL="0" algn="r" defTabSz="457200" rtl="0" eaLnBrk="1" latinLnBrk="0" hangingPunct="1">
              <a:defRPr lang="en-US" sz="1600" kern="1200" cap="all" smtClean="0">
                <a:solidFill>
                  <a:srgbClr val="000000"/>
                </a:solidFill>
                <a:latin typeface="Arial Re"/>
                <a:ea typeface="+mn-ea"/>
                <a:cs typeface="Arial Re"/>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2F399E-A823-8741-8D87-6A1DD0C00948}" type="slidenum">
              <a:rPr lang="en-US" smtClean="0"/>
              <a:pPr/>
              <a:t>‹#›</a:t>
            </a:fld>
            <a:endParaRPr lang="en-US"/>
          </a:p>
        </p:txBody>
      </p:sp>
      <p:cxnSp>
        <p:nvCxnSpPr>
          <p:cNvPr id="13" name="Straight Connector 12">
            <a:extLst>
              <a:ext uri="{FF2B5EF4-FFF2-40B4-BE49-F238E27FC236}">
                <a16:creationId xmlns:a16="http://schemas.microsoft.com/office/drawing/2014/main" id="{36ED80FB-2A60-D1A9-DC89-EA4B76A07465}"/>
              </a:ext>
            </a:extLst>
          </p:cNvPr>
          <p:cNvCxnSpPr/>
          <p:nvPr/>
        </p:nvCxnSpPr>
        <p:spPr>
          <a:xfrm>
            <a:off x="518160" y="1264888"/>
            <a:ext cx="11155680" cy="0"/>
          </a:xfrm>
          <a:prstGeom prst="line">
            <a:avLst/>
          </a:prstGeom>
          <a:ln w="50800">
            <a:solidFill>
              <a:srgbClr val="1096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903793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 id="2147483725" r:id="rId38"/>
    <p:sldLayoutId id="2147483726" r:id="rId39"/>
    <p:sldLayoutId id="2147483727" r:id="rId40"/>
    <p:sldLayoutId id="2147483728" r:id="rId4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4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6.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5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84.png"/></Relationships>
</file>

<file path=ppt/slides/_rels/slide8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1.xml"/><Relationship Id="rId1" Type="http://schemas.openxmlformats.org/officeDocument/2006/relationships/slideLayout" Target="../slideLayouts/slideLayout4.xml"/><Relationship Id="rId5" Type="http://schemas.openxmlformats.org/officeDocument/2006/relationships/image" Target="../media/image86.png"/><Relationship Id="rId4" Type="http://schemas.openxmlformats.org/officeDocument/2006/relationships/image" Target="../media/image85.png"/></Relationships>
</file>

<file path=ppt/slides/_rels/slide8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2.xml"/><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7.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8.xml"/><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4.xml"/><Relationship Id="rId5" Type="http://schemas.openxmlformats.org/officeDocument/2006/relationships/image" Target="../media/image92.png"/><Relationship Id="rId4" Type="http://schemas.openxmlformats.org/officeDocument/2006/relationships/image" Target="../media/image91.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image" Target="../media/image94.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4" name="Google Shape;304;p1"/>
          <p:cNvSpPr txBox="1">
            <a:spLocks noGrp="1"/>
          </p:cNvSpPr>
          <p:nvPr>
            <p:ph type="body" sz="quarter" idx="17"/>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5400"/>
              <a:buNone/>
            </a:pPr>
            <a:r>
              <a:rPr lang="fr-FR" dirty="0">
                <a:latin typeface="Franklin Gothic Medium" panose="020B0603020102020204" pitchFamily="34" charset="0"/>
              </a:rPr>
              <a:t>Introduction à </a:t>
            </a:r>
            <a:br>
              <a:rPr lang="fr-FR" dirty="0">
                <a:latin typeface="Franklin Gothic Medium" panose="020B0603020102020204" pitchFamily="34" charset="0"/>
              </a:rPr>
            </a:br>
            <a:r>
              <a:rPr lang="fr-FR" dirty="0">
                <a:latin typeface="Franklin Gothic Medium" panose="020B0603020102020204" pitchFamily="34" charset="0"/>
              </a:rPr>
              <a:t>Microsoft Excel</a:t>
            </a:r>
          </a:p>
        </p:txBody>
      </p:sp>
      <p:sp>
        <p:nvSpPr>
          <p:cNvPr id="303" name="Google Shape;303;p1"/>
          <p:cNvSpPr txBox="1">
            <a:spLocks noGrp="1"/>
          </p:cNvSpPr>
          <p:nvPr>
            <p:ph type="body" sz="quarter" idx="16"/>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dirty="0"/>
              <a:t>Atelier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10"/>
          <p:cNvSpPr txBox="1">
            <a:spLocks noGrp="1"/>
          </p:cNvSpPr>
          <p:nvPr>
            <p:ph sz="half" idx="2"/>
          </p:nvPr>
        </p:nvSpPr>
        <p:spPr>
          <a:xfrm>
            <a:off x="838200" y="1478857"/>
            <a:ext cx="4464135"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t>Comprend : </a:t>
            </a:r>
            <a:endParaRPr lang="fr-FR" dirty="0"/>
          </a:p>
          <a:p>
            <a:pPr marL="228600" lvl="0" indent="-228600" algn="l" rtl="0">
              <a:lnSpc>
                <a:spcPct val="100000"/>
              </a:lnSpc>
              <a:spcBef>
                <a:spcPts val="1000"/>
              </a:spcBef>
              <a:spcAft>
                <a:spcPts val="0"/>
              </a:spcAft>
              <a:buClr>
                <a:srgbClr val="000000"/>
              </a:buClr>
              <a:buSzPts val="2800"/>
              <a:buFont typeface="Arial"/>
              <a:buChar char="•"/>
            </a:pPr>
            <a:r>
              <a:rPr lang="fr-FR" sz="2800" dirty="0">
                <a:solidFill>
                  <a:srgbClr val="000000"/>
                </a:solidFill>
              </a:rPr>
              <a:t>Lettre de la colonne </a:t>
            </a:r>
            <a:endParaRPr lang="fr-FR" dirty="0"/>
          </a:p>
          <a:p>
            <a:pPr marL="228600" lvl="0" indent="-228600" algn="l" rtl="0">
              <a:lnSpc>
                <a:spcPct val="100000"/>
              </a:lnSpc>
              <a:spcBef>
                <a:spcPts val="1000"/>
              </a:spcBef>
              <a:spcAft>
                <a:spcPts val="0"/>
              </a:spcAft>
              <a:buClr>
                <a:schemeClr val="dk1"/>
              </a:buClr>
              <a:buSzPts val="2800"/>
              <a:buFont typeface="Arial"/>
              <a:buChar char="•"/>
            </a:pPr>
            <a:r>
              <a:rPr lang="fr-FR" sz="2800" dirty="0"/>
              <a:t>Numéro de </a:t>
            </a:r>
            <a:r>
              <a:rPr lang="fr-FR" sz="2800" dirty="0">
                <a:solidFill>
                  <a:srgbClr val="000000"/>
                </a:solidFill>
              </a:rPr>
              <a:t>ligne</a:t>
            </a:r>
            <a:endParaRPr lang="fr-FR" dirty="0"/>
          </a:p>
          <a:p>
            <a:pPr marL="0" lvl="0" indent="0" algn="l" rtl="0">
              <a:lnSpc>
                <a:spcPct val="100000"/>
              </a:lnSpc>
              <a:spcBef>
                <a:spcPts val="1000"/>
              </a:spcBef>
              <a:spcAft>
                <a:spcPts val="0"/>
              </a:spcAft>
              <a:buClr>
                <a:schemeClr val="dk1"/>
              </a:buClr>
              <a:buSzPts val="2800"/>
              <a:buNone/>
            </a:pPr>
            <a:endParaRPr lang="fr-FR" sz="2800" dirty="0"/>
          </a:p>
          <a:p>
            <a:pPr marL="0" lvl="0" indent="0" algn="l" rtl="0">
              <a:lnSpc>
                <a:spcPct val="100000"/>
              </a:lnSpc>
              <a:spcBef>
                <a:spcPts val="1000"/>
              </a:spcBef>
              <a:spcAft>
                <a:spcPts val="0"/>
              </a:spcAft>
              <a:buClr>
                <a:schemeClr val="dk1"/>
              </a:buClr>
              <a:buSzPts val="2800"/>
              <a:buNone/>
            </a:pPr>
            <a:r>
              <a:rPr lang="fr-FR" b="1" dirty="0"/>
              <a:t>Pratique :</a:t>
            </a:r>
            <a:endParaRPr lang="fr-FR" sz="2800" b="1" dirty="0"/>
          </a:p>
          <a:p>
            <a:pPr marL="0" lvl="0" indent="0" algn="l" rtl="0">
              <a:lnSpc>
                <a:spcPct val="100000"/>
              </a:lnSpc>
              <a:spcBef>
                <a:spcPts val="1000"/>
              </a:spcBef>
              <a:spcAft>
                <a:spcPts val="0"/>
              </a:spcAft>
              <a:buClr>
                <a:schemeClr val="dk1"/>
              </a:buClr>
              <a:buSzPts val="2800"/>
              <a:buNone/>
            </a:pPr>
            <a:r>
              <a:rPr lang="fr-FR" sz="2800" dirty="0"/>
              <a:t>Quelle est l'adresse de la cellule de la boîte délimitée en vert ?</a:t>
            </a:r>
            <a:endParaRPr lang="fr-FR" dirty="0"/>
          </a:p>
          <a:p>
            <a:pPr marL="0" lvl="0" indent="0" algn="l" rtl="0">
              <a:lnSpc>
                <a:spcPct val="100000"/>
              </a:lnSpc>
              <a:spcBef>
                <a:spcPts val="1000"/>
              </a:spcBef>
              <a:spcAft>
                <a:spcPts val="0"/>
              </a:spcAft>
              <a:buClr>
                <a:srgbClr val="00953A"/>
              </a:buClr>
              <a:buSzPts val="2400"/>
              <a:buNone/>
            </a:pPr>
            <a:r>
              <a:rPr lang="fr-FR" sz="2400" b="1" dirty="0">
                <a:solidFill>
                  <a:srgbClr val="00953A"/>
                </a:solidFill>
              </a:rPr>
              <a:t>Adresse de la cellule = </a:t>
            </a:r>
            <a:r>
              <a:rPr lang="fr-FR" sz="2400" b="1" i="1" dirty="0">
                <a:solidFill>
                  <a:srgbClr val="00953A"/>
                </a:solidFill>
              </a:rPr>
              <a:t>C7</a:t>
            </a:r>
            <a:endParaRPr lang="fr-FR" dirty="0"/>
          </a:p>
          <a:p>
            <a:pPr marL="0" lvl="0" indent="0" algn="l" rtl="0">
              <a:lnSpc>
                <a:spcPct val="100000"/>
              </a:lnSpc>
              <a:spcBef>
                <a:spcPts val="1000"/>
              </a:spcBef>
              <a:spcAft>
                <a:spcPts val="0"/>
              </a:spcAft>
              <a:buClr>
                <a:schemeClr val="dk1"/>
              </a:buClr>
              <a:buSzPts val="2800"/>
              <a:buNone/>
            </a:pPr>
            <a:endParaRPr lang="fr-FR" dirty="0"/>
          </a:p>
        </p:txBody>
      </p:sp>
      <p:sp>
        <p:nvSpPr>
          <p:cNvPr id="494" name="Google Shape;494;p1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Adresse de la cellule</a:t>
            </a:r>
          </a:p>
        </p:txBody>
      </p:sp>
      <p:pic>
        <p:nvPicPr>
          <p:cNvPr id="2" name="Image 4" descr="Une image contenant texte, capture d’écran, nombre, Police&#10;&#10;Description générée automatiquement">
            <a:extLst>
              <a:ext uri="{FF2B5EF4-FFF2-40B4-BE49-F238E27FC236}">
                <a16:creationId xmlns:a16="http://schemas.microsoft.com/office/drawing/2014/main" id="{B62A6878-0F31-C9AC-C561-03D124D50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0314" y="1652470"/>
            <a:ext cx="5118100" cy="4191000"/>
          </a:xfrm>
          <a:prstGeom prst="rect">
            <a:avLst/>
          </a:prstGeom>
          <a:ln w="12700">
            <a:solidFill>
              <a:schemeClr val="tx1"/>
            </a:solidFill>
          </a:ln>
        </p:spPr>
      </p:pic>
      <p:grpSp>
        <p:nvGrpSpPr>
          <p:cNvPr id="495" name="Google Shape;495;p10"/>
          <p:cNvGrpSpPr/>
          <p:nvPr/>
        </p:nvGrpSpPr>
        <p:grpSpPr>
          <a:xfrm>
            <a:off x="6095999" y="4091434"/>
            <a:ext cx="2413995" cy="1475595"/>
            <a:chOff x="6352425" y="4301067"/>
            <a:chExt cx="2560293" cy="1727846"/>
          </a:xfrm>
        </p:grpSpPr>
        <p:sp>
          <p:nvSpPr>
            <p:cNvPr id="497" name="Google Shape;497;p10"/>
            <p:cNvSpPr/>
            <p:nvPr/>
          </p:nvSpPr>
          <p:spPr>
            <a:xfrm>
              <a:off x="8043830" y="5683038"/>
              <a:ext cx="868888" cy="345875"/>
            </a:xfrm>
            <a:prstGeom prst="rect">
              <a:avLst/>
            </a:prstGeom>
            <a:no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498" name="Google Shape;498;p10"/>
            <p:cNvCxnSpPr/>
            <p:nvPr/>
          </p:nvCxnSpPr>
          <p:spPr>
            <a:xfrm rot="10800000">
              <a:off x="8501240" y="4301067"/>
              <a:ext cx="0" cy="1581913"/>
            </a:xfrm>
            <a:prstGeom prst="straightConnector1">
              <a:avLst/>
            </a:prstGeom>
            <a:noFill/>
            <a:ln w="57150" cap="flat" cmpd="sng">
              <a:solidFill>
                <a:schemeClr val="tx1"/>
              </a:solidFill>
              <a:prstDash val="solid"/>
              <a:miter lim="800000"/>
              <a:headEnd type="none" w="sm" len="sm"/>
              <a:tailEnd type="triangle" w="med" len="med"/>
            </a:ln>
          </p:spPr>
        </p:cxnSp>
        <p:cxnSp>
          <p:nvCxnSpPr>
            <p:cNvPr id="499" name="Google Shape;499;p10"/>
            <p:cNvCxnSpPr>
              <a:cxnSpLocks/>
            </p:cNvCxnSpPr>
            <p:nvPr/>
          </p:nvCxnSpPr>
          <p:spPr>
            <a:xfrm flipH="1">
              <a:off x="6352425" y="5861049"/>
              <a:ext cx="2175626" cy="0"/>
            </a:xfrm>
            <a:prstGeom prst="straightConnector1">
              <a:avLst/>
            </a:prstGeom>
            <a:noFill/>
            <a:ln w="57150" cap="flat" cmpd="sng">
              <a:solidFill>
                <a:schemeClr val="tx1"/>
              </a:solidFill>
              <a:prstDash val="solid"/>
              <a:miter lim="800000"/>
              <a:headEnd type="none" w="sm" len="sm"/>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2" name="Image 5" descr="Une image contenant texte, capture d’écran, nombre, Police&#10;&#10;Description générée automatiquement">
            <a:extLst>
              <a:ext uri="{FF2B5EF4-FFF2-40B4-BE49-F238E27FC236}">
                <a16:creationId xmlns:a16="http://schemas.microsoft.com/office/drawing/2014/main" id="{EFDD60E1-9C94-8E05-5A15-C5DB8D7CF3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8945" y="1456961"/>
            <a:ext cx="5081655" cy="2934929"/>
          </a:xfrm>
          <a:prstGeom prst="rect">
            <a:avLst/>
          </a:prstGeom>
          <a:ln w="12700">
            <a:solidFill>
              <a:schemeClr val="tx1"/>
            </a:solidFill>
          </a:ln>
        </p:spPr>
      </p:pic>
      <p:sp>
        <p:nvSpPr>
          <p:cNvPr id="382" name="Google Shape;382;p11"/>
          <p:cNvSpPr txBox="1">
            <a:spLocks noGrp="1"/>
          </p:cNvSpPr>
          <p:nvPr>
            <p:ph sz="half" idx="2"/>
          </p:nvPr>
        </p:nvSpPr>
        <p:spPr>
          <a:xfrm>
            <a:off x="727867" y="1507999"/>
            <a:ext cx="3346262"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endParaRPr lang="fr-FR" sz="2800"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a:p>
            <a:pPr marL="0" lvl="0" indent="0" algn="l" rtl="0">
              <a:lnSpc>
                <a:spcPct val="100000"/>
              </a:lnSpc>
              <a:spcBef>
                <a:spcPts val="1000"/>
              </a:spcBef>
              <a:spcAft>
                <a:spcPts val="0"/>
              </a:spcAft>
              <a:buClr>
                <a:schemeClr val="dk1"/>
              </a:buClr>
              <a:buSzPts val="2800"/>
              <a:buNone/>
            </a:pPr>
            <a:r>
              <a:rPr lang="fr-FR" sz="2800" dirty="0">
                <a:latin typeface="Arial"/>
                <a:ea typeface="Arial"/>
                <a:cs typeface="Arial"/>
                <a:sym typeface="Arial"/>
              </a:rPr>
              <a:t>Affiche l'adresse de la cellule actuelle (actuellement </a:t>
            </a:r>
            <a:r>
              <a:rPr lang="fr-FR" sz="2800" i="1" dirty="0">
                <a:latin typeface="Arial"/>
                <a:ea typeface="Arial"/>
                <a:cs typeface="Arial"/>
                <a:sym typeface="Arial"/>
              </a:rPr>
              <a:t>D6</a:t>
            </a:r>
            <a:r>
              <a:rPr lang="fr-FR" sz="2800" dirty="0">
                <a:latin typeface="Arial"/>
                <a:ea typeface="Arial"/>
                <a:cs typeface="Arial"/>
                <a:sym typeface="Arial"/>
              </a:rPr>
              <a:t>)</a:t>
            </a:r>
            <a:endParaRPr lang="fr-FR" sz="28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p:txBody>
      </p:sp>
      <p:sp>
        <p:nvSpPr>
          <p:cNvPr id="383" name="Google Shape;383;p1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Nom Boîte (adresse actuelle)</a:t>
            </a:r>
          </a:p>
        </p:txBody>
      </p:sp>
      <p:cxnSp>
        <p:nvCxnSpPr>
          <p:cNvPr id="389" name="Google Shape;389;p11"/>
          <p:cNvCxnSpPr>
            <a:cxnSpLocks/>
          </p:cNvCxnSpPr>
          <p:nvPr/>
        </p:nvCxnSpPr>
        <p:spPr>
          <a:xfrm flipV="1">
            <a:off x="6471690" y="3216729"/>
            <a:ext cx="0" cy="685800"/>
          </a:xfrm>
          <a:prstGeom prst="straightConnector1">
            <a:avLst/>
          </a:prstGeom>
          <a:noFill/>
          <a:ln w="57150" cap="flat" cmpd="sng">
            <a:solidFill>
              <a:srgbClr val="00953A"/>
            </a:solidFill>
            <a:prstDash val="solid"/>
            <a:miter lim="800000"/>
            <a:headEnd type="none" w="sm" len="sm"/>
            <a:tailEnd type="triangle" w="med" len="med"/>
          </a:ln>
        </p:spPr>
      </p:cxnSp>
      <p:cxnSp>
        <p:nvCxnSpPr>
          <p:cNvPr id="390" name="Google Shape;390;p11"/>
          <p:cNvCxnSpPr>
            <a:cxnSpLocks/>
          </p:cNvCxnSpPr>
          <p:nvPr/>
        </p:nvCxnSpPr>
        <p:spPr>
          <a:xfrm flipH="1">
            <a:off x="4441371" y="4016826"/>
            <a:ext cx="1740696" cy="0"/>
          </a:xfrm>
          <a:prstGeom prst="straightConnector1">
            <a:avLst/>
          </a:prstGeom>
          <a:noFill/>
          <a:ln w="57150" cap="flat" cmpd="sng">
            <a:solidFill>
              <a:srgbClr val="00953A"/>
            </a:solidFill>
            <a:prstDash val="solid"/>
            <a:miter lim="800000"/>
            <a:headEnd type="none" w="sm" len="sm"/>
            <a:tailEnd type="triangle" w="med" len="med"/>
          </a:ln>
        </p:spPr>
      </p:cxnSp>
      <p:sp>
        <p:nvSpPr>
          <p:cNvPr id="388" name="Google Shape;388;p11"/>
          <p:cNvSpPr/>
          <p:nvPr/>
        </p:nvSpPr>
        <p:spPr>
          <a:xfrm>
            <a:off x="6182067" y="3902529"/>
            <a:ext cx="640080" cy="228600"/>
          </a:xfrm>
          <a:prstGeom prst="rect">
            <a:avLst/>
          </a:prstGeom>
          <a:no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 name="Image 6" descr="Une image contenant texte, capture d’écran, Tracé, ligne&#10;&#10;Description générée automatiquement">
            <a:extLst>
              <a:ext uri="{FF2B5EF4-FFF2-40B4-BE49-F238E27FC236}">
                <a16:creationId xmlns:a16="http://schemas.microsoft.com/office/drawing/2014/main" id="{E6C178B4-3D5C-29F6-F5EC-51F2DFB0D6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9266" y="3375953"/>
            <a:ext cx="4432300" cy="2692400"/>
          </a:xfrm>
          <a:prstGeom prst="rect">
            <a:avLst/>
          </a:prstGeom>
          <a:ln w="12700">
            <a:solidFill>
              <a:schemeClr val="tx1"/>
            </a:solidFill>
          </a:ln>
        </p:spPr>
      </p:pic>
      <p:sp>
        <p:nvSpPr>
          <p:cNvPr id="385" name="Google Shape;385;p11"/>
          <p:cNvSpPr txBox="1"/>
          <p:nvPr/>
        </p:nvSpPr>
        <p:spPr>
          <a:xfrm>
            <a:off x="7270912" y="3343295"/>
            <a:ext cx="3402278" cy="444932"/>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387" name="Google Shape;387;p11"/>
          <p:cNvSpPr txBox="1"/>
          <p:nvPr/>
        </p:nvSpPr>
        <p:spPr>
          <a:xfrm>
            <a:off x="4285102" y="2747797"/>
            <a:ext cx="775996" cy="239946"/>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Affiche </a:t>
            </a:r>
            <a:r>
              <a:rPr lang="fr-FR" sz="2800" dirty="0">
                <a:latin typeface="Arial"/>
                <a:ea typeface="Arial"/>
                <a:cs typeface="Arial"/>
                <a:sym typeface="Arial"/>
              </a:rPr>
              <a:t>la formule ou la valeur dans la cellule sélectionnée</a:t>
            </a:r>
          </a:p>
          <a:p>
            <a:pPr marL="0" lvl="0" indent="0" algn="l" rtl="0">
              <a:lnSpc>
                <a:spcPct val="100000"/>
              </a:lnSpc>
              <a:spcBef>
                <a:spcPts val="1000"/>
              </a:spcBef>
              <a:spcAft>
                <a:spcPts val="0"/>
              </a:spcAft>
              <a:buClr>
                <a:schemeClr val="dk1"/>
              </a:buClr>
              <a:buSzPts val="2800"/>
              <a:buNone/>
            </a:pPr>
            <a:endParaRPr lang="fr-FR" dirty="0"/>
          </a:p>
        </p:txBody>
      </p:sp>
      <p:sp>
        <p:nvSpPr>
          <p:cNvPr id="397" name="Google Shape;397;p1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Barre de Formule</a:t>
            </a:r>
          </a:p>
        </p:txBody>
      </p:sp>
      <p:pic>
        <p:nvPicPr>
          <p:cNvPr id="2" name="Image 7" descr="Une image contenant texte, capture d’écran, ligne, Police&#10;&#10;Description générée automatiquement">
            <a:extLst>
              <a:ext uri="{FF2B5EF4-FFF2-40B4-BE49-F238E27FC236}">
                <a16:creationId xmlns:a16="http://schemas.microsoft.com/office/drawing/2014/main" id="{0E7DA3F1-EB4C-E456-BC20-782B309632F3}"/>
              </a:ext>
            </a:extLst>
          </p:cNvPr>
          <p:cNvPicPr>
            <a:picLocks noChangeAspect="1"/>
          </p:cNvPicPr>
          <p:nvPr/>
        </p:nvPicPr>
        <p:blipFill>
          <a:blip r:embed="rId3" cstate="print">
            <a:extLst>
              <a:ext uri="{28A0092B-C50C-407E-A947-70E740481C1C}">
                <a14:useLocalDpi xmlns:a14="http://schemas.microsoft.com/office/drawing/2010/main" val="0"/>
              </a:ext>
            </a:extLst>
          </a:blip>
          <a:srcRect b="21201"/>
          <a:stretch/>
        </p:blipFill>
        <p:spPr>
          <a:xfrm>
            <a:off x="838200" y="2661120"/>
            <a:ext cx="10847714" cy="2439200"/>
          </a:xfrm>
          <a:prstGeom prst="rect">
            <a:avLst/>
          </a:prstGeom>
          <a:ln w="12700">
            <a:solidFill>
              <a:schemeClr val="tx1"/>
            </a:solidFill>
          </a:ln>
        </p:spPr>
      </p:pic>
      <p:sp>
        <p:nvSpPr>
          <p:cNvPr id="3" name="Google Shape;385;p11">
            <a:extLst>
              <a:ext uri="{FF2B5EF4-FFF2-40B4-BE49-F238E27FC236}">
                <a16:creationId xmlns:a16="http://schemas.microsoft.com/office/drawing/2014/main" id="{26620858-4ED1-4CD3-EA31-24F985A094FB}"/>
              </a:ext>
            </a:extLst>
          </p:cNvPr>
          <p:cNvSpPr txBox="1"/>
          <p:nvPr/>
        </p:nvSpPr>
        <p:spPr>
          <a:xfrm>
            <a:off x="3847608" y="3658254"/>
            <a:ext cx="7838306" cy="685146"/>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3"/>
          <p:cNvSpPr txBox="1">
            <a:spLocks noGrp="1"/>
          </p:cNvSpPr>
          <p:nvPr>
            <p:ph sz="half" idx="2"/>
          </p:nvPr>
        </p:nvSpPr>
        <p:spPr>
          <a:xfrm>
            <a:off x="838200" y="1478857"/>
            <a:ext cx="3733800" cy="4639309"/>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2800"/>
              <a:buNone/>
            </a:pPr>
            <a:r>
              <a:rPr lang="fr-FR" sz="2600" dirty="0"/>
              <a:t>La cellule sélectionnée dans laquelle les données sont saisies lorsque vous commencez à taper</a:t>
            </a:r>
          </a:p>
          <a:p>
            <a:pPr marL="0" lvl="0" indent="0" algn="l" rtl="0">
              <a:lnSpc>
                <a:spcPct val="100000"/>
              </a:lnSpc>
              <a:spcBef>
                <a:spcPts val="1000"/>
              </a:spcBef>
              <a:spcAft>
                <a:spcPts val="0"/>
              </a:spcAft>
              <a:buClr>
                <a:schemeClr val="dk1"/>
              </a:buClr>
              <a:buSzPts val="2800"/>
              <a:buNone/>
            </a:pPr>
            <a:endParaRPr lang="fr-FR" sz="2600" dirty="0"/>
          </a:p>
        </p:txBody>
      </p:sp>
      <p:sp>
        <p:nvSpPr>
          <p:cNvPr id="408" name="Google Shape;408;p1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Cellule active</a:t>
            </a:r>
          </a:p>
        </p:txBody>
      </p:sp>
      <p:pic>
        <p:nvPicPr>
          <p:cNvPr id="2" name="Image 8" descr="Une image contenant texte, capture d’écran, nombre, logiciel&#10;&#10;Description générée automatiquement">
            <a:extLst>
              <a:ext uri="{FF2B5EF4-FFF2-40B4-BE49-F238E27FC236}">
                <a16:creationId xmlns:a16="http://schemas.microsoft.com/office/drawing/2014/main" id="{B1B943C0-6C3D-08DF-11A9-8E1C994C13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6088" y="1616013"/>
            <a:ext cx="5293270" cy="4502153"/>
          </a:xfrm>
          <a:prstGeom prst="rect">
            <a:avLst/>
          </a:prstGeom>
          <a:ln w="12700">
            <a:solidFill>
              <a:schemeClr val="tx1"/>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2" name="Image 9" descr="Une image contenant texte, capture d’écran, nombre, Police&#10;&#10;Description générée automatiquement">
            <a:extLst>
              <a:ext uri="{FF2B5EF4-FFF2-40B4-BE49-F238E27FC236}">
                <a16:creationId xmlns:a16="http://schemas.microsoft.com/office/drawing/2014/main" id="{71E58D8A-C92C-227C-6D24-FA585C80F3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034" y="1478857"/>
            <a:ext cx="6722658" cy="4606652"/>
          </a:xfrm>
          <a:prstGeom prst="rect">
            <a:avLst/>
          </a:prstGeom>
          <a:ln w="12700">
            <a:solidFill>
              <a:schemeClr val="tx1"/>
            </a:solidFill>
          </a:ln>
        </p:spPr>
      </p:pic>
      <p:sp>
        <p:nvSpPr>
          <p:cNvPr id="416" name="Google Shape;416;p14"/>
          <p:cNvSpPr txBox="1">
            <a:spLocks noGrp="1"/>
          </p:cNvSpPr>
          <p:nvPr>
            <p:ph sz="half" idx="2"/>
          </p:nvPr>
        </p:nvSpPr>
        <p:spPr>
          <a:xfrm>
            <a:off x="838200" y="1478857"/>
            <a:ext cx="360317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Alignement vertical</a:t>
            </a:r>
          </a:p>
          <a:p>
            <a:pPr marL="228600" lvl="0" indent="-228600" algn="l" rtl="0">
              <a:lnSpc>
                <a:spcPct val="100000"/>
              </a:lnSpc>
              <a:spcBef>
                <a:spcPts val="1000"/>
              </a:spcBef>
              <a:spcAft>
                <a:spcPts val="0"/>
              </a:spcAft>
              <a:buClr>
                <a:schemeClr val="dk1"/>
              </a:buClr>
              <a:buSzPts val="2800"/>
              <a:buChar char="•"/>
            </a:pPr>
            <a:r>
              <a:rPr lang="fr-FR" dirty="0"/>
              <a:t>Étiqueté A-XFD</a:t>
            </a:r>
          </a:p>
          <a:p>
            <a:pPr marL="228600" lvl="0" indent="-228600" algn="l" rtl="0">
              <a:lnSpc>
                <a:spcPct val="100000"/>
              </a:lnSpc>
              <a:spcBef>
                <a:spcPts val="1000"/>
              </a:spcBef>
              <a:spcAft>
                <a:spcPts val="0"/>
              </a:spcAft>
              <a:buClr>
                <a:schemeClr val="dk1"/>
              </a:buClr>
              <a:buSzPts val="2800"/>
              <a:buChar char="•"/>
            </a:pPr>
            <a:r>
              <a:rPr lang="fr-FR" dirty="0"/>
              <a:t>16 384 colonnes</a:t>
            </a:r>
          </a:p>
          <a:p>
            <a:pPr marL="228600" lvl="0" indent="-50800" algn="l" rtl="0">
              <a:lnSpc>
                <a:spcPct val="100000"/>
              </a:lnSpc>
              <a:spcBef>
                <a:spcPts val="1000"/>
              </a:spcBef>
              <a:spcAft>
                <a:spcPts val="0"/>
              </a:spcAft>
              <a:buClr>
                <a:schemeClr val="dk1"/>
              </a:buClr>
              <a:buSzPts val="2800"/>
              <a:buNone/>
            </a:pPr>
            <a:endParaRPr lang="fr-FR" dirty="0"/>
          </a:p>
        </p:txBody>
      </p:sp>
      <p:sp>
        <p:nvSpPr>
          <p:cNvPr id="417" name="Google Shape;417;p1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Colonnes</a:t>
            </a:r>
          </a:p>
        </p:txBody>
      </p:sp>
      <p:sp>
        <p:nvSpPr>
          <p:cNvPr id="420" name="Google Shape;420;p14"/>
          <p:cNvSpPr txBox="1"/>
          <p:nvPr/>
        </p:nvSpPr>
        <p:spPr>
          <a:xfrm flipH="1">
            <a:off x="8686800" y="3657599"/>
            <a:ext cx="947058" cy="2427909"/>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1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Ligne horizontale de cellules </a:t>
            </a:r>
          </a:p>
          <a:p>
            <a:pPr marL="228600" lvl="0" indent="-228600" algn="l" rtl="0">
              <a:lnSpc>
                <a:spcPct val="100000"/>
              </a:lnSpc>
              <a:spcBef>
                <a:spcPts val="1000"/>
              </a:spcBef>
              <a:spcAft>
                <a:spcPts val="0"/>
              </a:spcAft>
              <a:buClr>
                <a:schemeClr val="dk1"/>
              </a:buClr>
              <a:buSzPts val="2800"/>
              <a:buChar char="•"/>
            </a:pPr>
            <a:r>
              <a:rPr lang="fr-FR" dirty="0"/>
              <a:t>S'étend de gauche à droite sur la feuille de travail</a:t>
            </a:r>
          </a:p>
          <a:p>
            <a:pPr marL="228600" lvl="0" indent="-228600" algn="l" rtl="0">
              <a:lnSpc>
                <a:spcPct val="100000"/>
              </a:lnSpc>
              <a:spcBef>
                <a:spcPts val="1000"/>
              </a:spcBef>
              <a:spcAft>
                <a:spcPts val="0"/>
              </a:spcAft>
              <a:buClr>
                <a:schemeClr val="dk1"/>
              </a:buClr>
              <a:buSzPts val="2800"/>
              <a:buChar char="•"/>
            </a:pPr>
            <a:r>
              <a:rPr lang="fr-FR" dirty="0"/>
              <a:t>Numérotés 1 - 1 048 576</a:t>
            </a:r>
          </a:p>
        </p:txBody>
      </p:sp>
      <p:sp>
        <p:nvSpPr>
          <p:cNvPr id="427" name="Google Shape;427;p1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sym typeface="Libre Franklin Medium"/>
              </a:rPr>
              <a:t>Rangée</a:t>
            </a:r>
            <a:endParaRPr lang="fr-FR" dirty="0">
              <a:latin typeface="Franklin Gothic Medium" panose="020B0603020102020204" pitchFamily="34" charset="0"/>
            </a:endParaRPr>
          </a:p>
        </p:txBody>
      </p:sp>
      <p:pic>
        <p:nvPicPr>
          <p:cNvPr id="2" name="Image 10" descr="Une image contenant texte, nombre, ligne, Police&#10;&#10;Description générée automatiquement">
            <a:extLst>
              <a:ext uri="{FF2B5EF4-FFF2-40B4-BE49-F238E27FC236}">
                <a16:creationId xmlns:a16="http://schemas.microsoft.com/office/drawing/2014/main" id="{8FDF47B6-4ECD-35C7-BE88-3CFEAE500D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515" y="3177993"/>
            <a:ext cx="8020142" cy="3222807"/>
          </a:xfrm>
          <a:prstGeom prst="rect">
            <a:avLst/>
          </a:prstGeom>
          <a:ln w="12700">
            <a:solidFill>
              <a:schemeClr val="tx1"/>
            </a:solidFill>
          </a:ln>
        </p:spPr>
      </p:pic>
      <p:sp>
        <p:nvSpPr>
          <p:cNvPr id="5" name="Google Shape;430;p15">
            <a:extLst>
              <a:ext uri="{FF2B5EF4-FFF2-40B4-BE49-F238E27FC236}">
                <a16:creationId xmlns:a16="http://schemas.microsoft.com/office/drawing/2014/main" id="{3ADD6CAF-7714-2F05-28B8-AD4517C37C0C}"/>
              </a:ext>
            </a:extLst>
          </p:cNvPr>
          <p:cNvSpPr/>
          <p:nvPr/>
        </p:nvSpPr>
        <p:spPr>
          <a:xfrm>
            <a:off x="1156517" y="5519058"/>
            <a:ext cx="8020142" cy="310241"/>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16"/>
          <p:cNvSpPr txBox="1">
            <a:spLocks noGrp="1"/>
          </p:cNvSpPr>
          <p:nvPr>
            <p:ph sz="half" idx="2"/>
          </p:nvPr>
        </p:nvSpPr>
        <p:spPr>
          <a:xfrm>
            <a:off x="838199" y="1478857"/>
            <a:ext cx="3917053"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700" dirty="0"/>
              <a:t>Onglet rectangulaire situé dans le coin inférieur gauche du classeur Excel</a:t>
            </a:r>
          </a:p>
          <a:p>
            <a:pPr marL="228600" lvl="0" indent="-228600" algn="l" rtl="0">
              <a:lnSpc>
                <a:spcPct val="100000"/>
              </a:lnSpc>
              <a:spcBef>
                <a:spcPts val="1000"/>
              </a:spcBef>
              <a:spcAft>
                <a:spcPts val="0"/>
              </a:spcAft>
              <a:buClr>
                <a:schemeClr val="dk1"/>
              </a:buClr>
              <a:buSzPts val="2800"/>
              <a:buChar char="•"/>
            </a:pPr>
            <a:r>
              <a:rPr lang="fr-FR" sz="2700" dirty="0"/>
              <a:t>La valeur par défaut est </a:t>
            </a:r>
            <a:r>
              <a:rPr lang="fr-FR" sz="2700" u="sng" dirty="0"/>
              <a:t>Feuille1</a:t>
            </a:r>
            <a:r>
              <a:rPr lang="fr-FR" sz="2700" dirty="0"/>
              <a:t>, </a:t>
            </a:r>
            <a:r>
              <a:rPr lang="fr-FR" sz="2700" u="sng" dirty="0"/>
              <a:t>Feuille2</a:t>
            </a:r>
            <a:r>
              <a:rPr lang="fr-FR" sz="2700" dirty="0"/>
              <a:t>, </a:t>
            </a:r>
            <a:r>
              <a:rPr lang="fr-FR" sz="2700" u="sng" dirty="0"/>
              <a:t>Feuille3</a:t>
            </a:r>
            <a:r>
              <a:rPr lang="fr-FR" sz="2700" dirty="0"/>
              <a:t>, etc.</a:t>
            </a:r>
          </a:p>
          <a:p>
            <a:pPr marL="228600" lvl="0" indent="-228600" algn="l" rtl="0">
              <a:lnSpc>
                <a:spcPct val="100000"/>
              </a:lnSpc>
              <a:spcBef>
                <a:spcPts val="1000"/>
              </a:spcBef>
              <a:spcAft>
                <a:spcPts val="0"/>
              </a:spcAft>
              <a:buClr>
                <a:schemeClr val="dk1"/>
              </a:buClr>
              <a:buSzPts val="2800"/>
              <a:buChar char="•"/>
            </a:pPr>
            <a:r>
              <a:rPr lang="fr-FR" sz="2700" dirty="0"/>
              <a:t>Peuvent recevoir des noms spécifiques</a:t>
            </a:r>
          </a:p>
          <a:p>
            <a:pPr marL="228600" lvl="0" indent="-50800" algn="l" rtl="0">
              <a:lnSpc>
                <a:spcPct val="100000"/>
              </a:lnSpc>
              <a:spcBef>
                <a:spcPts val="1000"/>
              </a:spcBef>
              <a:spcAft>
                <a:spcPts val="0"/>
              </a:spcAft>
              <a:buClr>
                <a:schemeClr val="dk1"/>
              </a:buClr>
              <a:buSzPts val="2800"/>
              <a:buNone/>
            </a:pPr>
            <a:endParaRPr lang="fr-FR" sz="2700" dirty="0"/>
          </a:p>
        </p:txBody>
      </p:sp>
      <p:sp>
        <p:nvSpPr>
          <p:cNvPr id="437" name="Google Shape;437;p16"/>
          <p:cNvSpPr txBox="1">
            <a:spLocks noGrp="1"/>
          </p:cNvSpPr>
          <p:nvPr>
            <p:ph type="title"/>
          </p:nvPr>
        </p:nvSpPr>
        <p:spPr>
          <a:xfrm>
            <a:off x="838200" y="457200"/>
            <a:ext cx="10738988"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Onglet Feuille de travail</a:t>
            </a:r>
          </a:p>
        </p:txBody>
      </p:sp>
      <p:pic>
        <p:nvPicPr>
          <p:cNvPr id="2" name="Image 11" descr="Une image contenant texte, capture d’écran, logiciel, nombre&#10;&#10;Description générée automatiquement">
            <a:extLst>
              <a:ext uri="{FF2B5EF4-FFF2-40B4-BE49-F238E27FC236}">
                <a16:creationId xmlns:a16="http://schemas.microsoft.com/office/drawing/2014/main" id="{D310A343-8933-18B4-E280-E527140D44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4658" y="1423074"/>
            <a:ext cx="4778428" cy="3920259"/>
          </a:xfrm>
          <a:prstGeom prst="rect">
            <a:avLst/>
          </a:prstGeom>
          <a:ln w="12700">
            <a:solidFill>
              <a:schemeClr val="tx1"/>
            </a:solidFill>
          </a:ln>
        </p:spPr>
      </p:pic>
      <p:pic>
        <p:nvPicPr>
          <p:cNvPr id="3" name="Image 12" descr="Une image contenant texte, capture d’écran, logiciel, nombre&#10;&#10;Description générée automatiquement">
            <a:extLst>
              <a:ext uri="{FF2B5EF4-FFF2-40B4-BE49-F238E27FC236}">
                <a16:creationId xmlns:a16="http://schemas.microsoft.com/office/drawing/2014/main" id="{9AFE9EB4-A4B8-504F-0048-2EC244340E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01849" y="2364912"/>
            <a:ext cx="4351952" cy="3570374"/>
          </a:xfrm>
          <a:prstGeom prst="rect">
            <a:avLst/>
          </a:prstGeom>
          <a:ln w="12700">
            <a:solidFill>
              <a:schemeClr val="tx1"/>
            </a:solidFill>
          </a:ln>
        </p:spPr>
      </p:pic>
      <p:sp>
        <p:nvSpPr>
          <p:cNvPr id="440" name="Google Shape;440;p16"/>
          <p:cNvSpPr txBox="1"/>
          <p:nvPr/>
        </p:nvSpPr>
        <p:spPr>
          <a:xfrm>
            <a:off x="5510191" y="4942375"/>
            <a:ext cx="698103" cy="368873"/>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42" name="Google Shape;442;p16"/>
          <p:cNvSpPr txBox="1"/>
          <p:nvPr/>
        </p:nvSpPr>
        <p:spPr>
          <a:xfrm>
            <a:off x="7219663" y="5541192"/>
            <a:ext cx="1314736" cy="409844"/>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7"/>
          <p:cNvSpPr txBox="1">
            <a:spLocks noGrp="1"/>
          </p:cNvSpPr>
          <p:nvPr>
            <p:ph sz="half" idx="2"/>
          </p:nvPr>
        </p:nvSpPr>
        <p:spPr>
          <a:xfrm>
            <a:off x="838200" y="1478857"/>
            <a:ext cx="10191095"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200"/>
              <a:buChar char="•"/>
            </a:pPr>
            <a:r>
              <a:rPr lang="fr-FR" sz="2400" dirty="0"/>
              <a:t>Veuillez ouvrir le fichier de données dans la feuille de calcul </a:t>
            </a:r>
            <a:r>
              <a:rPr lang="fr-FR" sz="2400" u="sng" dirty="0"/>
              <a:t>Feuille1</a:t>
            </a:r>
            <a:br>
              <a:rPr lang="fr-FR" sz="2400" dirty="0"/>
            </a:br>
            <a:r>
              <a:rPr lang="fr-FR" sz="2400" dirty="0"/>
              <a:t>de FETPF3.0_WS1_PP13_FR_Exercice_Excel.xlsx</a:t>
            </a:r>
            <a:br>
              <a:rPr lang="fr-FR" sz="2400" dirty="0"/>
            </a:br>
            <a:br>
              <a:rPr lang="fr-FR" sz="2400" dirty="0"/>
            </a:br>
            <a:endParaRPr lang="fr-FR" sz="2400" dirty="0"/>
          </a:p>
        </p:txBody>
      </p:sp>
      <p:sp>
        <p:nvSpPr>
          <p:cNvPr id="449" name="Google Shape;449;p1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Navigation dans les feuilles de travail</a:t>
            </a:r>
          </a:p>
        </p:txBody>
      </p:sp>
      <p:pic>
        <p:nvPicPr>
          <p:cNvPr id="7" name="Picture 6">
            <a:extLst>
              <a:ext uri="{FF2B5EF4-FFF2-40B4-BE49-F238E27FC236}">
                <a16:creationId xmlns:a16="http://schemas.microsoft.com/office/drawing/2014/main" id="{6E00EBCC-BB24-AAA1-1FCB-68244CD6F839}"/>
              </a:ext>
            </a:extLst>
          </p:cNvPr>
          <p:cNvPicPr>
            <a:picLocks noChangeAspect="1"/>
          </p:cNvPicPr>
          <p:nvPr/>
        </p:nvPicPr>
        <p:blipFill>
          <a:blip r:embed="rId3"/>
          <a:stretch>
            <a:fillRect/>
          </a:stretch>
        </p:blipFill>
        <p:spPr>
          <a:xfrm>
            <a:off x="1162705" y="2482519"/>
            <a:ext cx="8055682" cy="3857204"/>
          </a:xfrm>
          <a:prstGeom prst="rect">
            <a:avLst/>
          </a:prstGeom>
          <a:ln w="12700">
            <a:solidFill>
              <a:schemeClr val="tx1"/>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18"/>
          <p:cNvSpPr txBox="1">
            <a:spLocks noGrp="1"/>
          </p:cNvSpPr>
          <p:nvPr>
            <p:ph sz="half" idx="2"/>
          </p:nvPr>
        </p:nvSpPr>
        <p:spPr>
          <a:xfrm>
            <a:off x="838200" y="1478857"/>
            <a:ext cx="10036629"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mj-lt"/>
              <a:buAutoNum type="arabicPeriod"/>
            </a:pPr>
            <a:r>
              <a:rPr lang="fr-FR" dirty="0">
                <a:latin typeface="Arial"/>
                <a:ea typeface="Arial"/>
                <a:cs typeface="Arial"/>
                <a:sym typeface="Arial"/>
              </a:rPr>
              <a:t>Déplacez la souris pour placer le curseur dans la cellule A1  </a:t>
            </a:r>
            <a:endParaRPr lang="fr-FR" dirty="0"/>
          </a:p>
          <a:p>
            <a:pPr marL="514350" lvl="0" indent="-514350" algn="l" rtl="0">
              <a:lnSpc>
                <a:spcPct val="100000"/>
              </a:lnSpc>
              <a:spcBef>
                <a:spcPts val="1000"/>
              </a:spcBef>
              <a:spcAft>
                <a:spcPts val="0"/>
              </a:spcAft>
              <a:buClr>
                <a:schemeClr val="dk1"/>
              </a:buClr>
              <a:buSzPts val="2800"/>
              <a:buFont typeface="+mj-lt"/>
              <a:buAutoNum type="arabicPeriod"/>
            </a:pPr>
            <a:r>
              <a:rPr lang="fr-FR" dirty="0">
                <a:latin typeface="Arial"/>
                <a:ea typeface="Arial"/>
                <a:cs typeface="Arial"/>
                <a:sym typeface="Arial"/>
              </a:rPr>
              <a:t>Tapez ou cliquez avec le bouton gauche de la souris</a:t>
            </a:r>
            <a:endParaRPr lang="fr-FR" dirty="0"/>
          </a:p>
          <a:p>
            <a:pPr marL="514350" lvl="0" indent="-514350" algn="l" rtl="0">
              <a:lnSpc>
                <a:spcPct val="100000"/>
              </a:lnSpc>
              <a:spcBef>
                <a:spcPts val="1000"/>
              </a:spcBef>
              <a:spcAft>
                <a:spcPts val="0"/>
              </a:spcAft>
              <a:buClr>
                <a:schemeClr val="dk1"/>
              </a:buClr>
              <a:buSzPts val="2800"/>
              <a:buFont typeface="+mj-lt"/>
              <a:buAutoNum type="arabicPeriod"/>
            </a:pPr>
            <a:r>
              <a:rPr lang="fr-FR" dirty="0">
                <a:latin typeface="Arial"/>
                <a:ea typeface="Arial"/>
                <a:cs typeface="Arial"/>
                <a:sym typeface="Arial"/>
              </a:rPr>
              <a:t>Le bord (ligne et colonne) de A1 sera mis en évidence comme indiqué :</a:t>
            </a:r>
            <a:endParaRPr lang="fr-FR" dirty="0"/>
          </a:p>
          <a:p>
            <a:pPr marL="692150" lvl="0" indent="-514350" algn="l" rtl="0">
              <a:lnSpc>
                <a:spcPct val="100000"/>
              </a:lnSpc>
              <a:spcBef>
                <a:spcPts val="1000"/>
              </a:spcBef>
              <a:spcAft>
                <a:spcPts val="0"/>
              </a:spcAft>
              <a:buClr>
                <a:schemeClr val="dk1"/>
              </a:buClr>
              <a:buSzPts val="2800"/>
              <a:buFont typeface="+mj-lt"/>
              <a:buAutoNum type="arabicPeriod"/>
            </a:pPr>
            <a:endParaRPr lang="fr-FR" dirty="0">
              <a:latin typeface="Arial"/>
              <a:ea typeface="Arial"/>
              <a:cs typeface="Arial"/>
              <a:sym typeface="Arial"/>
            </a:endParaRPr>
          </a:p>
          <a:p>
            <a:pPr marL="692150" lvl="0" indent="-514350" algn="l" rtl="0">
              <a:lnSpc>
                <a:spcPct val="100000"/>
              </a:lnSpc>
              <a:spcBef>
                <a:spcPts val="1000"/>
              </a:spcBef>
              <a:spcAft>
                <a:spcPts val="0"/>
              </a:spcAft>
              <a:buClr>
                <a:schemeClr val="dk1"/>
              </a:buClr>
              <a:buSzPts val="2800"/>
              <a:buFont typeface="+mj-lt"/>
              <a:buAutoNum type="arabicPeriod"/>
            </a:pPr>
            <a:endParaRPr lang="fr-FR" dirty="0">
              <a:latin typeface="Arial"/>
              <a:ea typeface="Arial"/>
              <a:cs typeface="Arial"/>
              <a:sym typeface="Arial"/>
            </a:endParaRPr>
          </a:p>
          <a:p>
            <a:pPr marL="514350" lvl="0" indent="-514350" algn="l" rtl="0">
              <a:lnSpc>
                <a:spcPct val="100000"/>
              </a:lnSpc>
              <a:spcBef>
                <a:spcPts val="1000"/>
              </a:spcBef>
              <a:spcAft>
                <a:spcPts val="0"/>
              </a:spcAft>
              <a:buClr>
                <a:schemeClr val="dk1"/>
              </a:buClr>
              <a:buSzPts val="2800"/>
              <a:buFont typeface="+mj-lt"/>
              <a:buAutoNum type="arabicPeriod"/>
            </a:pPr>
            <a:r>
              <a:rPr lang="fr-FR" dirty="0">
                <a:latin typeface="Arial"/>
                <a:ea typeface="Arial"/>
                <a:cs typeface="Arial"/>
                <a:sym typeface="Arial"/>
              </a:rPr>
              <a:t>Tapez </a:t>
            </a:r>
            <a:r>
              <a:rPr lang="fr-FR" sz="2800" dirty="0">
                <a:latin typeface="Arial"/>
                <a:ea typeface="Arial"/>
                <a:cs typeface="Arial"/>
                <a:sym typeface="Arial"/>
              </a:rPr>
              <a:t>pour entrer des données dans la cellule</a:t>
            </a:r>
            <a:endParaRPr lang="fr-FR" sz="2800" dirty="0"/>
          </a:p>
        </p:txBody>
      </p:sp>
      <p:sp>
        <p:nvSpPr>
          <p:cNvPr id="459" name="Google Shape;459;p1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Pointer et cliquer</a:t>
            </a:r>
          </a:p>
        </p:txBody>
      </p:sp>
      <p:pic>
        <p:nvPicPr>
          <p:cNvPr id="460" name="Google Shape;460;p18"/>
          <p:cNvPicPr preferRelativeResize="0"/>
          <p:nvPr/>
        </p:nvPicPr>
        <p:blipFill rotWithShape="1">
          <a:blip r:embed="rId3">
            <a:alphaModFix/>
          </a:blip>
          <a:srcRect/>
          <a:stretch/>
        </p:blipFill>
        <p:spPr>
          <a:xfrm>
            <a:off x="9749047" y="1939947"/>
            <a:ext cx="485975" cy="662693"/>
          </a:xfrm>
          <a:prstGeom prst="rect">
            <a:avLst/>
          </a:prstGeom>
          <a:noFill/>
          <a:ln>
            <a:noFill/>
          </a:ln>
        </p:spPr>
      </p:pic>
      <p:pic>
        <p:nvPicPr>
          <p:cNvPr id="461" name="Google Shape;461;p18"/>
          <p:cNvPicPr preferRelativeResize="0"/>
          <p:nvPr/>
        </p:nvPicPr>
        <p:blipFill rotWithShape="1">
          <a:blip r:embed="rId4">
            <a:alphaModFix/>
          </a:blip>
          <a:srcRect t="8861"/>
          <a:stretch/>
        </p:blipFill>
        <p:spPr>
          <a:xfrm>
            <a:off x="4427629" y="3238801"/>
            <a:ext cx="2315264" cy="1420369"/>
          </a:xfrm>
          <a:prstGeom prst="rect">
            <a:avLst/>
          </a:prstGeom>
          <a:no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dirty="0"/>
              <a:t>Les touches fléchées pointent vers le haut, </a:t>
            </a:r>
            <a:br>
              <a:rPr lang="fr-FR" dirty="0"/>
            </a:br>
            <a:r>
              <a:rPr lang="fr-FR" dirty="0"/>
              <a:t>le bas, la gauche et la droite</a:t>
            </a:r>
            <a:endParaRPr lang="fr-FR" sz="3200" dirty="0"/>
          </a:p>
          <a:p>
            <a:pPr marL="0" lvl="0" indent="0" algn="l" rtl="0">
              <a:lnSpc>
                <a:spcPct val="100000"/>
              </a:lnSpc>
              <a:spcBef>
                <a:spcPts val="1000"/>
              </a:spcBef>
              <a:spcAft>
                <a:spcPts val="0"/>
              </a:spcAft>
              <a:buClr>
                <a:schemeClr val="dk1"/>
              </a:buClr>
              <a:buSzPts val="2400"/>
              <a:buNone/>
            </a:pPr>
            <a:br>
              <a:rPr lang="fr-FR" dirty="0"/>
            </a:b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dirty="0"/>
              <a:t>Localiser les touches fléchées du clavier</a:t>
            </a:r>
            <a:endParaRPr lang="fr-FR" sz="3200"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dirty="0"/>
              <a:t>Appuyer plusieurs fois sur n'importe quelle touche fléchée</a:t>
            </a:r>
            <a:endParaRPr lang="fr-FR" sz="3200"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dirty="0"/>
              <a:t>Maintenir une touche fléchée enfoncée pendant </a:t>
            </a:r>
            <a:br>
              <a:rPr lang="fr-FR" dirty="0"/>
            </a:br>
            <a:r>
              <a:rPr lang="fr-FR" dirty="0"/>
              <a:t>quelques secondes</a:t>
            </a:r>
            <a:endParaRPr lang="fr-FR" sz="3200"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dirty="0"/>
              <a:t>Appuyez sur </a:t>
            </a:r>
            <a:r>
              <a:rPr lang="fr-FR" b="1" dirty="0"/>
              <a:t>Ctrl+ROUGE </a:t>
            </a:r>
            <a:r>
              <a:rPr lang="fr-FR" dirty="0"/>
              <a:t>et essayez chaque direction</a:t>
            </a:r>
          </a:p>
          <a:p>
            <a:pPr marL="0" lvl="0" indent="0" algn="l" rtl="0">
              <a:lnSpc>
                <a:spcPct val="100000"/>
              </a:lnSpc>
              <a:spcBef>
                <a:spcPts val="1000"/>
              </a:spcBef>
              <a:spcAft>
                <a:spcPts val="0"/>
              </a:spcAft>
              <a:buClr>
                <a:schemeClr val="dk1"/>
              </a:buClr>
              <a:buSzPts val="2800"/>
              <a:buNone/>
            </a:pPr>
            <a:endParaRPr lang="fr-FR" sz="3200" dirty="0"/>
          </a:p>
        </p:txBody>
      </p:sp>
      <p:sp>
        <p:nvSpPr>
          <p:cNvPr id="468" name="Google Shape;468;p1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Touches fléchées</a:t>
            </a:r>
          </a:p>
        </p:txBody>
      </p:sp>
      <p:pic>
        <p:nvPicPr>
          <p:cNvPr id="469" name="Google Shape;469;p19" descr="What is arrow keys?"/>
          <p:cNvPicPr preferRelativeResize="0"/>
          <p:nvPr/>
        </p:nvPicPr>
        <p:blipFill rotWithShape="1">
          <a:blip r:embed="rId3">
            <a:alphaModFix/>
          </a:blip>
          <a:srcRect t="14667" b="12139"/>
          <a:stretch/>
        </p:blipFill>
        <p:spPr>
          <a:xfrm>
            <a:off x="8184227" y="1363948"/>
            <a:ext cx="2924644" cy="21406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20"/>
          <p:cNvSpPr txBox="1">
            <a:spLocks noGrp="1"/>
          </p:cNvSpPr>
          <p:nvPr>
            <p:ph sz="half" idx="2"/>
          </p:nvPr>
        </p:nvSpPr>
        <p:spPr>
          <a:xfrm>
            <a:off x="2969873" y="1612670"/>
            <a:ext cx="8835683"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t>Les touches </a:t>
            </a:r>
            <a:r>
              <a:rPr lang="fr-FR" sz="2800" b="1" dirty="0"/>
              <a:t>Page précédente </a:t>
            </a:r>
            <a:r>
              <a:rPr lang="fr-FR" sz="2800" dirty="0"/>
              <a:t>et </a:t>
            </a:r>
            <a:r>
              <a:rPr lang="fr-FR" sz="2800" b="1" dirty="0"/>
              <a:t>Page suivante </a:t>
            </a:r>
            <a:r>
              <a:rPr lang="fr-FR" sz="2800" dirty="0">
                <a:latin typeface="Arial"/>
                <a:ea typeface="Arial"/>
                <a:cs typeface="Arial"/>
                <a:sym typeface="Arial"/>
              </a:rPr>
              <a:t>permettent d'envoyer le curseur, par incréments, vers le haut et vers le bas de la feuille de calcul</a:t>
            </a:r>
            <a:endParaRPr lang="fr-FR" sz="2800" i="1" dirty="0"/>
          </a:p>
          <a:p>
            <a:pPr marL="228600" lvl="0" indent="-50800" algn="l" rtl="0">
              <a:lnSpc>
                <a:spcPct val="100000"/>
              </a:lnSpc>
              <a:spcBef>
                <a:spcPts val="1000"/>
              </a:spcBef>
              <a:spcAft>
                <a:spcPts val="0"/>
              </a:spcAft>
              <a:buClr>
                <a:schemeClr val="dk1"/>
              </a:buClr>
              <a:buSzPts val="2800"/>
              <a:buNone/>
            </a:pPr>
            <a:endParaRPr lang="fr-FR" dirty="0"/>
          </a:p>
          <a:p>
            <a:pPr marL="342900" marR="0" lvl="0" indent="-342900" algn="l" rtl="0">
              <a:lnSpc>
                <a:spcPct val="115000"/>
              </a:lnSpc>
              <a:spcBef>
                <a:spcPts val="500"/>
              </a:spcBef>
              <a:spcAft>
                <a:spcPts val="0"/>
              </a:spcAft>
              <a:buClr>
                <a:schemeClr val="dk1"/>
              </a:buClr>
              <a:buSzPts val="2800"/>
              <a:buFont typeface="Libre Franklin Medium"/>
              <a:buAutoNum type="arabicPeriod"/>
            </a:pPr>
            <a:r>
              <a:rPr lang="fr-FR" sz="2800" dirty="0">
                <a:latin typeface="Arial"/>
                <a:ea typeface="Arial"/>
                <a:cs typeface="Arial"/>
                <a:sym typeface="Arial"/>
              </a:rPr>
              <a:t>Appuyez plusieurs fois sur la touche </a:t>
            </a:r>
            <a:r>
              <a:rPr lang="fr-FR" sz="2800" b="1" dirty="0">
                <a:latin typeface="Arial"/>
                <a:ea typeface="Arial"/>
                <a:cs typeface="Arial"/>
                <a:sym typeface="Arial"/>
              </a:rPr>
              <a:t>Page suivante</a:t>
            </a:r>
            <a:endParaRPr lang="fr-FR" dirty="0"/>
          </a:p>
          <a:p>
            <a:pPr marL="342900" marR="0" lvl="0" indent="-342900" algn="l" rtl="0">
              <a:lnSpc>
                <a:spcPct val="115000"/>
              </a:lnSpc>
              <a:spcBef>
                <a:spcPts val="1200"/>
              </a:spcBef>
              <a:spcAft>
                <a:spcPts val="0"/>
              </a:spcAft>
              <a:buClr>
                <a:schemeClr val="dk1"/>
              </a:buClr>
              <a:buSzPts val="2800"/>
              <a:buFont typeface="Libre Franklin Medium"/>
              <a:buAutoNum type="arabicPeriod"/>
            </a:pPr>
            <a:r>
              <a:rPr lang="fr-FR" sz="2800" dirty="0">
                <a:latin typeface="Arial"/>
                <a:ea typeface="Arial"/>
                <a:cs typeface="Arial"/>
                <a:sym typeface="Arial"/>
              </a:rPr>
              <a:t>Appuyez sur la touche </a:t>
            </a:r>
            <a:r>
              <a:rPr lang="fr-FR" sz="2800" b="1" dirty="0">
                <a:latin typeface="Arial"/>
                <a:ea typeface="Arial"/>
                <a:cs typeface="Arial"/>
                <a:sym typeface="Arial"/>
              </a:rPr>
              <a:t>Page </a:t>
            </a:r>
            <a:r>
              <a:rPr lang="fr-FR" b="1" dirty="0"/>
              <a:t>précédente</a:t>
            </a:r>
            <a:r>
              <a:rPr lang="fr-FR" sz="2800" b="1" dirty="0">
                <a:latin typeface="Arial"/>
                <a:ea typeface="Arial"/>
                <a:cs typeface="Arial"/>
                <a:sym typeface="Arial"/>
              </a:rPr>
              <a:t> </a:t>
            </a:r>
            <a:r>
              <a:rPr lang="fr-FR" sz="2800" dirty="0">
                <a:latin typeface="Arial"/>
                <a:ea typeface="Arial"/>
                <a:cs typeface="Arial"/>
                <a:sym typeface="Arial"/>
              </a:rPr>
              <a:t>pour revenir au début de la feuille de calcul</a:t>
            </a:r>
            <a:endParaRPr lang="fr-FR" sz="2800" dirty="0">
              <a:latin typeface="Times New Roman"/>
              <a:ea typeface="Times New Roman"/>
              <a:cs typeface="Times New Roman"/>
              <a:sym typeface="Times New Roman"/>
            </a:endParaRPr>
          </a:p>
          <a:p>
            <a:pPr marL="228600" lvl="0" indent="-50800" algn="l" rtl="0">
              <a:lnSpc>
                <a:spcPct val="100000"/>
              </a:lnSpc>
              <a:spcBef>
                <a:spcPts val="1700"/>
              </a:spcBef>
              <a:spcAft>
                <a:spcPts val="0"/>
              </a:spcAft>
              <a:buClr>
                <a:schemeClr val="dk1"/>
              </a:buClr>
              <a:buSzPts val="2800"/>
              <a:buNone/>
            </a:pPr>
            <a:endParaRPr lang="fr-FR" dirty="0"/>
          </a:p>
        </p:txBody>
      </p:sp>
      <p:sp>
        <p:nvSpPr>
          <p:cNvPr id="476" name="Google Shape;476;p2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Page précédente et page suivante</a:t>
            </a:r>
          </a:p>
        </p:txBody>
      </p:sp>
      <p:pic>
        <p:nvPicPr>
          <p:cNvPr id="477" name="Google Shape;477;p20" descr="MS Word: Navigate to page » For Fluk3 Sake"/>
          <p:cNvPicPr preferRelativeResize="0"/>
          <p:nvPr/>
        </p:nvPicPr>
        <p:blipFill rotWithShape="1">
          <a:blip r:embed="rId3">
            <a:alphaModFix/>
          </a:blip>
          <a:srcRect/>
          <a:stretch/>
        </p:blipFill>
        <p:spPr>
          <a:xfrm>
            <a:off x="838199" y="1612670"/>
            <a:ext cx="1872343" cy="3008316"/>
          </a:xfrm>
          <a:prstGeom prst="rect">
            <a:avLst/>
          </a:prstGeom>
          <a:noFill/>
          <a:ln>
            <a:noFill/>
          </a:ln>
        </p:spPr>
      </p:pic>
      <p:sp>
        <p:nvSpPr>
          <p:cNvPr id="2" name="TextBox 1">
            <a:extLst>
              <a:ext uri="{FF2B5EF4-FFF2-40B4-BE49-F238E27FC236}">
                <a16:creationId xmlns:a16="http://schemas.microsoft.com/office/drawing/2014/main" id="{EAE34953-8E74-DC55-2A82-C7EFC42D8AF3}"/>
              </a:ext>
            </a:extLst>
          </p:cNvPr>
          <p:cNvSpPr txBox="1"/>
          <p:nvPr/>
        </p:nvSpPr>
        <p:spPr>
          <a:xfrm>
            <a:off x="1097531" y="1674007"/>
            <a:ext cx="1350012" cy="1191816"/>
          </a:xfrm>
          <a:prstGeom prst="round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3500000" scaled="1"/>
            <a:tileRect/>
          </a:gradFill>
        </p:spPr>
        <p:txBody>
          <a:bodyPr wrap="square" rtlCol="0">
            <a:spAutoFit/>
          </a:bodyPr>
          <a:lstStyle/>
          <a:p>
            <a:br>
              <a:rPr lang="fr-FR" sz="1400" b="1" dirty="0">
                <a:latin typeface="Arial Narrow" panose="020B0606020202030204" pitchFamily="34" charset="0"/>
              </a:rPr>
            </a:br>
            <a:r>
              <a:rPr lang="fr-FR" b="1" dirty="0">
                <a:latin typeface="Arial Narrow" panose="020B0606020202030204" pitchFamily="34" charset="0"/>
              </a:rPr>
              <a:t>Page précédente</a:t>
            </a:r>
          </a:p>
          <a:p>
            <a:endParaRPr lang="fr-FR" sz="1400" b="1" dirty="0">
              <a:latin typeface="Arial Narrow" panose="020B0606020202030204" pitchFamily="34" charset="0"/>
            </a:endParaRPr>
          </a:p>
        </p:txBody>
      </p:sp>
      <p:sp>
        <p:nvSpPr>
          <p:cNvPr id="3" name="TextBox 2">
            <a:extLst>
              <a:ext uri="{FF2B5EF4-FFF2-40B4-BE49-F238E27FC236}">
                <a16:creationId xmlns:a16="http://schemas.microsoft.com/office/drawing/2014/main" id="{0A8DF141-057C-E992-5C67-2D4E5281FDD4}"/>
              </a:ext>
            </a:extLst>
          </p:cNvPr>
          <p:cNvSpPr txBox="1"/>
          <p:nvPr/>
        </p:nvSpPr>
        <p:spPr>
          <a:xfrm>
            <a:off x="1097531" y="3190371"/>
            <a:ext cx="1270112" cy="1316415"/>
          </a:xfrm>
          <a:prstGeom prst="round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100000" t="100000"/>
            </a:path>
            <a:tileRect r="-100000" b="-100000"/>
          </a:gradFill>
        </p:spPr>
        <p:txBody>
          <a:bodyPr wrap="square" rtlCol="0">
            <a:spAutoFit/>
          </a:bodyPr>
          <a:lstStyle/>
          <a:p>
            <a:br>
              <a:rPr lang="fr-FR" b="1" dirty="0">
                <a:latin typeface="Arial Narrow" panose="020B0606020202030204" pitchFamily="34" charset="0"/>
              </a:rPr>
            </a:br>
            <a:r>
              <a:rPr lang="fr-FR" b="1" dirty="0">
                <a:latin typeface="Arial Narrow" panose="020B0606020202030204" pitchFamily="34" charset="0"/>
              </a:rPr>
              <a:t>Page suivante</a:t>
            </a:r>
          </a:p>
          <a:p>
            <a:endParaRPr lang="fr-FR" b="1" dirty="0">
              <a:latin typeface="Arial Narrow" panose="020B0606020202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21"/>
          <p:cNvSpPr txBox="1">
            <a:spLocks noGrp="1"/>
          </p:cNvSpPr>
          <p:nvPr>
            <p:ph sz="half" idx="2"/>
          </p:nvPr>
        </p:nvSpPr>
        <p:spPr>
          <a:xfrm>
            <a:off x="838200" y="1478857"/>
            <a:ext cx="59055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latin typeface="Arial"/>
                <a:ea typeface="Arial"/>
                <a:cs typeface="Arial"/>
                <a:sym typeface="Arial"/>
              </a:rPr>
              <a:t>Touche de contrôle du clavier qui ramène le curseur à la ligne de début du texte</a:t>
            </a:r>
            <a:endParaRPr lang="fr-FR" dirty="0"/>
          </a:p>
          <a:p>
            <a:pPr marL="0" lvl="0" indent="0" algn="l" rtl="0">
              <a:lnSpc>
                <a:spcPct val="100000"/>
              </a:lnSpc>
              <a:spcBef>
                <a:spcPts val="1000"/>
              </a:spcBef>
              <a:spcAft>
                <a:spcPts val="0"/>
              </a:spcAft>
              <a:buClr>
                <a:schemeClr val="dk1"/>
              </a:buClr>
              <a:buSzPts val="2800"/>
              <a:buNone/>
            </a:pPr>
            <a:endParaRPr lang="fr-FR" sz="2800" dirty="0">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latin typeface="Arial"/>
                <a:ea typeface="Arial"/>
                <a:cs typeface="Arial"/>
                <a:sym typeface="Arial"/>
              </a:rPr>
              <a:t>Appuyer sur la touche</a:t>
            </a:r>
            <a:r>
              <a:rPr lang="fr-FR" dirty="0"/>
              <a:t> Accueil</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latin typeface="Arial"/>
                <a:ea typeface="Arial"/>
                <a:cs typeface="Arial"/>
                <a:sym typeface="Arial"/>
              </a:rPr>
              <a:t>Appuyez sur </a:t>
            </a:r>
            <a:r>
              <a:rPr lang="fr-FR" b="1" dirty="0" err="1">
                <a:latin typeface="Arial"/>
                <a:ea typeface="Arial"/>
                <a:cs typeface="Arial"/>
                <a:sym typeface="Arial"/>
              </a:rPr>
              <a:t>Ctrl+</a:t>
            </a:r>
            <a:r>
              <a:rPr lang="fr-FR" b="1" dirty="0" err="1"/>
              <a:t>Accueil</a:t>
            </a:r>
            <a:r>
              <a:rPr lang="fr-FR" b="1" dirty="0">
                <a:latin typeface="Arial"/>
                <a:ea typeface="Arial"/>
                <a:cs typeface="Arial"/>
                <a:sym typeface="Arial"/>
              </a:rPr>
              <a:t> </a:t>
            </a:r>
            <a:r>
              <a:rPr lang="fr-FR" dirty="0">
                <a:latin typeface="Arial"/>
                <a:ea typeface="Arial"/>
                <a:cs typeface="Arial"/>
                <a:sym typeface="Arial"/>
              </a:rPr>
              <a:t>pour envoyer votre curseur </a:t>
            </a:r>
            <a:r>
              <a:rPr lang="fr-FR" dirty="0"/>
              <a:t>dans la cellule </a:t>
            </a:r>
            <a:r>
              <a:rPr lang="fr-FR" i="1" dirty="0"/>
              <a:t>A1</a:t>
            </a:r>
            <a:endParaRPr lang="fr-FR" dirty="0"/>
          </a:p>
          <a:p>
            <a:pPr marL="0" lvl="0" indent="0" algn="l" rtl="0">
              <a:lnSpc>
                <a:spcPct val="100000"/>
              </a:lnSpc>
              <a:spcBef>
                <a:spcPts val="1000"/>
              </a:spcBef>
              <a:spcAft>
                <a:spcPts val="0"/>
              </a:spcAft>
              <a:buClr>
                <a:schemeClr val="dk1"/>
              </a:buClr>
              <a:buSzPts val="2800"/>
              <a:buNone/>
            </a:pPr>
            <a:endParaRPr lang="fr-FR" dirty="0"/>
          </a:p>
          <a:p>
            <a:pPr marL="0" lvl="0" indent="0" algn="l" rtl="0">
              <a:lnSpc>
                <a:spcPct val="100000"/>
              </a:lnSpc>
              <a:spcBef>
                <a:spcPts val="1000"/>
              </a:spcBef>
              <a:spcAft>
                <a:spcPts val="0"/>
              </a:spcAft>
              <a:buClr>
                <a:schemeClr val="dk1"/>
              </a:buClr>
              <a:buSzPts val="2800"/>
              <a:buNone/>
            </a:pPr>
            <a:endParaRPr lang="fr-FR" sz="2800"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p:txBody>
      </p:sp>
      <p:sp>
        <p:nvSpPr>
          <p:cNvPr id="484" name="Google Shape;484;p2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Accueil</a:t>
            </a:r>
          </a:p>
        </p:txBody>
      </p:sp>
      <p:pic>
        <p:nvPicPr>
          <p:cNvPr id="4" name="Picture 3">
            <a:extLst>
              <a:ext uri="{FF2B5EF4-FFF2-40B4-BE49-F238E27FC236}">
                <a16:creationId xmlns:a16="http://schemas.microsoft.com/office/drawing/2014/main" id="{9E445ACD-2B96-ABDE-421E-67E16E763BCC}"/>
              </a:ext>
            </a:extLst>
          </p:cNvPr>
          <p:cNvPicPr>
            <a:picLocks noChangeAspect="1"/>
          </p:cNvPicPr>
          <p:nvPr/>
        </p:nvPicPr>
        <p:blipFill>
          <a:blip r:embed="rId3"/>
          <a:stretch>
            <a:fillRect/>
          </a:stretch>
        </p:blipFill>
        <p:spPr>
          <a:xfrm>
            <a:off x="6743700" y="2237306"/>
            <a:ext cx="4921766" cy="3122410"/>
          </a:xfrm>
          <a:prstGeom prst="rect">
            <a:avLst/>
          </a:prstGeom>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800" dirty="0"/>
              <a:t>Entrez</a:t>
            </a:r>
            <a:r>
              <a:rPr lang="fr-FR" dirty="0"/>
              <a:t>/tapez « </a:t>
            </a:r>
            <a:r>
              <a:rPr lang="fr-FR" dirty="0">
                <a:latin typeface="Arial"/>
                <a:ea typeface="Arial"/>
                <a:cs typeface="Arial"/>
                <a:sym typeface="Arial"/>
              </a:rPr>
              <a:t>G100 » dans la case Nom</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latin typeface="Arial"/>
                <a:ea typeface="Arial"/>
                <a:cs typeface="Arial"/>
                <a:sym typeface="Arial"/>
              </a:rPr>
              <a:t>Appuyer sur </a:t>
            </a:r>
            <a:r>
              <a:rPr lang="fr-FR" b="1" dirty="0">
                <a:latin typeface="Arial"/>
                <a:ea typeface="Arial"/>
                <a:cs typeface="Arial"/>
                <a:sym typeface="Arial"/>
              </a:rPr>
              <a:t>Entrer</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latin typeface="Arial"/>
                <a:ea typeface="Arial"/>
                <a:cs typeface="Arial"/>
                <a:sym typeface="Arial"/>
              </a:rPr>
              <a:t>Votre curseur doit </a:t>
            </a:r>
            <a:r>
              <a:rPr lang="fr-FR" sz="2800" dirty="0"/>
              <a:t>se déplacer sur </a:t>
            </a:r>
            <a:r>
              <a:rPr lang="fr-FR" sz="2800" i="1" dirty="0"/>
              <a:t>G100</a:t>
            </a:r>
            <a:endParaRPr lang="fr-FR" dirty="0"/>
          </a:p>
          <a:p>
            <a:pPr marL="285750" lvl="0" indent="-107950" algn="l" rtl="0">
              <a:lnSpc>
                <a:spcPct val="100000"/>
              </a:lnSpc>
              <a:spcBef>
                <a:spcPts val="1000"/>
              </a:spcBef>
              <a:spcAft>
                <a:spcPts val="0"/>
              </a:spcAft>
              <a:buClr>
                <a:schemeClr val="dk1"/>
              </a:buClr>
              <a:buSzPts val="2800"/>
              <a:buFont typeface="Arial"/>
              <a:buNone/>
            </a:pPr>
            <a:endParaRPr lang="fr-FR" dirty="0"/>
          </a:p>
          <a:p>
            <a:pPr marL="0" lvl="0" indent="0" algn="l" rtl="0">
              <a:lnSpc>
                <a:spcPct val="100000"/>
              </a:lnSpc>
              <a:spcBef>
                <a:spcPts val="1000"/>
              </a:spcBef>
              <a:spcAft>
                <a:spcPts val="0"/>
              </a:spcAft>
              <a:buClr>
                <a:schemeClr val="dk1"/>
              </a:buClr>
              <a:buSzPts val="2800"/>
              <a:buNone/>
            </a:pPr>
            <a:r>
              <a:rPr lang="fr-FR" sz="2800" dirty="0"/>
              <a:t>Comment retourner à la cellule </a:t>
            </a:r>
            <a:r>
              <a:rPr lang="fr-FR" sz="2800" i="1" dirty="0"/>
              <a:t>A1 </a:t>
            </a:r>
            <a:r>
              <a:rPr lang="fr-FR" sz="2800" dirty="0"/>
              <a:t>?</a:t>
            </a:r>
            <a:endParaRPr lang="fr-FR" dirty="0"/>
          </a:p>
          <a:p>
            <a:pPr marL="0" lvl="0" indent="0" algn="l" rtl="0">
              <a:lnSpc>
                <a:spcPct val="100000"/>
              </a:lnSpc>
              <a:spcBef>
                <a:spcPts val="1000"/>
              </a:spcBef>
              <a:spcAft>
                <a:spcPts val="0"/>
              </a:spcAft>
              <a:buClr>
                <a:srgbClr val="00953A"/>
              </a:buClr>
              <a:buSzPts val="2800"/>
              <a:buNone/>
            </a:pPr>
            <a:r>
              <a:rPr lang="fr-FR" sz="2800" dirty="0">
                <a:solidFill>
                  <a:srgbClr val="00953A"/>
                </a:solidFill>
                <a:latin typeface="Arial"/>
                <a:ea typeface="Arial"/>
                <a:cs typeface="Arial"/>
                <a:sym typeface="Arial"/>
              </a:rPr>
              <a:t>Appuyer sur </a:t>
            </a:r>
            <a:r>
              <a:rPr lang="fr-FR" sz="2800" b="1" i="0" u="none" strike="noStrike" cap="none" dirty="0">
                <a:solidFill>
                  <a:srgbClr val="00953A"/>
                </a:solidFill>
                <a:latin typeface="Arial"/>
                <a:ea typeface="Arial"/>
                <a:cs typeface="Arial"/>
                <a:sym typeface="Arial"/>
              </a:rPr>
              <a:t>Ctrl+</a:t>
            </a:r>
            <a:r>
              <a:rPr lang="fr-FR" b="1" dirty="0">
                <a:solidFill>
                  <a:srgbClr val="00953A"/>
                </a:solidFill>
              </a:rPr>
              <a:t>Accueil</a:t>
            </a:r>
            <a:endParaRPr lang="fr-FR" sz="2800" i="1" dirty="0">
              <a:solidFill>
                <a:srgbClr val="00953A"/>
              </a:solidFill>
            </a:endParaRPr>
          </a:p>
          <a:p>
            <a:pPr marL="0" lvl="0" indent="0" algn="l" rtl="0">
              <a:lnSpc>
                <a:spcPct val="100000"/>
              </a:lnSpc>
              <a:spcBef>
                <a:spcPts val="1000"/>
              </a:spcBef>
              <a:spcAft>
                <a:spcPts val="0"/>
              </a:spcAft>
              <a:buClr>
                <a:schemeClr val="dk1"/>
              </a:buClr>
              <a:buSzPts val="2800"/>
              <a:buNone/>
            </a:pPr>
            <a:endParaRPr lang="fr-FR" dirty="0"/>
          </a:p>
        </p:txBody>
      </p:sp>
      <p:sp>
        <p:nvSpPr>
          <p:cNvPr id="506" name="Google Shape;506;p2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des outils de l'interface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23"/>
          <p:cNvSpPr txBox="1">
            <a:spLocks noGrp="1"/>
          </p:cNvSpPr>
          <p:nvPr>
            <p:ph sz="half" idx="2"/>
          </p:nvPr>
        </p:nvSpPr>
        <p:spPr>
          <a:xfrm>
            <a:off x="838200" y="1478857"/>
            <a:ext cx="588917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953A"/>
              </a:buClr>
              <a:buSzPts val="2400"/>
              <a:buChar char="•"/>
            </a:pPr>
            <a:r>
              <a:rPr lang="fr-FR" sz="2400" b="1" dirty="0">
                <a:solidFill>
                  <a:srgbClr val="00953A"/>
                </a:solidFill>
              </a:rPr>
              <a:t>Base de données : </a:t>
            </a:r>
            <a:r>
              <a:rPr lang="fr-FR" sz="2400" dirty="0"/>
              <a:t>une collection systématique de données stockées électroniquement</a:t>
            </a:r>
            <a:endParaRPr lang="fr-FR" dirty="0"/>
          </a:p>
          <a:p>
            <a:pPr marL="228600" lvl="0" indent="-228600" algn="l" rtl="0">
              <a:lnSpc>
                <a:spcPct val="100000"/>
              </a:lnSpc>
              <a:spcBef>
                <a:spcPts val="1000"/>
              </a:spcBef>
              <a:spcAft>
                <a:spcPts val="0"/>
              </a:spcAft>
              <a:buClr>
                <a:srgbClr val="00953A"/>
              </a:buClr>
              <a:buSzPts val="2400"/>
              <a:buChar char="•"/>
            </a:pPr>
            <a:r>
              <a:rPr lang="fr-FR" sz="2400" b="1" dirty="0">
                <a:solidFill>
                  <a:srgbClr val="00953A"/>
                </a:solidFill>
              </a:rPr>
              <a:t>Valeur : </a:t>
            </a:r>
            <a:r>
              <a:rPr lang="fr-FR" sz="2400" dirty="0"/>
              <a:t>se réfère à des nombres, du texte, des dates, des codes</a:t>
            </a:r>
            <a:endParaRPr lang="fr-FR" dirty="0"/>
          </a:p>
          <a:p>
            <a:pPr marL="228600" lvl="0" indent="-228600" algn="l" rtl="0">
              <a:lnSpc>
                <a:spcPct val="100000"/>
              </a:lnSpc>
              <a:spcBef>
                <a:spcPts val="1000"/>
              </a:spcBef>
              <a:spcAft>
                <a:spcPts val="0"/>
              </a:spcAft>
              <a:buClr>
                <a:srgbClr val="00953A"/>
              </a:buClr>
              <a:buSzPts val="2400"/>
              <a:buChar char="•"/>
            </a:pPr>
            <a:r>
              <a:rPr lang="fr-FR" sz="2400" b="1" dirty="0">
                <a:solidFill>
                  <a:srgbClr val="00953A"/>
                </a:solidFill>
              </a:rPr>
              <a:t>Saisie de données : </a:t>
            </a:r>
            <a:r>
              <a:rPr lang="fr-FR" sz="2400" dirty="0"/>
              <a:t>le processus de saisie de valeurs dans une feuille </a:t>
            </a:r>
            <a:br>
              <a:rPr lang="fr-FR" sz="2400" dirty="0"/>
            </a:br>
            <a:r>
              <a:rPr lang="fr-FR" sz="2400" dirty="0"/>
              <a:t>de calcul</a:t>
            </a:r>
            <a:endParaRPr lang="fr-FR" dirty="0"/>
          </a:p>
          <a:p>
            <a:pPr marL="228600" lvl="0" indent="-228600" algn="l" rtl="0">
              <a:lnSpc>
                <a:spcPct val="100000"/>
              </a:lnSpc>
              <a:spcBef>
                <a:spcPts val="1000"/>
              </a:spcBef>
              <a:spcAft>
                <a:spcPts val="0"/>
              </a:spcAft>
              <a:buClr>
                <a:schemeClr val="dk1"/>
              </a:buClr>
              <a:buSzPts val="2400"/>
              <a:buChar char="•"/>
            </a:pPr>
            <a:r>
              <a:rPr lang="fr-FR" sz="2400" dirty="0"/>
              <a:t>Pour produire des analyses efficaces, les valeurs doivent être :</a:t>
            </a:r>
            <a:endParaRPr lang="fr-FR" dirty="0"/>
          </a:p>
          <a:p>
            <a:pPr lvl="1" algn="l" rtl="0">
              <a:lnSpc>
                <a:spcPct val="100000"/>
              </a:lnSpc>
              <a:spcBef>
                <a:spcPts val="1000"/>
              </a:spcBef>
              <a:spcAft>
                <a:spcPts val="0"/>
              </a:spcAft>
              <a:buSzPts val="2000"/>
            </a:pPr>
            <a:r>
              <a:rPr lang="fr-FR" sz="2000" dirty="0"/>
              <a:t>Organisées</a:t>
            </a:r>
            <a:endParaRPr lang="fr-FR" dirty="0"/>
          </a:p>
          <a:p>
            <a:pPr lvl="1" algn="l" rtl="0">
              <a:lnSpc>
                <a:spcPct val="100000"/>
              </a:lnSpc>
              <a:spcBef>
                <a:spcPts val="1000"/>
              </a:spcBef>
              <a:spcAft>
                <a:spcPts val="0"/>
              </a:spcAft>
              <a:buSzPts val="2000"/>
            </a:pPr>
            <a:r>
              <a:rPr lang="fr-FR" sz="2000" dirty="0"/>
              <a:t>Formatées</a:t>
            </a:r>
            <a:endParaRPr lang="fr-FR" dirty="0"/>
          </a:p>
        </p:txBody>
      </p:sp>
      <p:sp>
        <p:nvSpPr>
          <p:cNvPr id="513" name="Google Shape;513;p2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Base de données et valeurs dans Excel</a:t>
            </a:r>
          </a:p>
        </p:txBody>
      </p:sp>
      <p:pic>
        <p:nvPicPr>
          <p:cNvPr id="3" name="Picture 2">
            <a:extLst>
              <a:ext uri="{FF2B5EF4-FFF2-40B4-BE49-F238E27FC236}">
                <a16:creationId xmlns:a16="http://schemas.microsoft.com/office/drawing/2014/main" id="{C444AEC5-5064-8F49-0979-9D0F2381F64E}"/>
              </a:ext>
            </a:extLst>
          </p:cNvPr>
          <p:cNvPicPr>
            <a:picLocks noChangeAspect="1"/>
          </p:cNvPicPr>
          <p:nvPr/>
        </p:nvPicPr>
        <p:blipFill>
          <a:blip r:embed="rId3"/>
          <a:stretch>
            <a:fillRect/>
          </a:stretch>
        </p:blipFill>
        <p:spPr>
          <a:xfrm>
            <a:off x="6727371" y="1921709"/>
            <a:ext cx="4673748" cy="3753604"/>
          </a:xfrm>
          <a:prstGeom prst="rect">
            <a:avLst/>
          </a:prstGeom>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2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400"/>
              <a:buFont typeface="Libre Franklin Medium"/>
              <a:buAutoNum type="arabicPeriod"/>
            </a:pPr>
            <a:r>
              <a:rPr lang="fr-FR" sz="2400" dirty="0"/>
              <a:t>Tapez du texte dans la cellule</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Appuyez sur la touche </a:t>
            </a:r>
            <a:r>
              <a:rPr lang="fr-FR" sz="2400" b="1" dirty="0"/>
              <a:t>Entrer </a:t>
            </a:r>
            <a:r>
              <a:rPr lang="fr-FR" sz="2400" dirty="0"/>
              <a:t>pour déplacer le curseur vers le bas</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Appuyez sur la touche </a:t>
            </a:r>
            <a:r>
              <a:rPr lang="fr-FR" sz="2400" b="1" dirty="0"/>
              <a:t>Tab </a:t>
            </a:r>
            <a:r>
              <a:rPr lang="fr-FR" sz="2400" dirty="0"/>
              <a:t>pour déplacer le curseur vers la droite</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Appuyez sur les touches fléchées pour déplacer le curseur vers la droite, la gauche, le haut et le bas</a:t>
            </a:r>
          </a:p>
          <a:p>
            <a:pPr marL="0" lvl="0" indent="0" algn="l" rtl="0">
              <a:lnSpc>
                <a:spcPct val="100000"/>
              </a:lnSpc>
              <a:spcBef>
                <a:spcPts val="1000"/>
              </a:spcBef>
              <a:spcAft>
                <a:spcPts val="0"/>
              </a:spcAft>
              <a:buClr>
                <a:schemeClr val="dk1"/>
              </a:buClr>
              <a:buSzPts val="2400"/>
              <a:buNone/>
            </a:pPr>
            <a:endParaRPr lang="fr-FR" sz="2400" dirty="0"/>
          </a:p>
        </p:txBody>
      </p:sp>
      <p:sp>
        <p:nvSpPr>
          <p:cNvPr id="521" name="Google Shape;521;p2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Saisir des données dans Excel</a:t>
            </a:r>
          </a:p>
        </p:txBody>
      </p:sp>
      <p:pic>
        <p:nvPicPr>
          <p:cNvPr id="2" name="Image 13" descr="Une image contenant texte, capture d’écran, ligne, nombre&#10;&#10;Description générée automatiquement">
            <a:extLst>
              <a:ext uri="{FF2B5EF4-FFF2-40B4-BE49-F238E27FC236}">
                <a16:creationId xmlns:a16="http://schemas.microsoft.com/office/drawing/2014/main" id="{AD78FB8C-1E64-8F38-BF0E-A2C4E4D9F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023" y="3951244"/>
            <a:ext cx="7919019" cy="2568899"/>
          </a:xfrm>
          <a:prstGeom prst="rect">
            <a:avLst/>
          </a:prstGeom>
          <a:ln w="12700">
            <a:solidFill>
              <a:schemeClr val="tx1"/>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25"/>
          <p:cNvSpPr txBox="1">
            <a:spLocks noGrp="1"/>
          </p:cNvSpPr>
          <p:nvPr>
            <p:ph sz="half" idx="2"/>
          </p:nvPr>
        </p:nvSpPr>
        <p:spPr>
          <a:xfrm>
            <a:off x="838200" y="1478857"/>
            <a:ext cx="5257800"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400"/>
              <a:buFont typeface="Libre Franklin Medium"/>
              <a:buAutoNum type="arabicPeriod"/>
            </a:pPr>
            <a:r>
              <a:rPr lang="fr-FR" sz="2300" dirty="0"/>
              <a:t>Dans la cellule </a:t>
            </a:r>
            <a:r>
              <a:rPr lang="fr-FR" sz="2300" i="1" dirty="0"/>
              <a:t>A1</a:t>
            </a:r>
            <a:r>
              <a:rPr lang="fr-FR" sz="2300" dirty="0"/>
              <a:t>, tapez « Date d'apparition », puis appuyez sur la touche </a:t>
            </a:r>
            <a:r>
              <a:rPr lang="fr-FR" sz="2300" b="1" dirty="0"/>
              <a:t>Tab</a:t>
            </a:r>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300" dirty="0"/>
              <a:t>Dans la cellule </a:t>
            </a:r>
            <a:r>
              <a:rPr lang="fr-FR" sz="2300" i="1" dirty="0"/>
              <a:t>B1</a:t>
            </a:r>
            <a:r>
              <a:rPr lang="fr-FR" sz="2300" dirty="0"/>
              <a:t>, tapez « Staff » (ne mettez que la première lettre en majuscule), puis appuyez sur la touche </a:t>
            </a:r>
            <a:r>
              <a:rPr lang="fr-FR" sz="2300" b="1" dirty="0"/>
              <a:t>Tab</a:t>
            </a:r>
            <a:endParaRPr lang="fr-FR" sz="2300"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300" dirty="0"/>
              <a:t>Dans la cellule </a:t>
            </a:r>
            <a:r>
              <a:rPr lang="fr-FR" sz="2300" i="1" dirty="0"/>
              <a:t>C1</a:t>
            </a:r>
            <a:r>
              <a:rPr lang="fr-FR" sz="2300" dirty="0"/>
              <a:t>, tapez « Communauté », puis appuyez sur la touche </a:t>
            </a:r>
            <a:r>
              <a:rPr lang="fr-FR" sz="2300" b="1" dirty="0"/>
              <a:t>Entrer</a:t>
            </a:r>
            <a:endParaRPr lang="fr-FR" sz="2300"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300" dirty="0"/>
              <a:t>Complétez les valeurs des colonnes A, B et C selon l'exemple ci-contre</a:t>
            </a:r>
          </a:p>
          <a:p>
            <a:pPr marL="228600" lvl="0" indent="-228600" algn="l" rtl="0">
              <a:lnSpc>
                <a:spcPct val="100000"/>
              </a:lnSpc>
              <a:spcBef>
                <a:spcPts val="1000"/>
              </a:spcBef>
              <a:spcAft>
                <a:spcPts val="0"/>
              </a:spcAft>
              <a:buClr>
                <a:schemeClr val="dk1"/>
              </a:buClr>
              <a:buSzPts val="2400"/>
              <a:buNone/>
            </a:pPr>
            <a:endParaRPr lang="fr-FR" sz="2300" dirty="0"/>
          </a:p>
        </p:txBody>
      </p:sp>
      <p:sp>
        <p:nvSpPr>
          <p:cNvPr id="529" name="Google Shape;529;p25"/>
          <p:cNvSpPr txBox="1">
            <a:spLocks noGrp="1"/>
          </p:cNvSpPr>
          <p:nvPr>
            <p:ph type="title"/>
          </p:nvPr>
        </p:nvSpPr>
        <p:spPr>
          <a:xfrm>
            <a:off x="838199" y="457200"/>
            <a:ext cx="10945483"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pour saisir des données dans Excel</a:t>
            </a:r>
          </a:p>
        </p:txBody>
      </p:sp>
      <p:pic>
        <p:nvPicPr>
          <p:cNvPr id="3" name="Picture 2">
            <a:extLst>
              <a:ext uri="{FF2B5EF4-FFF2-40B4-BE49-F238E27FC236}">
                <a16:creationId xmlns:a16="http://schemas.microsoft.com/office/drawing/2014/main" id="{8BC5A365-8887-1861-08F9-B847BC6D6D6D}"/>
              </a:ext>
            </a:extLst>
          </p:cNvPr>
          <p:cNvPicPr>
            <a:picLocks noChangeAspect="1"/>
          </p:cNvPicPr>
          <p:nvPr/>
        </p:nvPicPr>
        <p:blipFill>
          <a:blip r:embed="rId3"/>
          <a:stretch>
            <a:fillRect/>
          </a:stretch>
        </p:blipFill>
        <p:spPr>
          <a:xfrm>
            <a:off x="6288505" y="1478857"/>
            <a:ext cx="5257800" cy="3532728"/>
          </a:xfrm>
          <a:prstGeom prst="rect">
            <a:avLst/>
          </a:prstGeom>
          <a:ln w="12700">
            <a:solidFill>
              <a:schemeClr val="tx1"/>
            </a:solidFill>
          </a:ln>
        </p:spPr>
      </p:pic>
      <p:pic>
        <p:nvPicPr>
          <p:cNvPr id="4" name="Imagen 6">
            <a:extLst>
              <a:ext uri="{FF2B5EF4-FFF2-40B4-BE49-F238E27FC236}">
                <a16:creationId xmlns:a16="http://schemas.microsoft.com/office/drawing/2014/main" id="{CEF294CF-46AB-47C7-0A1A-E01E2FF3999B}"/>
              </a:ext>
            </a:extLst>
          </p:cNvPr>
          <p:cNvPicPr>
            <a:picLocks noChangeAspect="1"/>
          </p:cNvPicPr>
          <p:nvPr/>
        </p:nvPicPr>
        <p:blipFill>
          <a:blip r:embed="rId4"/>
          <a:stretch>
            <a:fillRect/>
          </a:stretch>
        </p:blipFill>
        <p:spPr>
          <a:xfrm>
            <a:off x="6641431" y="5233142"/>
            <a:ext cx="1743318" cy="1162212"/>
          </a:xfrm>
          <a:prstGeom prst="rect">
            <a:avLst/>
          </a:prstGeom>
          <a:ln w="12700">
            <a:solidFill>
              <a:schemeClr val="tx1"/>
            </a:solid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26"/>
          <p:cNvSpPr txBox="1">
            <a:spLocks noGrp="1"/>
          </p:cNvSpPr>
          <p:nvPr>
            <p:ph sz="half" idx="2"/>
          </p:nvPr>
        </p:nvSpPr>
        <p:spPr>
          <a:xfrm>
            <a:off x="838200" y="1478857"/>
            <a:ext cx="5979696"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400" dirty="0"/>
              <a:t>Placer le curseur sur </a:t>
            </a:r>
            <a:r>
              <a:rPr lang="fr-FR" sz="2400" u="sng" dirty="0"/>
              <a:t>Feuille1</a:t>
            </a:r>
            <a:endParaRPr lang="fr-FR" sz="2400"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Cliquer avec le bouton droit de la souris</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Sélectionnez </a:t>
            </a:r>
            <a:r>
              <a:rPr lang="fr-FR" sz="2400" b="1" dirty="0"/>
              <a:t>Renommer </a:t>
            </a:r>
            <a:r>
              <a:rPr lang="fr-FR" sz="2400" dirty="0"/>
              <a:t>dans le </a:t>
            </a:r>
            <a:br>
              <a:rPr lang="fr-FR" sz="2400" dirty="0"/>
            </a:br>
            <a:r>
              <a:rPr lang="fr-FR" sz="2400" dirty="0"/>
              <a:t>menu déroulant</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Tapez « mars 2024 »</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Appuyer sur la touche </a:t>
            </a:r>
            <a:r>
              <a:rPr lang="fr-FR" sz="2400" b="1" dirty="0"/>
              <a:t>Entrer</a:t>
            </a:r>
            <a:endParaRPr lang="fr-FR" sz="2400"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Sauvegardez votre travail en cliquant sur l'icône « </a:t>
            </a:r>
            <a:r>
              <a:rPr lang="fr-FR" sz="2400" b="1" dirty="0"/>
              <a:t>Sauvegarder </a:t>
            </a:r>
            <a:r>
              <a:rPr lang="fr-FR" sz="2400" dirty="0"/>
              <a:t>»</a:t>
            </a:r>
            <a:r>
              <a:rPr lang="fr-FR" sz="2400" b="1" dirty="0"/>
              <a:t> </a:t>
            </a:r>
            <a:r>
              <a:rPr lang="fr-FR" sz="2400" dirty="0"/>
              <a:t>en haut à gauche de votre écran  </a:t>
            </a:r>
          </a:p>
          <a:p>
            <a:pPr marL="228600" lvl="0" indent="-50800" algn="l" rtl="0">
              <a:lnSpc>
                <a:spcPct val="100000"/>
              </a:lnSpc>
              <a:spcBef>
                <a:spcPts val="1000"/>
              </a:spcBef>
              <a:spcAft>
                <a:spcPts val="0"/>
              </a:spcAft>
              <a:buClr>
                <a:schemeClr val="dk1"/>
              </a:buClr>
              <a:buSzPts val="2800"/>
              <a:buNone/>
            </a:pPr>
            <a:endParaRPr lang="fr-FR" sz="2600" dirty="0"/>
          </a:p>
          <a:p>
            <a:pPr marL="228600" lvl="0" indent="-50800" algn="l" rtl="0">
              <a:lnSpc>
                <a:spcPct val="100000"/>
              </a:lnSpc>
              <a:spcBef>
                <a:spcPts val="1000"/>
              </a:spcBef>
              <a:spcAft>
                <a:spcPts val="0"/>
              </a:spcAft>
              <a:buClr>
                <a:schemeClr val="dk1"/>
              </a:buClr>
              <a:buSzPts val="2800"/>
              <a:buNone/>
            </a:pPr>
            <a:endParaRPr lang="fr-FR" sz="2600" dirty="0"/>
          </a:p>
        </p:txBody>
      </p:sp>
      <p:sp>
        <p:nvSpPr>
          <p:cNvPr id="537" name="Google Shape;537;p2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Renommer une feuille de calcul</a:t>
            </a:r>
          </a:p>
        </p:txBody>
      </p:sp>
      <p:pic>
        <p:nvPicPr>
          <p:cNvPr id="538" name="Google Shape;538;p26" descr="The screen capture shows the Save icon. " title="Save Icon"/>
          <p:cNvPicPr preferRelativeResize="0"/>
          <p:nvPr/>
        </p:nvPicPr>
        <p:blipFill rotWithShape="1">
          <a:blip r:embed="rId3">
            <a:alphaModFix/>
          </a:blip>
          <a:srcRect l="579" t="15215" r="97935" b="82317"/>
          <a:stretch/>
        </p:blipFill>
        <p:spPr>
          <a:xfrm>
            <a:off x="4394559" y="5112802"/>
            <a:ext cx="596850" cy="596850"/>
          </a:xfrm>
          <a:prstGeom prst="rect">
            <a:avLst/>
          </a:prstGeom>
          <a:noFill/>
          <a:ln w="12700">
            <a:solidFill>
              <a:schemeClr val="tx1"/>
            </a:solidFill>
          </a:ln>
          <a:effectLst>
            <a:outerShdw blurRad="50800" dist="38100" dir="2700000" algn="tl" rotWithShape="0">
              <a:srgbClr val="000000">
                <a:alpha val="40000"/>
              </a:srgbClr>
            </a:outerShdw>
          </a:effectLst>
        </p:spPr>
      </p:pic>
      <p:pic>
        <p:nvPicPr>
          <p:cNvPr id="2" name="Image 14" descr="Une image contenant texte, nombre, capture d’écran&#10;&#10;Description générée automatiquement">
            <a:extLst>
              <a:ext uri="{FF2B5EF4-FFF2-40B4-BE49-F238E27FC236}">
                <a16:creationId xmlns:a16="http://schemas.microsoft.com/office/drawing/2014/main" id="{007B5C51-B0C4-F7E1-4826-21544F928C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0190" y="1368078"/>
            <a:ext cx="3100020" cy="4860866"/>
          </a:xfrm>
          <a:prstGeom prst="rect">
            <a:avLst/>
          </a:prstGeom>
          <a:ln w="12700">
            <a:solidFill>
              <a:schemeClr val="tx1"/>
            </a:solidFill>
          </a:ln>
        </p:spPr>
      </p:pic>
      <p:cxnSp>
        <p:nvCxnSpPr>
          <p:cNvPr id="3" name="Straight Arrow Connector 2">
            <a:extLst>
              <a:ext uri="{FF2B5EF4-FFF2-40B4-BE49-F238E27FC236}">
                <a16:creationId xmlns:a16="http://schemas.microsoft.com/office/drawing/2014/main" id="{18FE729B-DF3F-3573-0D45-944CA7162189}"/>
              </a:ext>
            </a:extLst>
          </p:cNvPr>
          <p:cNvCxnSpPr>
            <a:cxnSpLocks/>
          </p:cNvCxnSpPr>
          <p:nvPr/>
        </p:nvCxnSpPr>
        <p:spPr>
          <a:xfrm flipH="1">
            <a:off x="8919411" y="3898232"/>
            <a:ext cx="385010" cy="46522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2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dirty="0">
                <a:latin typeface="Arial"/>
                <a:ea typeface="Arial"/>
                <a:cs typeface="Arial"/>
                <a:sym typeface="Arial"/>
              </a:rPr>
              <a:t>Quatre façons de modifier des valeurs dans une cellule spécifique</a:t>
            </a:r>
            <a:endParaRPr lang="fr-FR" sz="2400" dirty="0"/>
          </a:p>
          <a:p>
            <a:pPr marL="0" lvl="0" indent="0" algn="l" rtl="0">
              <a:lnSpc>
                <a:spcPct val="100000"/>
              </a:lnSpc>
              <a:spcBef>
                <a:spcPts val="1000"/>
              </a:spcBef>
              <a:spcAft>
                <a:spcPts val="0"/>
              </a:spcAft>
              <a:buClr>
                <a:schemeClr val="dk1"/>
              </a:buClr>
              <a:buSzPts val="2800"/>
              <a:buNone/>
            </a:pPr>
            <a:endParaRPr lang="fr-FR" dirty="0"/>
          </a:p>
        </p:txBody>
      </p:sp>
      <p:sp>
        <p:nvSpPr>
          <p:cNvPr id="548" name="Google Shape;548;p2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Modifier les valeurs</a:t>
            </a:r>
          </a:p>
        </p:txBody>
      </p:sp>
      <p:sp>
        <p:nvSpPr>
          <p:cNvPr id="549" name="Google Shape;549;p27"/>
          <p:cNvSpPr txBox="1"/>
          <p:nvPr/>
        </p:nvSpPr>
        <p:spPr>
          <a:xfrm>
            <a:off x="838198" y="2006075"/>
            <a:ext cx="5029200" cy="2696553"/>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228600" marR="0" lvl="0" indent="-228600" algn="ctr" rtl="0">
              <a:spcBef>
                <a:spcPts val="0"/>
              </a:spcBef>
              <a:spcAft>
                <a:spcPts val="0"/>
              </a:spcAft>
              <a:buNone/>
            </a:pPr>
            <a:r>
              <a:rPr lang="fr-FR" sz="2200" b="1" dirty="0">
                <a:solidFill>
                  <a:schemeClr val="dk1"/>
                </a:solidFill>
                <a:latin typeface="Arial"/>
                <a:ea typeface="Arial"/>
                <a:cs typeface="Arial"/>
                <a:sym typeface="Arial"/>
              </a:rPr>
              <a:t>Touche de suppression ou d'effacement arrière</a:t>
            </a:r>
            <a:endParaRPr lang="fr-FR" sz="2200" dirty="0"/>
          </a:p>
          <a:p>
            <a:pPr marL="228600" marR="0" lvl="0" indent="-228600" algn="l" rtl="0">
              <a:spcBef>
                <a:spcPts val="1000"/>
              </a:spcBef>
              <a:spcAft>
                <a:spcPts val="0"/>
              </a:spcAft>
              <a:buClr>
                <a:schemeClr val="dk1"/>
              </a:buClr>
              <a:buSzPts val="2000"/>
              <a:buFont typeface="Arial"/>
              <a:buChar char="•"/>
            </a:pPr>
            <a:r>
              <a:rPr lang="fr-FR" dirty="0">
                <a:solidFill>
                  <a:schemeClr val="dk1"/>
                </a:solidFill>
                <a:ea typeface="Arial"/>
                <a:cs typeface="Arial"/>
                <a:sym typeface="Arial"/>
              </a:rPr>
              <a:t>Efface les données et laisse la cellule vide</a:t>
            </a:r>
            <a:endParaRPr lang="fr-FR" dirty="0"/>
          </a:p>
          <a:p>
            <a:pPr marL="228600" marR="0" lvl="0" indent="-228600" algn="l" rtl="0">
              <a:spcBef>
                <a:spcPts val="1000"/>
              </a:spcBef>
              <a:spcAft>
                <a:spcPts val="0"/>
              </a:spcAft>
              <a:buClr>
                <a:schemeClr val="dk1"/>
              </a:buClr>
              <a:buSzPts val="2000"/>
              <a:buFont typeface="Arial"/>
              <a:buChar char="•"/>
            </a:pPr>
            <a:r>
              <a:rPr lang="fr-FR" dirty="0">
                <a:solidFill>
                  <a:schemeClr val="dk1"/>
                </a:solidFill>
                <a:ea typeface="Arial"/>
                <a:cs typeface="Arial"/>
                <a:sym typeface="Arial"/>
              </a:rPr>
              <a:t>L'effacement est automatiquement sauvegardé si l'on appuie sur la touche </a:t>
            </a:r>
            <a:r>
              <a:rPr lang="fr-FR" b="1" dirty="0">
                <a:solidFill>
                  <a:schemeClr val="dk1"/>
                </a:solidFill>
                <a:ea typeface="Arial"/>
                <a:cs typeface="Arial"/>
                <a:sym typeface="Arial"/>
              </a:rPr>
              <a:t>Entr</a:t>
            </a:r>
            <a:r>
              <a:rPr lang="fr-FR" b="1" dirty="0">
                <a:solidFill>
                  <a:schemeClr val="dk1"/>
                </a:solidFill>
                <a:sym typeface="Arial"/>
              </a:rPr>
              <a:t>er</a:t>
            </a:r>
            <a:r>
              <a:rPr lang="fr-FR" dirty="0">
                <a:solidFill>
                  <a:schemeClr val="dk1"/>
                </a:solidFill>
                <a:ea typeface="Arial"/>
                <a:cs typeface="Arial"/>
                <a:sym typeface="Arial"/>
              </a:rPr>
              <a:t>, et n'est pas sauvegardé si l'on appuie sur la touche </a:t>
            </a:r>
            <a:r>
              <a:rPr lang="fr-FR" b="1" dirty="0">
                <a:solidFill>
                  <a:schemeClr val="dk1"/>
                </a:solidFill>
                <a:ea typeface="Arial"/>
                <a:cs typeface="Arial"/>
                <a:sym typeface="Arial"/>
              </a:rPr>
              <a:t>ESC</a:t>
            </a:r>
            <a:endParaRPr lang="fr-FR" dirty="0"/>
          </a:p>
        </p:txBody>
      </p:sp>
      <p:sp>
        <p:nvSpPr>
          <p:cNvPr id="550" name="Google Shape;550;p27"/>
          <p:cNvSpPr txBox="1"/>
          <p:nvPr/>
        </p:nvSpPr>
        <p:spPr>
          <a:xfrm>
            <a:off x="6096000" y="2006073"/>
            <a:ext cx="5029200" cy="2696552"/>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228600" marR="0" lvl="0" indent="-228600" algn="ctr" rtl="0">
              <a:spcBef>
                <a:spcPts val="0"/>
              </a:spcBef>
              <a:spcAft>
                <a:spcPts val="0"/>
              </a:spcAft>
              <a:buNone/>
            </a:pPr>
            <a:r>
              <a:rPr lang="fr-FR" sz="2200" b="1" dirty="0">
                <a:solidFill>
                  <a:schemeClr val="dk1"/>
                </a:solidFill>
                <a:latin typeface="Arial"/>
                <a:ea typeface="Arial"/>
                <a:cs typeface="Arial"/>
                <a:sym typeface="Arial"/>
              </a:rPr>
              <a:t>Supprimer en saisissant de </a:t>
            </a:r>
            <a:br>
              <a:rPr lang="fr-FR" sz="2200" b="1" dirty="0">
                <a:solidFill>
                  <a:schemeClr val="dk1"/>
                </a:solidFill>
                <a:latin typeface="Arial"/>
                <a:ea typeface="Arial"/>
                <a:cs typeface="Arial"/>
                <a:sym typeface="Arial"/>
              </a:rPr>
            </a:br>
            <a:r>
              <a:rPr lang="fr-FR" sz="2200" b="1" dirty="0">
                <a:solidFill>
                  <a:schemeClr val="dk1"/>
                </a:solidFill>
                <a:latin typeface="Arial"/>
                <a:ea typeface="Arial"/>
                <a:cs typeface="Arial"/>
                <a:sym typeface="Arial"/>
              </a:rPr>
              <a:t>nouvelles données</a:t>
            </a:r>
            <a:endParaRPr lang="fr-FR" sz="2200" dirty="0"/>
          </a:p>
          <a:p>
            <a:pPr marL="228600" marR="0" lvl="0" indent="-228600" algn="l" rtl="0">
              <a:spcBef>
                <a:spcPts val="1000"/>
              </a:spcBef>
              <a:spcAft>
                <a:spcPts val="0"/>
              </a:spcAft>
              <a:buClr>
                <a:schemeClr val="dk1"/>
              </a:buClr>
              <a:buSzPts val="2000"/>
              <a:buFont typeface="Arial"/>
              <a:buChar char="•"/>
            </a:pPr>
            <a:r>
              <a:rPr lang="fr-FR" dirty="0">
                <a:solidFill>
                  <a:schemeClr val="dk1"/>
                </a:solidFill>
                <a:latin typeface="Arial"/>
                <a:ea typeface="Arial"/>
                <a:cs typeface="Arial"/>
                <a:sym typeface="Arial"/>
              </a:rPr>
              <a:t>Remplace les valeurs existantes par de nouvelles valeurs</a:t>
            </a:r>
            <a:br>
              <a:rPr lang="fr-FR" dirty="0">
                <a:solidFill>
                  <a:schemeClr val="dk1"/>
                </a:solidFill>
                <a:latin typeface="Arial"/>
                <a:ea typeface="Arial"/>
                <a:cs typeface="Arial"/>
                <a:sym typeface="Arial"/>
              </a:rPr>
            </a:br>
            <a:br>
              <a:rPr lang="fr-FR" sz="2400" dirty="0">
                <a:solidFill>
                  <a:schemeClr val="dk1"/>
                </a:solidFill>
                <a:latin typeface="Arial"/>
                <a:ea typeface="Arial"/>
                <a:cs typeface="Arial"/>
                <a:sym typeface="Arial"/>
              </a:rPr>
            </a:br>
            <a:br>
              <a:rPr lang="fr-FR" sz="2400" dirty="0">
                <a:solidFill>
                  <a:schemeClr val="dk1"/>
                </a:solidFill>
                <a:latin typeface="Arial"/>
                <a:ea typeface="Arial"/>
                <a:cs typeface="Arial"/>
                <a:sym typeface="Arial"/>
              </a:rPr>
            </a:br>
            <a:br>
              <a:rPr lang="fr-FR" sz="2400" dirty="0">
                <a:solidFill>
                  <a:schemeClr val="dk1"/>
                </a:solidFill>
                <a:latin typeface="Arial"/>
                <a:ea typeface="Arial"/>
                <a:cs typeface="Arial"/>
                <a:sym typeface="Arial"/>
              </a:rPr>
            </a:br>
            <a:endParaRPr lang="fr-FR" sz="2000" dirty="0">
              <a:solidFill>
                <a:schemeClr val="dk1"/>
              </a:solidFill>
              <a:latin typeface="Arial"/>
              <a:ea typeface="Arial"/>
              <a:cs typeface="Arial"/>
              <a:sym typeface="Arial"/>
            </a:endParaRPr>
          </a:p>
        </p:txBody>
      </p:sp>
      <p:sp>
        <p:nvSpPr>
          <p:cNvPr id="551" name="Google Shape;551;p27"/>
          <p:cNvSpPr txBox="1"/>
          <p:nvPr/>
        </p:nvSpPr>
        <p:spPr>
          <a:xfrm>
            <a:off x="838198" y="5053532"/>
            <a:ext cx="5029200" cy="1048965"/>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200" b="1" dirty="0">
                <a:solidFill>
                  <a:schemeClr val="dk1"/>
                </a:solidFill>
                <a:latin typeface="Arial"/>
                <a:ea typeface="Arial"/>
                <a:cs typeface="Arial"/>
                <a:sym typeface="Arial"/>
              </a:rPr>
              <a:t>Boutons </a:t>
            </a:r>
            <a:r>
              <a:rPr lang="fr-FR" sz="2200" b="1" dirty="0">
                <a:solidFill>
                  <a:schemeClr val="dk1"/>
                </a:solidFill>
              </a:rPr>
              <a:t>Effacer</a:t>
            </a:r>
            <a:r>
              <a:rPr lang="fr-FR" sz="2200" b="1" dirty="0">
                <a:solidFill>
                  <a:schemeClr val="dk1"/>
                </a:solidFill>
                <a:latin typeface="Arial"/>
                <a:ea typeface="Arial"/>
                <a:cs typeface="Arial"/>
                <a:sym typeface="Arial"/>
              </a:rPr>
              <a:t> ou Rétablir</a:t>
            </a:r>
            <a:endParaRPr lang="fr-FR" sz="2200" dirty="0"/>
          </a:p>
          <a:p>
            <a:pPr marL="228600" marR="0" lvl="0" indent="-228600" algn="l" rtl="0">
              <a:spcBef>
                <a:spcPts val="500"/>
              </a:spcBef>
              <a:spcAft>
                <a:spcPts val="0"/>
              </a:spcAft>
              <a:buClr>
                <a:schemeClr val="dk1"/>
              </a:buClr>
              <a:buSzPts val="2000"/>
              <a:buFont typeface="Arial"/>
              <a:buChar char="•"/>
            </a:pPr>
            <a:r>
              <a:rPr lang="fr-FR" dirty="0">
                <a:solidFill>
                  <a:schemeClr val="dk1"/>
                </a:solidFill>
                <a:latin typeface="Arial"/>
                <a:ea typeface="Arial"/>
                <a:cs typeface="Arial"/>
                <a:sym typeface="Arial"/>
              </a:rPr>
              <a:t>Retourne à une entrée précédente ou </a:t>
            </a:r>
            <a:r>
              <a:rPr lang="fr-FR" dirty="0" err="1">
                <a:solidFill>
                  <a:schemeClr val="dk1"/>
                </a:solidFill>
                <a:latin typeface="Arial"/>
                <a:ea typeface="Arial"/>
                <a:cs typeface="Arial"/>
                <a:sym typeface="Arial"/>
              </a:rPr>
              <a:t>récupére</a:t>
            </a:r>
            <a:r>
              <a:rPr lang="fr-FR" dirty="0">
                <a:solidFill>
                  <a:schemeClr val="dk1"/>
                </a:solidFill>
                <a:latin typeface="Arial"/>
                <a:ea typeface="Arial"/>
                <a:cs typeface="Arial"/>
                <a:sym typeface="Arial"/>
              </a:rPr>
              <a:t> après un retour en arrière</a:t>
            </a:r>
            <a:endParaRPr lang="fr-FR" b="1" u="sng" dirty="0">
              <a:solidFill>
                <a:schemeClr val="dk1"/>
              </a:solidFill>
              <a:latin typeface="Arial"/>
              <a:ea typeface="Arial"/>
              <a:cs typeface="Arial"/>
              <a:sym typeface="Arial"/>
            </a:endParaRPr>
          </a:p>
        </p:txBody>
      </p:sp>
      <p:sp>
        <p:nvSpPr>
          <p:cNvPr id="552" name="Google Shape;552;p27"/>
          <p:cNvSpPr txBox="1"/>
          <p:nvPr/>
        </p:nvSpPr>
        <p:spPr>
          <a:xfrm>
            <a:off x="6096000" y="5051602"/>
            <a:ext cx="5029200" cy="1048965"/>
          </a:xfrm>
          <a:prstGeom prst="rect">
            <a:avLst/>
          </a:prstGeom>
          <a:noFill/>
          <a:ln w="5080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200" b="1" dirty="0">
                <a:solidFill>
                  <a:schemeClr val="dk1"/>
                </a:solidFill>
                <a:latin typeface="Arial"/>
                <a:ea typeface="Arial"/>
                <a:cs typeface="Arial"/>
                <a:sym typeface="Arial"/>
              </a:rPr>
              <a:t>Barre de Formule</a:t>
            </a:r>
            <a:endParaRPr lang="fr-FR" sz="2200" dirty="0"/>
          </a:p>
          <a:p>
            <a:pPr marL="228600" marR="0" lvl="0" indent="-228600" algn="l" rtl="0">
              <a:spcBef>
                <a:spcPts val="500"/>
              </a:spcBef>
              <a:spcAft>
                <a:spcPts val="0"/>
              </a:spcAft>
              <a:buClr>
                <a:schemeClr val="dk1"/>
              </a:buClr>
              <a:buSzPts val="2000"/>
              <a:buFont typeface="Arial"/>
              <a:buChar char="•"/>
            </a:pPr>
            <a:r>
              <a:rPr lang="fr-FR" dirty="0">
                <a:solidFill>
                  <a:schemeClr val="dk1"/>
                </a:solidFill>
                <a:latin typeface="Arial"/>
                <a:ea typeface="Arial"/>
                <a:cs typeface="Arial"/>
                <a:sym typeface="Arial"/>
              </a:rPr>
              <a:t>Modifie les données à l'intérieur de la cellule, après avoir cliqué sur la cellule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2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a:t>Aller à la feuille de calcul </a:t>
            </a:r>
            <a:r>
              <a:rPr lang="fr-FR" sz="2800" u="sng"/>
              <a:t>mars 2024</a:t>
            </a:r>
            <a:endParaRPr/>
          </a:p>
        </p:txBody>
      </p:sp>
      <p:sp>
        <p:nvSpPr>
          <p:cNvPr id="559" name="Google Shape;559;p2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pour l'édition de valeurs (1/2)</a:t>
            </a:r>
            <a:endParaRPr dirty="0">
              <a:latin typeface="Franklin Gothic Medium" panose="020B0603020102020204" pitchFamily="34" charset="0"/>
            </a:endParaRPr>
          </a:p>
        </p:txBody>
      </p:sp>
      <p:sp>
        <p:nvSpPr>
          <p:cNvPr id="560" name="Google Shape;560;p28"/>
          <p:cNvSpPr txBox="1"/>
          <p:nvPr/>
        </p:nvSpPr>
        <p:spPr>
          <a:xfrm>
            <a:off x="997057" y="2303454"/>
            <a:ext cx="5617200" cy="3280917"/>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400" b="1" dirty="0">
                <a:solidFill>
                  <a:schemeClr val="dk1"/>
                </a:solidFill>
                <a:latin typeface="Arial"/>
                <a:ea typeface="Arial"/>
                <a:cs typeface="Arial"/>
                <a:sym typeface="Arial"/>
              </a:rPr>
              <a:t>Touche de suppression ou d'effacement arrière :</a:t>
            </a:r>
            <a:endParaRPr sz="2400" dirty="0"/>
          </a:p>
          <a:p>
            <a:pPr marL="457200" marR="0" lvl="0" indent="-457200" algn="l" rtl="0">
              <a:spcBef>
                <a:spcPts val="5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Sélectionner la cellule </a:t>
            </a:r>
            <a:r>
              <a:rPr lang="fr-FR" sz="2400" i="1" dirty="0">
                <a:solidFill>
                  <a:schemeClr val="dk1"/>
                </a:solidFill>
                <a:latin typeface="Arial"/>
                <a:ea typeface="Arial"/>
                <a:cs typeface="Arial"/>
                <a:sym typeface="Arial"/>
              </a:rPr>
              <a:t>A1</a:t>
            </a:r>
            <a:endParaRPr dirty="0"/>
          </a:p>
          <a:p>
            <a:pPr marL="457200" marR="0" lvl="0" indent="-457200" algn="l" rtl="0">
              <a:spcBef>
                <a:spcPts val="10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Appuyez sur la touche </a:t>
            </a:r>
            <a:r>
              <a:rPr lang="fr-FR" sz="2400" b="1" dirty="0">
                <a:solidFill>
                  <a:schemeClr val="dk1"/>
                </a:solidFill>
              </a:rPr>
              <a:t>Supprimer</a:t>
            </a:r>
            <a:endParaRPr dirty="0"/>
          </a:p>
          <a:p>
            <a:pPr marL="457200" marR="0" lvl="0" indent="-457200" algn="l" rtl="0">
              <a:spcBef>
                <a:spcPts val="10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Pour annuler cette étape, cliquez sur le symbole </a:t>
            </a:r>
            <a:r>
              <a:rPr lang="fr-FR" sz="2400" b="1" dirty="0">
                <a:solidFill>
                  <a:schemeClr val="dk1"/>
                </a:solidFill>
              </a:rPr>
              <a:t>Rétablir</a:t>
            </a:r>
            <a:r>
              <a:rPr lang="fr-FR" sz="2400" b="1" dirty="0">
                <a:solidFill>
                  <a:schemeClr val="dk1"/>
                </a:solidFill>
                <a:latin typeface="Arial"/>
                <a:ea typeface="Arial"/>
                <a:cs typeface="Arial"/>
                <a:sym typeface="Arial"/>
              </a:rPr>
              <a:t> </a:t>
            </a:r>
            <a:br>
              <a:rPr lang="fr-FR" sz="2400" b="1" dirty="0">
                <a:solidFill>
                  <a:schemeClr val="dk1"/>
                </a:solidFill>
                <a:latin typeface="Arial"/>
                <a:ea typeface="Arial"/>
                <a:cs typeface="Arial"/>
                <a:sym typeface="Arial"/>
              </a:rPr>
            </a:br>
            <a:endParaRPr sz="2400" b="1" dirty="0">
              <a:solidFill>
                <a:schemeClr val="dk1"/>
              </a:solidFill>
              <a:latin typeface="Arial"/>
              <a:ea typeface="Arial"/>
              <a:cs typeface="Arial"/>
              <a:sym typeface="Arial"/>
            </a:endParaRPr>
          </a:p>
        </p:txBody>
      </p:sp>
      <p:sp>
        <p:nvSpPr>
          <p:cNvPr id="561" name="Google Shape;561;p28"/>
          <p:cNvSpPr txBox="1"/>
          <p:nvPr/>
        </p:nvSpPr>
        <p:spPr>
          <a:xfrm>
            <a:off x="6769289" y="2303454"/>
            <a:ext cx="4940400" cy="3280917"/>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228600" marR="0" lvl="0" indent="-228600" algn="ctr" rtl="0">
              <a:spcBef>
                <a:spcPts val="0"/>
              </a:spcBef>
              <a:spcAft>
                <a:spcPts val="0"/>
              </a:spcAft>
              <a:buNone/>
            </a:pPr>
            <a:r>
              <a:rPr lang="fr-FR" sz="2400" b="1" dirty="0">
                <a:solidFill>
                  <a:schemeClr val="dk1"/>
                </a:solidFill>
                <a:latin typeface="Arial"/>
                <a:ea typeface="Arial"/>
                <a:cs typeface="Arial"/>
                <a:sym typeface="Arial"/>
              </a:rPr>
              <a:t>Écraser :</a:t>
            </a:r>
            <a:endParaRPr sz="2400" dirty="0"/>
          </a:p>
          <a:p>
            <a:pPr marL="457200" marR="0" lvl="0" indent="-457200" algn="l" rtl="0">
              <a:spcBef>
                <a:spcPts val="10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Sélectionner la cellule </a:t>
            </a:r>
            <a:r>
              <a:rPr lang="fr-FR" sz="2400" i="1" dirty="0">
                <a:solidFill>
                  <a:schemeClr val="dk1"/>
                </a:solidFill>
                <a:latin typeface="Arial"/>
                <a:ea typeface="Arial"/>
                <a:cs typeface="Arial"/>
                <a:sym typeface="Arial"/>
              </a:rPr>
              <a:t>B1</a:t>
            </a:r>
            <a:endParaRPr sz="2400" dirty="0">
              <a:solidFill>
                <a:schemeClr val="dk1"/>
              </a:solidFill>
              <a:latin typeface="Arial"/>
              <a:ea typeface="Arial"/>
              <a:cs typeface="Arial"/>
              <a:sym typeface="Arial"/>
            </a:endParaRPr>
          </a:p>
          <a:p>
            <a:pPr marL="457200" marR="0" lvl="0" indent="-457200" algn="l" rtl="0">
              <a:spcBef>
                <a:spcPts val="10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Tapez « </a:t>
            </a:r>
            <a:r>
              <a:rPr lang="fr-FR" sz="2400" dirty="0">
                <a:solidFill>
                  <a:schemeClr val="dk1"/>
                </a:solidFill>
              </a:rPr>
              <a:t>PERSONNEL</a:t>
            </a:r>
            <a:r>
              <a:rPr lang="fr-FR" sz="2400" i="1" dirty="0">
                <a:solidFill>
                  <a:schemeClr val="dk1"/>
                </a:solidFill>
                <a:latin typeface="Arial"/>
                <a:cs typeface="Arial"/>
                <a:sym typeface="Arial"/>
              </a:rPr>
              <a:t> » </a:t>
            </a:r>
            <a:br>
              <a:rPr lang="fr-FR" sz="2400" i="1" dirty="0">
                <a:solidFill>
                  <a:schemeClr val="dk1"/>
                </a:solidFill>
                <a:latin typeface="Arial"/>
                <a:cs typeface="Arial"/>
                <a:sym typeface="Arial"/>
              </a:rPr>
            </a:br>
            <a:r>
              <a:rPr lang="fr-FR" sz="2400" dirty="0">
                <a:solidFill>
                  <a:schemeClr val="dk1"/>
                </a:solidFill>
                <a:latin typeface="Arial"/>
                <a:ea typeface="Arial"/>
                <a:cs typeface="Arial"/>
                <a:sym typeface="Arial"/>
              </a:rPr>
              <a:t>(tout en majuscules)</a:t>
            </a:r>
            <a:endParaRPr dirty="0"/>
          </a:p>
          <a:p>
            <a:pPr marL="457200" marR="0" lvl="0" indent="-457200" algn="l" rtl="0">
              <a:spcBef>
                <a:spcPts val="1000"/>
              </a:spcBef>
              <a:spcAft>
                <a:spcPts val="0"/>
              </a:spcAft>
              <a:buClr>
                <a:schemeClr val="dk1"/>
              </a:buClr>
              <a:buSzPts val="2400"/>
              <a:buFont typeface="Libre Franklin Medium"/>
              <a:buAutoNum type="arabicPeriod"/>
            </a:pPr>
            <a:r>
              <a:rPr lang="fr-FR" sz="2400" dirty="0">
                <a:solidFill>
                  <a:schemeClr val="dk1"/>
                </a:solidFill>
                <a:latin typeface="Arial"/>
                <a:ea typeface="Arial"/>
                <a:cs typeface="Arial"/>
                <a:sym typeface="Arial"/>
              </a:rPr>
              <a:t>Appuyer sur la touche </a:t>
            </a:r>
            <a:r>
              <a:rPr lang="fr-FR" sz="2400" b="1" dirty="0">
                <a:solidFill>
                  <a:schemeClr val="dk1"/>
                </a:solidFill>
                <a:latin typeface="Arial"/>
                <a:ea typeface="Arial"/>
                <a:cs typeface="Arial"/>
                <a:sym typeface="Arial"/>
              </a:rPr>
              <a:t>Entrer       </a:t>
            </a:r>
            <a:br>
              <a:rPr lang="fr-FR" sz="2400" b="1" dirty="0">
                <a:solidFill>
                  <a:schemeClr val="dk1"/>
                </a:solidFill>
                <a:latin typeface="Arial"/>
                <a:ea typeface="Arial"/>
                <a:cs typeface="Arial"/>
                <a:sym typeface="Arial"/>
              </a:rPr>
            </a:br>
            <a:br>
              <a:rPr lang="fr-FR" sz="2400" b="1" dirty="0">
                <a:solidFill>
                  <a:schemeClr val="dk1"/>
                </a:solidFill>
                <a:latin typeface="Arial"/>
                <a:ea typeface="Arial"/>
                <a:cs typeface="Arial"/>
                <a:sym typeface="Arial"/>
              </a:rPr>
            </a:br>
            <a:br>
              <a:rPr lang="fr-FR" sz="2400" b="1" dirty="0">
                <a:solidFill>
                  <a:schemeClr val="dk1"/>
                </a:solidFill>
                <a:latin typeface="Arial"/>
                <a:ea typeface="Arial"/>
                <a:cs typeface="Arial"/>
                <a:sym typeface="Arial"/>
              </a:rPr>
            </a:br>
            <a:endParaRPr sz="2400" b="1" dirty="0">
              <a:solidFill>
                <a:schemeClr val="dk1"/>
              </a:solidFill>
              <a:latin typeface="Arial"/>
              <a:ea typeface="Arial"/>
              <a:cs typeface="Arial"/>
              <a:sym typeface="Arial"/>
            </a:endParaRPr>
          </a:p>
        </p:txBody>
      </p:sp>
      <p:pic>
        <p:nvPicPr>
          <p:cNvPr id="562" name="Google Shape;562;p28"/>
          <p:cNvPicPr preferRelativeResize="0"/>
          <p:nvPr/>
        </p:nvPicPr>
        <p:blipFill rotWithShape="1">
          <a:blip r:embed="rId3">
            <a:alphaModFix/>
          </a:blip>
          <a:srcRect t="12632"/>
          <a:stretch/>
        </p:blipFill>
        <p:spPr>
          <a:xfrm>
            <a:off x="4376068" y="4548556"/>
            <a:ext cx="584948" cy="447173"/>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29"/>
          <p:cNvSpPr txBox="1">
            <a:spLocks noGrp="1"/>
          </p:cNvSpPr>
          <p:nvPr>
            <p:ph sz="half" idx="2"/>
          </p:nvPr>
        </p:nvSpPr>
        <p:spPr>
          <a:xfrm>
            <a:off x="838200" y="1478858"/>
            <a:ext cx="10515600" cy="431586"/>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Aller à la feuille de calcul </a:t>
            </a:r>
            <a:r>
              <a:rPr lang="fr-FR" sz="2800" u="sng" dirty="0"/>
              <a:t>mars 2024</a:t>
            </a:r>
            <a:endParaRPr lang="fr-FR" dirty="0"/>
          </a:p>
        </p:txBody>
      </p:sp>
      <p:sp>
        <p:nvSpPr>
          <p:cNvPr id="569" name="Google Shape;569;p2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pour l'édition de valeurs (2/2)</a:t>
            </a:r>
          </a:p>
        </p:txBody>
      </p:sp>
      <p:sp>
        <p:nvSpPr>
          <p:cNvPr id="570" name="Google Shape;570;p29"/>
          <p:cNvSpPr txBox="1"/>
          <p:nvPr/>
        </p:nvSpPr>
        <p:spPr>
          <a:xfrm>
            <a:off x="6704237" y="2275711"/>
            <a:ext cx="4846200" cy="3684218"/>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228600" marR="0" lvl="0" indent="-228600" algn="ctr" rtl="0">
              <a:spcBef>
                <a:spcPts val="0"/>
              </a:spcBef>
              <a:spcAft>
                <a:spcPts val="0"/>
              </a:spcAft>
              <a:buNone/>
            </a:pPr>
            <a:r>
              <a:rPr lang="fr-FR" sz="2800" b="1" dirty="0">
                <a:solidFill>
                  <a:schemeClr val="dk1"/>
                </a:solidFill>
                <a:latin typeface="Arial"/>
                <a:ea typeface="Arial"/>
                <a:cs typeface="Arial"/>
                <a:sym typeface="Arial"/>
              </a:rPr>
              <a:t>Formule Bar :</a:t>
            </a:r>
            <a:endParaRPr lang="fr-FR" dirty="0"/>
          </a:p>
          <a:p>
            <a:pPr marL="0" marR="0" lvl="0" indent="0" algn="l" rtl="0">
              <a:spcBef>
                <a:spcPts val="1000"/>
              </a:spcBef>
              <a:spcAft>
                <a:spcPts val="0"/>
              </a:spcAft>
              <a:buNone/>
            </a:pPr>
            <a:r>
              <a:rPr lang="fr-FR" dirty="0">
                <a:solidFill>
                  <a:schemeClr val="dk1"/>
                </a:solidFill>
                <a:ea typeface="Arial"/>
                <a:cs typeface="Arial"/>
                <a:sym typeface="Arial"/>
              </a:rPr>
              <a:t>Pour éditer à l'intérieur de la cellule, cliquez avec le bouton gauche de la souris sur la cellule, puis éditez dans la barre de formule </a:t>
            </a:r>
            <a:endParaRPr lang="fr-FR" dirty="0"/>
          </a:p>
          <a:p>
            <a:pPr marL="457200" marR="0" lvl="0" indent="-457200" algn="l" rtl="0">
              <a:spcBef>
                <a:spcPts val="1000"/>
              </a:spcBef>
              <a:spcAft>
                <a:spcPts val="0"/>
              </a:spcAft>
              <a:buClr>
                <a:schemeClr val="dk1"/>
              </a:buClr>
              <a:buSzPts val="2000"/>
              <a:buFont typeface="Libre Franklin Medium"/>
              <a:buAutoNum type="arabicPeriod"/>
            </a:pPr>
            <a:r>
              <a:rPr lang="fr-FR" dirty="0">
                <a:solidFill>
                  <a:schemeClr val="dk1"/>
                </a:solidFill>
                <a:ea typeface="Arial"/>
                <a:cs typeface="Arial"/>
                <a:sym typeface="Arial"/>
              </a:rPr>
              <a:t>Cliquez avec le bouton gauche de la souris sur la cellule </a:t>
            </a:r>
            <a:r>
              <a:rPr lang="fr-FR" i="1" dirty="0">
                <a:solidFill>
                  <a:schemeClr val="dk1"/>
                </a:solidFill>
                <a:ea typeface="Arial"/>
                <a:cs typeface="Arial"/>
                <a:sym typeface="Arial"/>
              </a:rPr>
              <a:t>B1</a:t>
            </a:r>
            <a:endParaRPr lang="fr-FR" dirty="0">
              <a:solidFill>
                <a:schemeClr val="dk1"/>
              </a:solidFill>
              <a:ea typeface="Arial"/>
              <a:cs typeface="Arial"/>
              <a:sym typeface="Arial"/>
            </a:endParaRPr>
          </a:p>
          <a:p>
            <a:pPr marL="457200" marR="0" lvl="0" indent="-457200" algn="l" rtl="0">
              <a:spcBef>
                <a:spcPts val="1000"/>
              </a:spcBef>
              <a:spcAft>
                <a:spcPts val="0"/>
              </a:spcAft>
              <a:buClr>
                <a:schemeClr val="dk1"/>
              </a:buClr>
              <a:buSzPts val="2000"/>
              <a:buFont typeface="Libre Franklin Medium"/>
              <a:buAutoNum type="arabicPeriod"/>
            </a:pPr>
            <a:r>
              <a:rPr lang="fr-FR" dirty="0">
                <a:solidFill>
                  <a:schemeClr val="dk1"/>
                </a:solidFill>
                <a:ea typeface="Arial"/>
                <a:cs typeface="Arial"/>
                <a:sym typeface="Arial"/>
              </a:rPr>
              <a:t>Remplacer « </a:t>
            </a:r>
            <a:r>
              <a:rPr lang="fr-FR" dirty="0">
                <a:solidFill>
                  <a:schemeClr val="dk1"/>
                </a:solidFill>
              </a:rPr>
              <a:t>personnel</a:t>
            </a:r>
            <a:r>
              <a:rPr lang="fr-FR" dirty="0">
                <a:solidFill>
                  <a:schemeClr val="dk1"/>
                </a:solidFill>
                <a:cs typeface="Arial"/>
                <a:sym typeface="Arial"/>
              </a:rPr>
              <a:t> »</a:t>
            </a:r>
            <a:r>
              <a:rPr lang="fr-FR" dirty="0">
                <a:solidFill>
                  <a:schemeClr val="dk1"/>
                </a:solidFill>
                <a:ea typeface="Arial"/>
                <a:cs typeface="Arial"/>
                <a:sym typeface="Arial"/>
              </a:rPr>
              <a:t> par « </a:t>
            </a:r>
            <a:r>
              <a:rPr lang="fr-FR" dirty="0">
                <a:solidFill>
                  <a:schemeClr val="dk1"/>
                </a:solidFill>
              </a:rPr>
              <a:t>PERSONNEL</a:t>
            </a:r>
            <a:r>
              <a:rPr lang="fr-FR" dirty="0">
                <a:solidFill>
                  <a:schemeClr val="dk1"/>
                </a:solidFill>
                <a:cs typeface="Arial"/>
                <a:sym typeface="Arial"/>
              </a:rPr>
              <a:t> »</a:t>
            </a:r>
            <a:r>
              <a:rPr lang="fr-FR" dirty="0">
                <a:solidFill>
                  <a:schemeClr val="dk1"/>
                </a:solidFill>
                <a:ea typeface="Arial"/>
                <a:cs typeface="Arial"/>
                <a:sym typeface="Arial"/>
              </a:rPr>
              <a:t> (</a:t>
            </a:r>
            <a:r>
              <a:rPr lang="fr-FR" dirty="0">
                <a:solidFill>
                  <a:schemeClr val="dk1"/>
                </a:solidFill>
              </a:rPr>
              <a:t>tout en majuscules</a:t>
            </a:r>
            <a:r>
              <a:rPr lang="fr-FR" dirty="0">
                <a:solidFill>
                  <a:schemeClr val="dk1"/>
                </a:solidFill>
                <a:ea typeface="Arial"/>
                <a:cs typeface="Arial"/>
                <a:sym typeface="Arial"/>
              </a:rPr>
              <a:t>) dans la barre de formule</a:t>
            </a:r>
            <a:endParaRPr lang="fr-FR" dirty="0"/>
          </a:p>
          <a:p>
            <a:pPr marL="457200" marR="0" lvl="0" indent="-457200" algn="l" rtl="0">
              <a:spcBef>
                <a:spcPts val="1000"/>
              </a:spcBef>
              <a:spcAft>
                <a:spcPts val="0"/>
              </a:spcAft>
              <a:buClr>
                <a:schemeClr val="dk1"/>
              </a:buClr>
              <a:buSzPts val="2000"/>
              <a:buFont typeface="Libre Franklin Medium"/>
              <a:buAutoNum type="arabicPeriod"/>
            </a:pPr>
            <a:r>
              <a:rPr lang="fr-FR" dirty="0">
                <a:solidFill>
                  <a:schemeClr val="dk1"/>
                </a:solidFill>
                <a:ea typeface="Arial"/>
                <a:cs typeface="Arial"/>
                <a:sym typeface="Arial"/>
              </a:rPr>
              <a:t>Appuyer sur la touche </a:t>
            </a:r>
            <a:r>
              <a:rPr lang="fr-FR" b="1" dirty="0">
                <a:solidFill>
                  <a:schemeClr val="dk1"/>
                </a:solidFill>
                <a:ea typeface="Arial"/>
                <a:cs typeface="Arial"/>
                <a:sym typeface="Arial"/>
              </a:rPr>
              <a:t>Entrer</a:t>
            </a:r>
            <a:endParaRPr lang="fr-FR" dirty="0">
              <a:solidFill>
                <a:schemeClr val="dk1"/>
              </a:solidFill>
              <a:ea typeface="Arial"/>
              <a:cs typeface="Arial"/>
              <a:sym typeface="Arial"/>
            </a:endParaRPr>
          </a:p>
        </p:txBody>
      </p:sp>
      <p:sp>
        <p:nvSpPr>
          <p:cNvPr id="571" name="Google Shape;571;p29"/>
          <p:cNvSpPr/>
          <p:nvPr/>
        </p:nvSpPr>
        <p:spPr>
          <a:xfrm>
            <a:off x="0" y="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72" name="Google Shape;572;p29"/>
          <p:cNvSpPr txBox="1"/>
          <p:nvPr/>
        </p:nvSpPr>
        <p:spPr>
          <a:xfrm>
            <a:off x="1315800" y="2275711"/>
            <a:ext cx="4846200" cy="3684218"/>
          </a:xfrm>
          <a:prstGeom prst="rect">
            <a:avLst/>
          </a:prstGeom>
          <a:noFill/>
          <a:ln w="57150" cap="flat" cmpd="sng">
            <a:solidFill>
              <a:srgbClr val="00953A"/>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2800" b="1" dirty="0">
                <a:solidFill>
                  <a:schemeClr val="dk1"/>
                </a:solidFill>
              </a:rPr>
              <a:t>Effacer</a:t>
            </a:r>
            <a:r>
              <a:rPr lang="fr-FR" sz="2800" b="1" dirty="0">
                <a:solidFill>
                  <a:schemeClr val="dk1"/>
                </a:solidFill>
                <a:latin typeface="Arial"/>
                <a:ea typeface="Arial"/>
                <a:cs typeface="Arial"/>
                <a:sym typeface="Arial"/>
              </a:rPr>
              <a:t> ou Refaire :</a:t>
            </a:r>
            <a:endParaRPr lang="fr-FR" dirty="0"/>
          </a:p>
          <a:p>
            <a:pPr marL="228600" marR="0" lvl="0" indent="-228600" algn="l" rtl="0">
              <a:lnSpc>
                <a:spcPct val="150000"/>
              </a:lnSpc>
              <a:spcBef>
                <a:spcPts val="1000"/>
              </a:spcBef>
              <a:spcAft>
                <a:spcPts val="0"/>
              </a:spcAft>
              <a:buClr>
                <a:schemeClr val="dk1"/>
              </a:buClr>
              <a:buSzPts val="2400"/>
              <a:buFont typeface="Arial"/>
              <a:buChar char="•"/>
            </a:pPr>
            <a:r>
              <a:rPr lang="fr-FR" sz="2200" dirty="0">
                <a:solidFill>
                  <a:schemeClr val="dk1"/>
                </a:solidFill>
                <a:latin typeface="Arial"/>
                <a:ea typeface="Arial"/>
                <a:cs typeface="Arial"/>
                <a:sym typeface="Arial"/>
              </a:rPr>
              <a:t>Annulez cette étape à l'aide du symbole </a:t>
            </a:r>
            <a:r>
              <a:rPr lang="fr-FR" sz="2200" b="1" dirty="0">
                <a:solidFill>
                  <a:schemeClr val="dk1"/>
                </a:solidFill>
              </a:rPr>
              <a:t>EFFACER</a:t>
            </a:r>
            <a:r>
              <a:rPr lang="fr-FR" sz="2200" b="1" dirty="0">
                <a:solidFill>
                  <a:schemeClr val="dk1"/>
                </a:solidFill>
                <a:latin typeface="Arial"/>
                <a:ea typeface="Arial"/>
                <a:cs typeface="Arial"/>
                <a:sym typeface="Arial"/>
              </a:rPr>
              <a:t>        </a:t>
            </a:r>
            <a:r>
              <a:rPr lang="fr-FR" sz="2200" dirty="0">
                <a:solidFill>
                  <a:schemeClr val="dk1"/>
                </a:solidFill>
                <a:latin typeface="Arial"/>
                <a:ea typeface="Arial"/>
                <a:cs typeface="Arial"/>
                <a:sym typeface="Arial"/>
              </a:rPr>
              <a:t>et </a:t>
            </a:r>
            <a:r>
              <a:rPr lang="fr-FR" sz="2200" i="1" dirty="0">
                <a:solidFill>
                  <a:schemeClr val="dk1"/>
                </a:solidFill>
                <a:latin typeface="Arial"/>
                <a:ea typeface="Arial"/>
                <a:cs typeface="Arial"/>
                <a:sym typeface="Arial"/>
              </a:rPr>
              <a:t>B1 </a:t>
            </a:r>
            <a:r>
              <a:rPr lang="fr-FR" sz="2200" dirty="0">
                <a:solidFill>
                  <a:schemeClr val="dk1"/>
                </a:solidFill>
                <a:latin typeface="Arial"/>
                <a:ea typeface="Arial"/>
                <a:cs typeface="Arial"/>
                <a:sym typeface="Arial"/>
              </a:rPr>
              <a:t>devrait revenir à « </a:t>
            </a:r>
            <a:r>
              <a:rPr lang="fr-FR" sz="2200" dirty="0">
                <a:solidFill>
                  <a:schemeClr val="dk1"/>
                </a:solidFill>
              </a:rPr>
              <a:t>PERSONNEL »</a:t>
            </a:r>
            <a:br>
              <a:rPr lang="fr-FR" sz="2200" dirty="0">
                <a:solidFill>
                  <a:schemeClr val="dk1"/>
                </a:solidFill>
                <a:latin typeface="Arial"/>
                <a:ea typeface="Arial"/>
                <a:cs typeface="Arial"/>
                <a:sym typeface="Arial"/>
              </a:rPr>
            </a:br>
            <a:endParaRPr lang="fr-FR" sz="2200" dirty="0">
              <a:solidFill>
                <a:schemeClr val="dk1"/>
              </a:solidFill>
              <a:latin typeface="Arial"/>
              <a:ea typeface="Arial"/>
              <a:cs typeface="Arial"/>
              <a:sym typeface="Arial"/>
            </a:endParaRPr>
          </a:p>
          <a:p>
            <a:pPr marL="228600" marR="0" lvl="0" indent="-228600" algn="l" rtl="0">
              <a:spcBef>
                <a:spcPts val="1000"/>
              </a:spcBef>
              <a:spcAft>
                <a:spcPts val="0"/>
              </a:spcAft>
              <a:buClr>
                <a:schemeClr val="dk1"/>
              </a:buClr>
              <a:buSzPts val="2400"/>
              <a:buFont typeface="Arial"/>
              <a:buChar char="•"/>
            </a:pPr>
            <a:r>
              <a:rPr lang="fr-FR" sz="2200" dirty="0">
                <a:solidFill>
                  <a:schemeClr val="dk1"/>
                </a:solidFill>
                <a:latin typeface="Arial"/>
                <a:ea typeface="Arial"/>
                <a:cs typeface="Arial"/>
                <a:sym typeface="Arial"/>
              </a:rPr>
              <a:t>Utilisez le symbole </a:t>
            </a:r>
            <a:r>
              <a:rPr lang="fr-FR" sz="2200" b="1" dirty="0">
                <a:solidFill>
                  <a:schemeClr val="dk1"/>
                </a:solidFill>
              </a:rPr>
              <a:t>RÉTABLIR</a:t>
            </a:r>
            <a:br>
              <a:rPr lang="fr-FR" sz="2200" b="1" dirty="0">
                <a:solidFill>
                  <a:schemeClr val="dk1"/>
                </a:solidFill>
                <a:latin typeface="Arial"/>
                <a:ea typeface="Arial"/>
                <a:cs typeface="Arial"/>
                <a:sym typeface="Arial"/>
              </a:rPr>
            </a:br>
            <a:r>
              <a:rPr lang="fr-FR" sz="2200" dirty="0">
                <a:solidFill>
                  <a:schemeClr val="dk1"/>
                </a:solidFill>
                <a:latin typeface="Arial"/>
                <a:ea typeface="Arial"/>
                <a:cs typeface="Arial"/>
                <a:sym typeface="Arial"/>
              </a:rPr>
              <a:t>pour récupérer les données</a:t>
            </a:r>
            <a:br>
              <a:rPr lang="fr-FR" sz="2000" dirty="0">
                <a:solidFill>
                  <a:schemeClr val="dk1"/>
                </a:solidFill>
                <a:latin typeface="Arial"/>
                <a:ea typeface="Arial"/>
                <a:cs typeface="Arial"/>
                <a:sym typeface="Arial"/>
              </a:rPr>
            </a:br>
            <a:br>
              <a:rPr lang="fr-FR" sz="2400" dirty="0">
                <a:solidFill>
                  <a:schemeClr val="dk1"/>
                </a:solidFill>
                <a:latin typeface="Arial"/>
                <a:ea typeface="Arial"/>
                <a:cs typeface="Arial"/>
                <a:sym typeface="Arial"/>
              </a:rPr>
            </a:br>
            <a:br>
              <a:rPr lang="fr-FR" sz="2400" dirty="0">
                <a:solidFill>
                  <a:schemeClr val="dk1"/>
                </a:solidFill>
                <a:latin typeface="Arial"/>
                <a:ea typeface="Arial"/>
                <a:cs typeface="Arial"/>
                <a:sym typeface="Arial"/>
              </a:rPr>
            </a:br>
            <a:endParaRPr lang="fr-FR" sz="2400" i="1" dirty="0">
              <a:solidFill>
                <a:schemeClr val="dk1"/>
              </a:solidFill>
              <a:latin typeface="Arial"/>
              <a:ea typeface="Arial"/>
              <a:cs typeface="Arial"/>
              <a:sym typeface="Arial"/>
            </a:endParaRPr>
          </a:p>
        </p:txBody>
      </p:sp>
      <p:pic>
        <p:nvPicPr>
          <p:cNvPr id="573" name="Google Shape;573;p29"/>
          <p:cNvPicPr preferRelativeResize="0"/>
          <p:nvPr/>
        </p:nvPicPr>
        <p:blipFill rotWithShape="1">
          <a:blip r:embed="rId3">
            <a:alphaModFix/>
          </a:blip>
          <a:srcRect t="12632"/>
          <a:stretch/>
        </p:blipFill>
        <p:spPr>
          <a:xfrm>
            <a:off x="4126578" y="3450265"/>
            <a:ext cx="478451" cy="365760"/>
          </a:xfrm>
          <a:prstGeom prst="rect">
            <a:avLst/>
          </a:prstGeom>
          <a:noFill/>
          <a:ln w="12700">
            <a:solidFill>
              <a:schemeClr val="tx1"/>
            </a:solidFill>
          </a:ln>
        </p:spPr>
      </p:pic>
      <p:pic>
        <p:nvPicPr>
          <p:cNvPr id="574" name="Google Shape;574;p29"/>
          <p:cNvPicPr preferRelativeResize="0"/>
          <p:nvPr/>
        </p:nvPicPr>
        <p:blipFill rotWithShape="1">
          <a:blip r:embed="rId4">
            <a:alphaModFix/>
          </a:blip>
          <a:srcRect t="11979"/>
          <a:stretch/>
        </p:blipFill>
        <p:spPr>
          <a:xfrm>
            <a:off x="5514187" y="4978085"/>
            <a:ext cx="475488" cy="385488"/>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Font typeface="Arial"/>
              <a:buNone/>
            </a:pPr>
            <a:r>
              <a:rPr lang="fr-FR" dirty="0"/>
              <a:t>À la fin de cette leçon, vous pourrez :</a:t>
            </a:r>
          </a:p>
          <a:p>
            <a:pPr marL="228600" lvl="0" indent="-228600" algn="l" rtl="0">
              <a:lnSpc>
                <a:spcPct val="100000"/>
              </a:lnSpc>
              <a:spcBef>
                <a:spcPts val="1000"/>
              </a:spcBef>
              <a:spcAft>
                <a:spcPts val="0"/>
              </a:spcAft>
              <a:buClr>
                <a:schemeClr val="dk1"/>
              </a:buClr>
              <a:buSzPts val="2800"/>
              <a:buFont typeface="Arial"/>
              <a:buChar char="•"/>
            </a:pPr>
            <a:r>
              <a:rPr lang="fr-FR" sz="2700" b="0" dirty="0"/>
              <a:t>Saisir, modifier et formatter les données d’une feuille de calcul</a:t>
            </a:r>
            <a:endParaRPr lang="fr-FR" sz="2700" dirty="0"/>
          </a:p>
          <a:p>
            <a:pPr marL="228600" lvl="0" indent="-228600" algn="l" rtl="0">
              <a:lnSpc>
                <a:spcPct val="100000"/>
              </a:lnSpc>
              <a:spcBef>
                <a:spcPts val="1000"/>
              </a:spcBef>
              <a:spcAft>
                <a:spcPts val="0"/>
              </a:spcAft>
              <a:buClr>
                <a:schemeClr val="dk1"/>
              </a:buClr>
              <a:buSzPts val="2800"/>
              <a:buFont typeface="Arial"/>
              <a:buChar char="•"/>
            </a:pPr>
            <a:r>
              <a:rPr lang="fr-FR" sz="2700" b="0" dirty="0"/>
              <a:t>Utiliser des formules et des fonctions pour résumer et analyser des données</a:t>
            </a:r>
            <a:endParaRPr lang="fr-FR" sz="2700" dirty="0"/>
          </a:p>
          <a:p>
            <a:pPr marL="228600" lvl="0" indent="-228600" algn="l" rtl="0">
              <a:lnSpc>
                <a:spcPct val="100000"/>
              </a:lnSpc>
              <a:spcBef>
                <a:spcPts val="1000"/>
              </a:spcBef>
              <a:spcAft>
                <a:spcPts val="0"/>
              </a:spcAft>
              <a:buClr>
                <a:schemeClr val="dk1"/>
              </a:buClr>
              <a:buSzPts val="2800"/>
              <a:buFont typeface="Arial"/>
              <a:buChar char="•"/>
            </a:pPr>
            <a:r>
              <a:rPr lang="fr-FR" sz="2700" b="0" dirty="0"/>
              <a:t>Organiser les données en les triant et en les filtrant</a:t>
            </a:r>
            <a:endParaRPr lang="fr-FR" sz="2700" dirty="0"/>
          </a:p>
          <a:p>
            <a:pPr marL="228600" lvl="0" indent="-228600" algn="l" rtl="0">
              <a:lnSpc>
                <a:spcPct val="100000"/>
              </a:lnSpc>
              <a:spcBef>
                <a:spcPts val="1000"/>
              </a:spcBef>
              <a:spcAft>
                <a:spcPts val="0"/>
              </a:spcAft>
              <a:buClr>
                <a:schemeClr val="dk1"/>
              </a:buClr>
              <a:buSzPts val="2800"/>
              <a:buFont typeface="Arial"/>
              <a:buChar char="•"/>
            </a:pPr>
            <a:r>
              <a:rPr lang="fr-FR" sz="2700" b="0" dirty="0"/>
              <a:t>Représenter des données à l'aide d'un histogramme et d'un graphique linéaire</a:t>
            </a:r>
            <a:endParaRPr lang="fr-FR" sz="2700" dirty="0"/>
          </a:p>
          <a:p>
            <a:pPr marL="228600" lvl="0" indent="-228600" algn="l" rtl="0">
              <a:lnSpc>
                <a:spcPct val="100000"/>
              </a:lnSpc>
              <a:spcBef>
                <a:spcPts val="1000"/>
              </a:spcBef>
              <a:spcAft>
                <a:spcPts val="0"/>
              </a:spcAft>
              <a:buClr>
                <a:schemeClr val="dk1"/>
              </a:buClr>
              <a:buSzPts val="2800"/>
              <a:buFont typeface="Arial"/>
              <a:buChar char="•"/>
            </a:pPr>
            <a:r>
              <a:rPr lang="fr-FR" sz="2700" b="0" dirty="0"/>
              <a:t>Démontrer l'application de la saisie, de la gestion et de l'analyse des données aux fonctions de surveillance du district</a:t>
            </a:r>
            <a:endParaRPr lang="fr-FR" sz="2700" dirty="0"/>
          </a:p>
          <a:p>
            <a:pPr marL="0" lvl="0" indent="0" algn="l" rtl="0">
              <a:lnSpc>
                <a:spcPct val="100000"/>
              </a:lnSpc>
              <a:spcBef>
                <a:spcPts val="1000"/>
              </a:spcBef>
              <a:spcAft>
                <a:spcPts val="0"/>
              </a:spcAft>
              <a:buClr>
                <a:schemeClr val="dk1"/>
              </a:buClr>
              <a:buSzPts val="2800"/>
              <a:buFont typeface="Arial"/>
              <a:buNone/>
            </a:pPr>
            <a:endParaRPr lang="fr-F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30"/>
          <p:cNvSpPr txBox="1">
            <a:spLocks noGrp="1"/>
          </p:cNvSpPr>
          <p:nvPr>
            <p:ph sz="half" idx="2"/>
          </p:nvPr>
        </p:nvSpPr>
        <p:spPr>
          <a:xfrm>
            <a:off x="838200" y="1478857"/>
            <a:ext cx="1106533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700" dirty="0"/>
              <a:t>Copie et déplace des données d'une cellule à l'autre</a:t>
            </a:r>
          </a:p>
          <a:p>
            <a:pPr marL="228600" lvl="0" indent="-228600" algn="l" rtl="0">
              <a:lnSpc>
                <a:spcPct val="100000"/>
              </a:lnSpc>
              <a:spcBef>
                <a:spcPts val="1000"/>
              </a:spcBef>
              <a:spcAft>
                <a:spcPts val="0"/>
              </a:spcAft>
              <a:buClr>
                <a:schemeClr val="dk1"/>
              </a:buClr>
              <a:buSzPts val="2800"/>
              <a:buChar char="•"/>
            </a:pPr>
            <a:r>
              <a:rPr lang="fr-FR" sz="2700" dirty="0"/>
              <a:t>Utiliser le curseur pour sélectionner les valeurs (cellules) à modifier</a:t>
            </a:r>
          </a:p>
          <a:p>
            <a:pPr marL="228600" lvl="0" indent="-228600" algn="l" rtl="0">
              <a:lnSpc>
                <a:spcPct val="100000"/>
              </a:lnSpc>
              <a:spcBef>
                <a:spcPts val="1000"/>
              </a:spcBef>
              <a:spcAft>
                <a:spcPts val="0"/>
              </a:spcAft>
              <a:buClr>
                <a:schemeClr val="dk1"/>
              </a:buClr>
              <a:buSzPts val="2800"/>
              <a:buChar char="•"/>
            </a:pPr>
            <a:r>
              <a:rPr lang="fr-FR" sz="2700" dirty="0"/>
              <a:t>Cliquer sur l'icône pour couper, copier ou coller</a:t>
            </a:r>
          </a:p>
          <a:p>
            <a:pPr marL="228600" lvl="0" indent="-50800" algn="l" rtl="0">
              <a:lnSpc>
                <a:spcPct val="100000"/>
              </a:lnSpc>
              <a:spcBef>
                <a:spcPts val="1000"/>
              </a:spcBef>
              <a:spcAft>
                <a:spcPts val="0"/>
              </a:spcAft>
              <a:buClr>
                <a:schemeClr val="dk1"/>
              </a:buClr>
              <a:buSzPts val="2800"/>
              <a:buNone/>
            </a:pPr>
            <a:endParaRPr lang="fr-FR" dirty="0"/>
          </a:p>
        </p:txBody>
      </p:sp>
      <p:sp>
        <p:nvSpPr>
          <p:cNvPr id="581" name="Google Shape;581;p3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Couper, copier, coller</a:t>
            </a:r>
          </a:p>
        </p:txBody>
      </p:sp>
      <p:grpSp>
        <p:nvGrpSpPr>
          <p:cNvPr id="582" name="Google Shape;582;p30"/>
          <p:cNvGrpSpPr/>
          <p:nvPr/>
        </p:nvGrpSpPr>
        <p:grpSpPr>
          <a:xfrm>
            <a:off x="3750817" y="3657598"/>
            <a:ext cx="4690366" cy="2153576"/>
            <a:chOff x="3808955" y="3612995"/>
            <a:chExt cx="4690366" cy="2153576"/>
          </a:xfrm>
        </p:grpSpPr>
        <p:pic>
          <p:nvPicPr>
            <p:cNvPr id="583" name="Google Shape;583;p30" descr="3-3: Cut, copy and paste includes Keyboard Shortcut Keys"/>
            <p:cNvPicPr preferRelativeResize="0"/>
            <p:nvPr/>
          </p:nvPicPr>
          <p:blipFill rotWithShape="1">
            <a:blip r:embed="rId3">
              <a:alphaModFix/>
            </a:blip>
            <a:srcRect l="30235" t="28382" r="2242" b="28288"/>
            <a:stretch/>
          </p:blipFill>
          <p:spPr>
            <a:xfrm>
              <a:off x="3808955" y="3612995"/>
              <a:ext cx="4574090" cy="1650382"/>
            </a:xfrm>
            <a:prstGeom prst="rect">
              <a:avLst/>
            </a:prstGeom>
            <a:noFill/>
            <a:ln>
              <a:noFill/>
            </a:ln>
          </p:spPr>
        </p:pic>
        <p:sp>
          <p:nvSpPr>
            <p:cNvPr id="584" name="Google Shape;584;p30"/>
            <p:cNvSpPr txBox="1"/>
            <p:nvPr/>
          </p:nvSpPr>
          <p:spPr>
            <a:xfrm>
              <a:off x="3830031" y="5243351"/>
              <a:ext cx="1402149"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dirty="0">
                  <a:solidFill>
                    <a:schemeClr val="dk1"/>
                  </a:solidFill>
                  <a:latin typeface="Arial"/>
                  <a:ea typeface="Arial"/>
                  <a:cs typeface="Arial"/>
                  <a:sym typeface="Arial"/>
                </a:rPr>
                <a:t>Couper</a:t>
              </a:r>
              <a:endParaRPr lang="fr-FR" dirty="0"/>
            </a:p>
          </p:txBody>
        </p:sp>
        <p:sp>
          <p:nvSpPr>
            <p:cNvPr id="585" name="Google Shape;585;p30"/>
            <p:cNvSpPr txBox="1"/>
            <p:nvPr/>
          </p:nvSpPr>
          <p:spPr>
            <a:xfrm>
              <a:off x="5644377" y="5223324"/>
              <a:ext cx="118305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dirty="0">
                  <a:solidFill>
                    <a:schemeClr val="dk1"/>
                  </a:solidFill>
                  <a:latin typeface="Arial"/>
                  <a:ea typeface="Arial"/>
                  <a:cs typeface="Arial"/>
                  <a:sym typeface="Arial"/>
                </a:rPr>
                <a:t>Copie</a:t>
              </a:r>
              <a:endParaRPr lang="fr-FR" dirty="0"/>
            </a:p>
          </p:txBody>
        </p:sp>
        <p:sp>
          <p:nvSpPr>
            <p:cNvPr id="586" name="Google Shape;586;p30"/>
            <p:cNvSpPr txBox="1"/>
            <p:nvPr/>
          </p:nvSpPr>
          <p:spPr>
            <a:xfrm>
              <a:off x="7212982" y="5223324"/>
              <a:ext cx="1286339"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dirty="0">
                  <a:solidFill>
                    <a:schemeClr val="dk1"/>
                  </a:solidFill>
                  <a:latin typeface="Arial"/>
                  <a:ea typeface="Arial"/>
                  <a:cs typeface="Arial"/>
                  <a:sym typeface="Arial"/>
                </a:rPr>
                <a:t>Coller</a:t>
              </a:r>
              <a:endParaRPr lang="fr-FR" dirty="0"/>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3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Aller à la feuille de calcul </a:t>
            </a:r>
            <a:r>
              <a:rPr lang="fr-FR" sz="2800" u="sng" dirty="0"/>
              <a:t>mars 2024</a:t>
            </a:r>
            <a:endParaRPr lang="fr-FR" i="1" dirty="0"/>
          </a:p>
          <a:p>
            <a:pPr marL="228600" lvl="0" indent="-228600" algn="l" rtl="0">
              <a:lnSpc>
                <a:spcPct val="100000"/>
              </a:lnSpc>
              <a:spcBef>
                <a:spcPts val="1000"/>
              </a:spcBef>
              <a:spcAft>
                <a:spcPts val="0"/>
              </a:spcAft>
              <a:buClr>
                <a:schemeClr val="dk1"/>
              </a:buClr>
              <a:buSzPts val="2800"/>
              <a:buChar char="•"/>
            </a:pPr>
            <a:r>
              <a:rPr lang="fr-FR" sz="2800" dirty="0"/>
              <a:t>Déplacer les données communautaires de la colonne C à </a:t>
            </a:r>
            <a:br>
              <a:rPr lang="fr-FR" sz="2800" dirty="0"/>
            </a:br>
            <a:r>
              <a:rPr lang="fr-FR" sz="2800" dirty="0"/>
              <a:t>la colonne D</a:t>
            </a:r>
            <a:endParaRPr lang="fr-FR" dirty="0"/>
          </a:p>
          <a:p>
            <a:pPr marL="457200" lvl="1" indent="0" algn="l" rtl="0">
              <a:lnSpc>
                <a:spcPct val="100000"/>
              </a:lnSpc>
              <a:spcBef>
                <a:spcPts val="1000"/>
              </a:spcBef>
              <a:spcAft>
                <a:spcPts val="0"/>
              </a:spcAft>
              <a:buSzPts val="2400"/>
              <a:buNone/>
            </a:pPr>
            <a:r>
              <a:rPr lang="fr-FR" dirty="0"/>
              <a:t>1. Cliquez avec le bouton gauche de la souris sur </a:t>
            </a:r>
            <a:r>
              <a:rPr lang="fr-FR" i="1" dirty="0"/>
              <a:t>C1 </a:t>
            </a:r>
            <a:r>
              <a:rPr lang="fr-FR" dirty="0"/>
              <a:t>et faites glisser pour sélectionner l’étendue des cellules </a:t>
            </a:r>
            <a:r>
              <a:rPr lang="fr-FR" i="1" dirty="0"/>
              <a:t>C1:C10</a:t>
            </a:r>
            <a:endParaRPr lang="fr-FR" dirty="0"/>
          </a:p>
          <a:p>
            <a:pPr marL="457200" lvl="1" indent="0" algn="l" rtl="0">
              <a:lnSpc>
                <a:spcPct val="100000"/>
              </a:lnSpc>
              <a:spcBef>
                <a:spcPts val="1000"/>
              </a:spcBef>
              <a:spcAft>
                <a:spcPts val="0"/>
              </a:spcAft>
              <a:buSzPts val="2400"/>
              <a:buNone/>
            </a:pPr>
            <a:r>
              <a:rPr lang="fr-FR" dirty="0"/>
              <a:t>2. Cliquez sur l'icône Couper</a:t>
            </a:r>
          </a:p>
          <a:p>
            <a:pPr marL="457200" lvl="1" indent="0" algn="l" rtl="0">
              <a:lnSpc>
                <a:spcPct val="100000"/>
              </a:lnSpc>
              <a:spcBef>
                <a:spcPts val="1000"/>
              </a:spcBef>
              <a:spcAft>
                <a:spcPts val="0"/>
              </a:spcAft>
              <a:buSzPts val="2400"/>
              <a:buNone/>
            </a:pPr>
            <a:r>
              <a:rPr lang="fr-FR" dirty="0"/>
              <a:t>3. Sélectionnez  le nouvel emplacement </a:t>
            </a:r>
            <a:r>
              <a:rPr lang="fr-FR" i="1" dirty="0"/>
              <a:t>D1 </a:t>
            </a:r>
            <a:r>
              <a:rPr lang="fr-FR" dirty="0"/>
              <a:t>(cliquer sur </a:t>
            </a:r>
            <a:r>
              <a:rPr lang="fr-FR" i="1" dirty="0"/>
              <a:t>D1 </a:t>
            </a:r>
            <a:r>
              <a:rPr lang="fr-FR" dirty="0"/>
              <a:t>avec la souris)</a:t>
            </a:r>
          </a:p>
          <a:p>
            <a:pPr marL="457200" lvl="1" indent="0" algn="l" rtl="0">
              <a:lnSpc>
                <a:spcPct val="100000"/>
              </a:lnSpc>
              <a:spcBef>
                <a:spcPts val="1000"/>
              </a:spcBef>
              <a:spcAft>
                <a:spcPts val="0"/>
              </a:spcAft>
              <a:buSzPts val="2400"/>
              <a:buNone/>
            </a:pPr>
            <a:r>
              <a:rPr lang="fr-FR" dirty="0"/>
              <a:t>4. Cliquez sur l'icône Coller </a:t>
            </a:r>
          </a:p>
          <a:p>
            <a:pPr marL="0" lvl="0" indent="0" algn="l" rtl="0">
              <a:lnSpc>
                <a:spcPct val="100000"/>
              </a:lnSpc>
              <a:spcBef>
                <a:spcPts val="1000"/>
              </a:spcBef>
              <a:spcAft>
                <a:spcPts val="0"/>
              </a:spcAft>
              <a:buClr>
                <a:schemeClr val="dk1"/>
              </a:buClr>
              <a:buSzPts val="2800"/>
              <a:buNone/>
            </a:pPr>
            <a:endParaRPr lang="fr-FR" sz="2800" i="1" dirty="0"/>
          </a:p>
          <a:p>
            <a:pPr marL="228600" lvl="0" indent="-50800" algn="l" rtl="0">
              <a:lnSpc>
                <a:spcPct val="100000"/>
              </a:lnSpc>
              <a:spcBef>
                <a:spcPts val="1000"/>
              </a:spcBef>
              <a:spcAft>
                <a:spcPts val="0"/>
              </a:spcAft>
              <a:buClr>
                <a:schemeClr val="dk1"/>
              </a:buClr>
              <a:buSzPts val="2800"/>
              <a:buNone/>
            </a:pPr>
            <a:endParaRPr lang="fr-FR" dirty="0"/>
          </a:p>
        </p:txBody>
      </p:sp>
      <p:sp>
        <p:nvSpPr>
          <p:cNvPr id="593" name="Google Shape;593;p3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copier-coller</a:t>
            </a:r>
          </a:p>
        </p:txBody>
      </p:sp>
      <p:pic>
        <p:nvPicPr>
          <p:cNvPr id="2" name="Image 15" descr="Une image contenant outil, ciseaux&#10;&#10;Description générée automatiquement">
            <a:extLst>
              <a:ext uri="{FF2B5EF4-FFF2-40B4-BE49-F238E27FC236}">
                <a16:creationId xmlns:a16="http://schemas.microsoft.com/office/drawing/2014/main" id="{0D7504E1-65EA-0C83-D6E4-B58248AC6B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246" y="3895892"/>
            <a:ext cx="594543" cy="495453"/>
          </a:xfrm>
          <a:prstGeom prst="rect">
            <a:avLst/>
          </a:prstGeom>
          <a:ln w="12700">
            <a:solidFill>
              <a:schemeClr val="tx1"/>
            </a:solidFill>
          </a:ln>
        </p:spPr>
      </p:pic>
      <p:pic>
        <p:nvPicPr>
          <p:cNvPr id="3" name="Image 16" descr="Une image contenant diagramme, Police, conception&#10;&#10;Description générée automatiquement">
            <a:extLst>
              <a:ext uri="{FF2B5EF4-FFF2-40B4-BE49-F238E27FC236}">
                <a16:creationId xmlns:a16="http://schemas.microsoft.com/office/drawing/2014/main" id="{97AC8F9B-449C-1865-BDAE-EABAEB9986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8538" y="5012407"/>
            <a:ext cx="1032042" cy="1105759"/>
          </a:xfrm>
          <a:prstGeom prst="rect">
            <a:avLst/>
          </a:prstGeom>
          <a:ln w="12700">
            <a:solidFill>
              <a:schemeClr val="tx1"/>
            </a:solid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3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Aller à la feuille de calcul </a:t>
            </a:r>
            <a:r>
              <a:rPr lang="fr-FR" sz="2800" u="sng" dirty="0"/>
              <a:t>mars 2024</a:t>
            </a:r>
            <a:endParaRPr lang="fr-FR" i="1" dirty="0"/>
          </a:p>
          <a:p>
            <a:pPr marL="228600" lvl="0" indent="-228600" algn="l" rtl="0">
              <a:lnSpc>
                <a:spcPct val="100000"/>
              </a:lnSpc>
              <a:spcBef>
                <a:spcPts val="1000"/>
              </a:spcBef>
              <a:spcAft>
                <a:spcPts val="0"/>
              </a:spcAft>
              <a:buClr>
                <a:schemeClr val="dk1"/>
              </a:buClr>
              <a:buSzPts val="2800"/>
              <a:buChar char="•"/>
            </a:pPr>
            <a:r>
              <a:rPr lang="fr-FR" sz="2800" dirty="0"/>
              <a:t>Copier les données </a:t>
            </a:r>
            <a:r>
              <a:rPr lang="fr-FR" sz="2800" i="1" dirty="0"/>
              <a:t>communautaires </a:t>
            </a:r>
            <a:r>
              <a:rPr lang="fr-FR" sz="2800" dirty="0"/>
              <a:t>dans la colonne C</a:t>
            </a:r>
            <a:endParaRPr lang="fr-FR" dirty="0"/>
          </a:p>
          <a:p>
            <a:pPr marL="457200" lvl="1" indent="0" algn="l" rtl="0">
              <a:lnSpc>
                <a:spcPct val="100000"/>
              </a:lnSpc>
              <a:spcBef>
                <a:spcPts val="1000"/>
              </a:spcBef>
              <a:spcAft>
                <a:spcPts val="0"/>
              </a:spcAft>
              <a:buSzPts val="2400"/>
              <a:buNone/>
            </a:pPr>
            <a:r>
              <a:rPr lang="fr-FR" dirty="0"/>
              <a:t>1. Cliquer et faire glisser pour sélectionner </a:t>
            </a:r>
            <a:r>
              <a:rPr lang="fr-FR" i="1" dirty="0"/>
              <a:t>D1:D10 </a:t>
            </a:r>
            <a:endParaRPr lang="fr-FR" dirty="0"/>
          </a:p>
          <a:p>
            <a:pPr marL="457200" lvl="1" indent="0" algn="l" rtl="0">
              <a:lnSpc>
                <a:spcPct val="100000"/>
              </a:lnSpc>
              <a:spcBef>
                <a:spcPts val="1000"/>
              </a:spcBef>
              <a:spcAft>
                <a:spcPts val="0"/>
              </a:spcAft>
              <a:buSzPts val="2400"/>
              <a:buNone/>
            </a:pPr>
            <a:r>
              <a:rPr lang="fr-FR" dirty="0"/>
              <a:t>2. Cliquez sur l'icône </a:t>
            </a:r>
            <a:r>
              <a:rPr lang="fr-FR" b="1" dirty="0"/>
              <a:t>Copier</a:t>
            </a:r>
            <a:endParaRPr lang="fr-FR" dirty="0"/>
          </a:p>
          <a:p>
            <a:pPr marL="457200" lvl="1" indent="0" algn="l" rtl="0">
              <a:lnSpc>
                <a:spcPct val="100000"/>
              </a:lnSpc>
              <a:spcBef>
                <a:spcPts val="1000"/>
              </a:spcBef>
              <a:spcAft>
                <a:spcPts val="0"/>
              </a:spcAft>
              <a:buSzPts val="2400"/>
              <a:buNone/>
            </a:pPr>
            <a:r>
              <a:rPr lang="fr-FR" dirty="0"/>
              <a:t>3. Cliquez avec le bouton gauche de la souris pour placer </a:t>
            </a:r>
            <a:br>
              <a:rPr lang="fr-FR" dirty="0"/>
            </a:br>
            <a:r>
              <a:rPr lang="fr-FR" dirty="0"/>
              <a:t>le curseur dans </a:t>
            </a:r>
            <a:r>
              <a:rPr lang="fr-FR" i="1" dirty="0"/>
              <a:t>C1</a:t>
            </a:r>
            <a:endParaRPr lang="fr-FR" dirty="0"/>
          </a:p>
          <a:p>
            <a:pPr marL="457200" lvl="1" indent="0" algn="l" rtl="0">
              <a:lnSpc>
                <a:spcPct val="100000"/>
              </a:lnSpc>
              <a:spcBef>
                <a:spcPts val="1000"/>
              </a:spcBef>
              <a:spcAft>
                <a:spcPts val="0"/>
              </a:spcAft>
              <a:buSzPts val="2400"/>
              <a:buNone/>
            </a:pPr>
            <a:r>
              <a:rPr lang="fr-FR" dirty="0"/>
              <a:t>4. Cliquez sur l'icône </a:t>
            </a:r>
            <a:r>
              <a:rPr lang="fr-FR" b="1" dirty="0"/>
              <a:t>Coller </a:t>
            </a:r>
            <a:endParaRPr lang="fr-FR" dirty="0"/>
          </a:p>
          <a:p>
            <a:pPr marL="0" lvl="0" indent="0" algn="l" rtl="0">
              <a:lnSpc>
                <a:spcPct val="100000"/>
              </a:lnSpc>
              <a:spcBef>
                <a:spcPts val="1000"/>
              </a:spcBef>
              <a:spcAft>
                <a:spcPts val="0"/>
              </a:spcAft>
              <a:buClr>
                <a:schemeClr val="dk1"/>
              </a:buClr>
              <a:buSzPts val="2800"/>
              <a:buNone/>
            </a:pPr>
            <a:endParaRPr lang="fr-FR" sz="2800" i="1" dirty="0"/>
          </a:p>
          <a:p>
            <a:pPr marL="228600" lvl="0" indent="-50800" algn="l" rtl="0">
              <a:lnSpc>
                <a:spcPct val="100000"/>
              </a:lnSpc>
              <a:spcBef>
                <a:spcPts val="1000"/>
              </a:spcBef>
              <a:spcAft>
                <a:spcPts val="0"/>
              </a:spcAft>
              <a:buClr>
                <a:schemeClr val="dk1"/>
              </a:buClr>
              <a:buSzPts val="2800"/>
              <a:buNone/>
            </a:pPr>
            <a:endParaRPr lang="fr-FR" dirty="0"/>
          </a:p>
        </p:txBody>
      </p:sp>
      <p:sp>
        <p:nvSpPr>
          <p:cNvPr id="602" name="Google Shape;602;p3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copier-coller</a:t>
            </a:r>
          </a:p>
        </p:txBody>
      </p:sp>
      <p:pic>
        <p:nvPicPr>
          <p:cNvPr id="2" name="Image 18" descr="Une image contenant texte, capture d’écran, Police, blanc&#10;&#10;Description générée automatiquement">
            <a:extLst>
              <a:ext uri="{FF2B5EF4-FFF2-40B4-BE49-F238E27FC236}">
                <a16:creationId xmlns:a16="http://schemas.microsoft.com/office/drawing/2014/main" id="{FD18969F-AC41-0340-D363-0C8E4B5698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3832" y="3056634"/>
            <a:ext cx="1190265" cy="584312"/>
          </a:xfrm>
          <a:prstGeom prst="rect">
            <a:avLst/>
          </a:prstGeom>
          <a:ln w="12700">
            <a:solidFill>
              <a:schemeClr val="tx1"/>
            </a:solidFill>
          </a:ln>
        </p:spPr>
      </p:pic>
      <p:pic>
        <p:nvPicPr>
          <p:cNvPr id="3" name="Image 16" descr="Une image contenant diagramme, Police, conception&#10;&#10;Description générée automatiquement">
            <a:extLst>
              <a:ext uri="{FF2B5EF4-FFF2-40B4-BE49-F238E27FC236}">
                <a16:creationId xmlns:a16="http://schemas.microsoft.com/office/drawing/2014/main" id="{49E7CECF-DCBA-9CD8-DAB9-26829072DD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3832" y="4466976"/>
            <a:ext cx="1032042" cy="1105759"/>
          </a:xfrm>
          <a:prstGeom prst="rect">
            <a:avLst/>
          </a:prstGeom>
          <a:ln w="12700">
            <a:solidFill>
              <a:schemeClr val="tx1"/>
            </a:solid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33"/>
          <p:cNvSpPr txBox="1">
            <a:spLocks noGrp="1"/>
          </p:cNvSpPr>
          <p:nvPr>
            <p:ph sz="half" idx="2"/>
          </p:nvPr>
        </p:nvSpPr>
        <p:spPr>
          <a:xfrm>
            <a:off x="838200" y="1478857"/>
            <a:ext cx="5591243"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dirty="0"/>
              <a:t>Sélectionnez la valeur à étendre</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Cliquez et faites glisser le petit </a:t>
            </a:r>
            <a:r>
              <a:rPr lang="fr-FR" b="1" dirty="0"/>
              <a:t>(+) </a:t>
            </a:r>
            <a:r>
              <a:rPr lang="fr-FR" dirty="0"/>
              <a:t>dans le coin inférieur droit sur la plage de cellules</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Relâchez le </a:t>
            </a:r>
            <a:r>
              <a:rPr lang="fr-FR" sz="2800" dirty="0"/>
              <a:t>curseur</a:t>
            </a:r>
          </a:p>
          <a:p>
            <a:pPr marL="0" lvl="0" indent="0" algn="l" rtl="0">
              <a:lnSpc>
                <a:spcPct val="100000"/>
              </a:lnSpc>
              <a:spcBef>
                <a:spcPts val="1000"/>
              </a:spcBef>
              <a:spcAft>
                <a:spcPts val="0"/>
              </a:spcAft>
              <a:buClr>
                <a:schemeClr val="dk1"/>
              </a:buClr>
              <a:buSzPts val="2800"/>
              <a:buNone/>
            </a:pPr>
            <a:endParaRPr lang="fr-FR" dirty="0"/>
          </a:p>
        </p:txBody>
      </p:sp>
      <p:sp>
        <p:nvSpPr>
          <p:cNvPr id="611" name="Google Shape;611;p3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Glisser-déposer</a:t>
            </a:r>
          </a:p>
        </p:txBody>
      </p:sp>
      <p:pic>
        <p:nvPicPr>
          <p:cNvPr id="3" name="Picture 2">
            <a:extLst>
              <a:ext uri="{FF2B5EF4-FFF2-40B4-BE49-F238E27FC236}">
                <a16:creationId xmlns:a16="http://schemas.microsoft.com/office/drawing/2014/main" id="{2D2F9E75-D82D-7A9D-D69B-9546391D58F9}"/>
              </a:ext>
            </a:extLst>
          </p:cNvPr>
          <p:cNvPicPr>
            <a:picLocks noChangeAspect="1"/>
          </p:cNvPicPr>
          <p:nvPr/>
        </p:nvPicPr>
        <p:blipFill>
          <a:blip r:embed="rId3"/>
          <a:stretch>
            <a:fillRect/>
          </a:stretch>
        </p:blipFill>
        <p:spPr>
          <a:xfrm>
            <a:off x="6472871" y="1660746"/>
            <a:ext cx="5098876" cy="3947864"/>
          </a:xfrm>
          <a:prstGeom prst="rect">
            <a:avLst/>
          </a:prstGeom>
          <a:ln w="12700">
            <a:solidFill>
              <a:schemeClr val="tx1"/>
            </a:solidFill>
          </a:ln>
        </p:spPr>
      </p:pic>
      <p:sp>
        <p:nvSpPr>
          <p:cNvPr id="614" name="Google Shape;614;p33"/>
          <p:cNvSpPr/>
          <p:nvPr/>
        </p:nvSpPr>
        <p:spPr>
          <a:xfrm>
            <a:off x="8704459" y="3278306"/>
            <a:ext cx="317850" cy="356372"/>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2" name="Picture 1">
            <a:extLst>
              <a:ext uri="{FF2B5EF4-FFF2-40B4-BE49-F238E27FC236}">
                <a16:creationId xmlns:a16="http://schemas.microsoft.com/office/drawing/2014/main" id="{DF2FB1D2-5B45-275C-87D6-F57A27D968E7}"/>
              </a:ext>
            </a:extLst>
          </p:cNvPr>
          <p:cNvPicPr>
            <a:picLocks noChangeAspect="1"/>
          </p:cNvPicPr>
          <p:nvPr/>
        </p:nvPicPr>
        <p:blipFill>
          <a:blip r:embed="rId3"/>
          <a:stretch>
            <a:fillRect/>
          </a:stretch>
        </p:blipFill>
        <p:spPr>
          <a:xfrm>
            <a:off x="1567328" y="3450534"/>
            <a:ext cx="3933758" cy="3045758"/>
          </a:xfrm>
          <a:prstGeom prst="rect">
            <a:avLst/>
          </a:prstGeom>
          <a:ln w="12700">
            <a:solidFill>
              <a:schemeClr val="tx1"/>
            </a:solidFill>
          </a:ln>
        </p:spPr>
      </p:pic>
      <p:sp>
        <p:nvSpPr>
          <p:cNvPr id="620" name="Google Shape;620;p34"/>
          <p:cNvSpPr txBox="1">
            <a:spLocks noGrp="1"/>
          </p:cNvSpPr>
          <p:nvPr>
            <p:ph sz="half" idx="2"/>
          </p:nvPr>
        </p:nvSpPr>
        <p:spPr>
          <a:xfrm>
            <a:off x="569343" y="1478857"/>
            <a:ext cx="11448485"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400"/>
              <a:buFont typeface="Libre Franklin Medium"/>
              <a:buAutoNum type="arabicPeriod"/>
            </a:pPr>
            <a:r>
              <a:rPr lang="fr-FR" sz="2400" dirty="0"/>
              <a:t>Cliquez avec le bouton gauche de la souris sur la cellule </a:t>
            </a:r>
            <a:r>
              <a:rPr lang="fr-FR" sz="2400" i="1" dirty="0"/>
              <a:t>A3</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Déplacez le curseur sur la case dans le coin inférieur droit de la cellule</a:t>
            </a:r>
            <a:endParaRPr lang="fr-FR" dirty="0"/>
          </a:p>
          <a:p>
            <a:pPr marL="800100" lvl="2" indent="-342900" algn="l" rtl="0">
              <a:lnSpc>
                <a:spcPct val="100000"/>
              </a:lnSpc>
              <a:spcBef>
                <a:spcPts val="1000"/>
              </a:spcBef>
              <a:spcAft>
                <a:spcPts val="0"/>
              </a:spcAft>
              <a:buSzPts val="2000"/>
              <a:buFont typeface="Wingdings" panose="05000000000000000000" pitchFamily="2" charset="2"/>
              <a:buChar char="§"/>
            </a:pPr>
            <a:r>
              <a:rPr lang="fr-FR" dirty="0"/>
              <a:t>La flèche du curseur se transforme en plus (+)</a:t>
            </a:r>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Maintenez le bouton gauche enfoncé et faire glisser (+) sur l’étendue souhaitée</a:t>
            </a: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621" name="Google Shape;621;p3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dirty="0">
                <a:latin typeface="Franklin Gothic Medium" panose="020B0603020102020204" pitchFamily="34" charset="0"/>
              </a:rPr>
              <a:t>Pratique du glisser-déposer (copier/étendre)</a:t>
            </a:r>
          </a:p>
        </p:txBody>
      </p:sp>
      <p:grpSp>
        <p:nvGrpSpPr>
          <p:cNvPr id="623" name="Google Shape;623;p34"/>
          <p:cNvGrpSpPr/>
          <p:nvPr/>
        </p:nvGrpSpPr>
        <p:grpSpPr>
          <a:xfrm>
            <a:off x="1778105" y="3781553"/>
            <a:ext cx="1778645" cy="1189284"/>
            <a:chOff x="2176667" y="3800931"/>
            <a:chExt cx="1778645" cy="1189284"/>
          </a:xfrm>
        </p:grpSpPr>
        <p:sp>
          <p:nvSpPr>
            <p:cNvPr id="626" name="Google Shape;626;p34"/>
            <p:cNvSpPr/>
            <p:nvPr/>
          </p:nvSpPr>
          <p:spPr>
            <a:xfrm>
              <a:off x="2176667" y="3800931"/>
              <a:ext cx="1778645" cy="118928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7" name="Google Shape;627;p34"/>
            <p:cNvSpPr/>
            <p:nvPr/>
          </p:nvSpPr>
          <p:spPr>
            <a:xfrm>
              <a:off x="3644011" y="4699441"/>
              <a:ext cx="240632" cy="272716"/>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 name="Picture 3">
            <a:extLst>
              <a:ext uri="{FF2B5EF4-FFF2-40B4-BE49-F238E27FC236}">
                <a16:creationId xmlns:a16="http://schemas.microsoft.com/office/drawing/2014/main" id="{AB83DDF5-CDF0-9233-F39E-74522958F5A0}"/>
              </a:ext>
            </a:extLst>
          </p:cNvPr>
          <p:cNvPicPr>
            <a:picLocks noChangeAspect="1"/>
          </p:cNvPicPr>
          <p:nvPr/>
        </p:nvPicPr>
        <p:blipFill>
          <a:blip r:embed="rId4"/>
          <a:stretch>
            <a:fillRect/>
          </a:stretch>
        </p:blipFill>
        <p:spPr>
          <a:xfrm>
            <a:off x="5773245" y="3429000"/>
            <a:ext cx="3991851" cy="3045758"/>
          </a:xfrm>
          <a:prstGeom prst="rect">
            <a:avLst/>
          </a:prstGeom>
          <a:ln w="12700">
            <a:solidFill>
              <a:schemeClr val="tx1"/>
            </a:solid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4" name="Google Shape;634;p35"/>
          <p:cNvSpPr txBox="1">
            <a:spLocks noGrp="1"/>
          </p:cNvSpPr>
          <p:nvPr>
            <p:ph sz="half" idx="2"/>
          </p:nvPr>
        </p:nvSpPr>
        <p:spPr>
          <a:xfrm>
            <a:off x="838200" y="3277428"/>
            <a:ext cx="7439526" cy="31467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None/>
            </a:pPr>
            <a:r>
              <a:rPr lang="fr-FR" sz="2200" b="1" dirty="0"/>
              <a:t>Pour sélectionner (mettre en évidence) deux cellules :</a:t>
            </a:r>
            <a:endParaRPr lang="fr-FR" sz="2200" dirty="0"/>
          </a:p>
          <a:p>
            <a:pPr marL="800100" lvl="3" indent="-342900" algn="l" rtl="0">
              <a:lnSpc>
                <a:spcPct val="100000"/>
              </a:lnSpc>
              <a:spcBef>
                <a:spcPts val="1000"/>
              </a:spcBef>
              <a:spcAft>
                <a:spcPts val="0"/>
              </a:spcAft>
              <a:buClr>
                <a:schemeClr val="dk1"/>
              </a:buClr>
              <a:buSzPts val="1800"/>
              <a:buFont typeface="Libre Franklin Medium"/>
              <a:buAutoNum type="arabicPeriod"/>
            </a:pPr>
            <a:r>
              <a:rPr lang="fr-FR" dirty="0"/>
              <a:t>Copiez la valeur de </a:t>
            </a:r>
            <a:r>
              <a:rPr lang="fr-FR" i="1" dirty="0"/>
              <a:t>D1 </a:t>
            </a:r>
            <a:r>
              <a:rPr lang="fr-FR" dirty="0"/>
              <a:t>dans </a:t>
            </a:r>
            <a:r>
              <a:rPr lang="fr-FR" i="1" dirty="0"/>
              <a:t>E1</a:t>
            </a:r>
            <a:endParaRPr lang="fr-FR" dirty="0"/>
          </a:p>
          <a:p>
            <a:pPr marL="800100" lvl="3" indent="-342900" algn="l" rtl="0">
              <a:lnSpc>
                <a:spcPct val="100000"/>
              </a:lnSpc>
              <a:spcBef>
                <a:spcPts val="1000"/>
              </a:spcBef>
              <a:spcAft>
                <a:spcPts val="0"/>
              </a:spcAft>
              <a:buClr>
                <a:schemeClr val="dk1"/>
              </a:buClr>
              <a:buSzPts val="1800"/>
              <a:buFont typeface="Libre Franklin Medium"/>
              <a:buAutoNum type="arabicPeriod"/>
            </a:pPr>
            <a:r>
              <a:rPr lang="fr-FR" dirty="0"/>
              <a:t>Tapez « 2 » dans la cellule </a:t>
            </a:r>
            <a:r>
              <a:rPr lang="fr-FR" i="1" dirty="0"/>
              <a:t>E2</a:t>
            </a:r>
            <a:endParaRPr lang="fr-FR" dirty="0"/>
          </a:p>
          <a:p>
            <a:pPr marL="800100" lvl="3" indent="-342900" algn="l" rtl="0">
              <a:lnSpc>
                <a:spcPct val="100000"/>
              </a:lnSpc>
              <a:spcBef>
                <a:spcPts val="1000"/>
              </a:spcBef>
              <a:spcAft>
                <a:spcPts val="0"/>
              </a:spcAft>
              <a:buClr>
                <a:schemeClr val="dk1"/>
              </a:buClr>
              <a:buSzPts val="1800"/>
              <a:buFont typeface="Libre Franklin Medium"/>
              <a:buAutoNum type="arabicPeriod"/>
            </a:pPr>
            <a:r>
              <a:rPr lang="fr-FR" dirty="0"/>
              <a:t>Sélectionnez les cellules </a:t>
            </a:r>
            <a:r>
              <a:rPr lang="fr-FR" i="1" dirty="0"/>
              <a:t>E1 </a:t>
            </a:r>
            <a:r>
              <a:rPr lang="fr-FR" dirty="0"/>
              <a:t>et </a:t>
            </a:r>
            <a:r>
              <a:rPr lang="fr-FR" i="1" dirty="0"/>
              <a:t>E2 </a:t>
            </a:r>
            <a:r>
              <a:rPr lang="fr-FR" dirty="0"/>
              <a:t>en cliquant sur </a:t>
            </a:r>
            <a:r>
              <a:rPr lang="fr-FR" i="1" dirty="0"/>
              <a:t>E1 </a:t>
            </a:r>
            <a:r>
              <a:rPr lang="fr-FR" dirty="0"/>
              <a:t>et en appuyant sur </a:t>
            </a:r>
            <a:r>
              <a:rPr lang="fr-FR" b="1" dirty="0"/>
              <a:t>SHIFT+flèche bas </a:t>
            </a:r>
            <a:r>
              <a:rPr lang="fr-FR" dirty="0"/>
              <a:t>pour mettre les deux </a:t>
            </a:r>
            <a:br>
              <a:rPr lang="fr-FR" dirty="0"/>
            </a:br>
            <a:r>
              <a:rPr lang="fr-FR" dirty="0"/>
              <a:t>cellules en surbrillance</a:t>
            </a:r>
          </a:p>
          <a:p>
            <a:pPr marL="800100" lvl="3" indent="-342900" algn="l" rtl="0">
              <a:lnSpc>
                <a:spcPct val="100000"/>
              </a:lnSpc>
              <a:spcBef>
                <a:spcPts val="1000"/>
              </a:spcBef>
              <a:spcAft>
                <a:spcPts val="0"/>
              </a:spcAft>
              <a:buClr>
                <a:schemeClr val="dk1"/>
              </a:buClr>
              <a:buSzPts val="1800"/>
              <a:buFont typeface="Libre Franklin Medium"/>
              <a:buAutoNum type="arabicPeriod"/>
            </a:pPr>
            <a:r>
              <a:rPr lang="fr-FR" dirty="0"/>
              <a:t>Saisissez la croix dans le coin inférieur droit de la cellule </a:t>
            </a:r>
            <a:r>
              <a:rPr lang="fr-FR" i="1" dirty="0"/>
              <a:t>E2 </a:t>
            </a:r>
            <a:r>
              <a:rPr lang="fr-FR" dirty="0"/>
              <a:t>et faites-la glisser vers le bas sur quatre rangées</a:t>
            </a:r>
          </a:p>
        </p:txBody>
      </p:sp>
      <p:sp>
        <p:nvSpPr>
          <p:cNvPr id="633" name="Google Shape;633;p35"/>
          <p:cNvSpPr txBox="1">
            <a:spLocks noGrp="1"/>
          </p:cNvSpPr>
          <p:nvPr>
            <p:ph type="title"/>
          </p:nvPr>
        </p:nvSpPr>
        <p:spPr>
          <a:xfrm>
            <a:off x="838200" y="457200"/>
            <a:ext cx="109347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Pratique du glisser-déposer (séquence de données) </a:t>
            </a:r>
          </a:p>
        </p:txBody>
      </p:sp>
      <p:sp>
        <p:nvSpPr>
          <p:cNvPr id="635" name="Google Shape;635;p35"/>
          <p:cNvSpPr txBox="1"/>
          <p:nvPr/>
        </p:nvSpPr>
        <p:spPr>
          <a:xfrm>
            <a:off x="838199" y="1380906"/>
            <a:ext cx="7130143" cy="18965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r>
              <a:rPr lang="fr-FR" sz="2200" b="1" dirty="0">
                <a:solidFill>
                  <a:schemeClr val="dk1"/>
                </a:solidFill>
                <a:latin typeface="Arial"/>
                <a:ea typeface="Arial"/>
                <a:cs typeface="Arial"/>
                <a:sym typeface="Arial"/>
              </a:rPr>
              <a:t>Pour copier un nombre dans une seule cellule :</a:t>
            </a:r>
            <a:endParaRPr lang="fr-FR" sz="2200" dirty="0"/>
          </a:p>
          <a:p>
            <a:pPr marL="800100" marR="0" lvl="3" indent="-342900" algn="l" rtl="0">
              <a:lnSpc>
                <a:spcPct val="100000"/>
              </a:lnSpc>
              <a:spcBef>
                <a:spcPts val="1000"/>
              </a:spcBef>
              <a:spcAft>
                <a:spcPts val="0"/>
              </a:spcAft>
              <a:buClr>
                <a:schemeClr val="dk1"/>
              </a:buClr>
              <a:buSzPts val="1800"/>
              <a:buFont typeface="Libre Franklin Medium"/>
              <a:buAutoNum type="arabicPeriod"/>
            </a:pPr>
            <a:r>
              <a:rPr lang="fr-FR" sz="1800" b="0" i="0" u="none" strike="noStrike" cap="none" dirty="0">
                <a:solidFill>
                  <a:schemeClr val="dk1"/>
                </a:solidFill>
                <a:latin typeface="Arial"/>
                <a:ea typeface="Arial"/>
                <a:cs typeface="Arial"/>
                <a:sym typeface="Arial"/>
              </a:rPr>
              <a:t>Tapez « 1</a:t>
            </a:r>
            <a:r>
              <a:rPr lang="fr-FR" dirty="0">
                <a:solidFill>
                  <a:schemeClr val="dk1"/>
                </a:solidFill>
                <a:latin typeface="Arial"/>
                <a:ea typeface="Arial"/>
                <a:cs typeface="Arial"/>
                <a:sym typeface="Arial"/>
              </a:rPr>
              <a:t> »</a:t>
            </a:r>
            <a:r>
              <a:rPr lang="fr-FR" sz="1800" b="0" i="0" u="none" strike="noStrike" cap="none" dirty="0">
                <a:solidFill>
                  <a:schemeClr val="dk1"/>
                </a:solidFill>
                <a:latin typeface="Arial"/>
                <a:ea typeface="Arial"/>
                <a:cs typeface="Arial"/>
                <a:sym typeface="Arial"/>
              </a:rPr>
              <a:t> dans la cellule </a:t>
            </a:r>
            <a:r>
              <a:rPr lang="fr-FR" sz="1800" b="0" i="1" u="none" strike="noStrike" cap="none" dirty="0">
                <a:solidFill>
                  <a:schemeClr val="dk1"/>
                </a:solidFill>
                <a:latin typeface="Arial"/>
                <a:ea typeface="Arial"/>
                <a:cs typeface="Arial"/>
                <a:sym typeface="Arial"/>
              </a:rPr>
              <a:t>D1</a:t>
            </a:r>
            <a:endParaRPr lang="fr-FR" sz="1800" b="0" i="0" u="none" strike="noStrike" cap="none" dirty="0">
              <a:solidFill>
                <a:schemeClr val="dk1"/>
              </a:solidFill>
              <a:latin typeface="Arial"/>
              <a:ea typeface="Arial"/>
              <a:cs typeface="Arial"/>
              <a:sym typeface="Arial"/>
            </a:endParaRPr>
          </a:p>
          <a:p>
            <a:pPr marL="800100" marR="0" lvl="3" indent="-342900" algn="l" rtl="0">
              <a:lnSpc>
                <a:spcPct val="100000"/>
              </a:lnSpc>
              <a:spcBef>
                <a:spcPts val="1000"/>
              </a:spcBef>
              <a:spcAft>
                <a:spcPts val="0"/>
              </a:spcAft>
              <a:buClr>
                <a:schemeClr val="dk1"/>
              </a:buClr>
              <a:buSzPts val="1800"/>
              <a:buFont typeface="Libre Franklin Medium"/>
              <a:buAutoNum type="arabicPeriod"/>
            </a:pPr>
            <a:r>
              <a:rPr lang="fr-FR" sz="1800" b="0" i="0" u="none" strike="noStrike" cap="none" dirty="0">
                <a:solidFill>
                  <a:schemeClr val="dk1"/>
                </a:solidFill>
                <a:latin typeface="Arial"/>
                <a:ea typeface="Arial"/>
                <a:cs typeface="Arial"/>
                <a:sym typeface="Arial"/>
              </a:rPr>
              <a:t>Saisissez la boîte dans le coin inférieur droit de la cellule </a:t>
            </a:r>
            <a:r>
              <a:rPr lang="fr-FR" sz="1800" b="0" i="1" u="none" strike="noStrike" cap="none" dirty="0">
                <a:solidFill>
                  <a:schemeClr val="dk1"/>
                </a:solidFill>
                <a:latin typeface="Arial"/>
                <a:ea typeface="Arial"/>
                <a:cs typeface="Arial"/>
                <a:sym typeface="Arial"/>
              </a:rPr>
              <a:t>D1 </a:t>
            </a:r>
            <a:r>
              <a:rPr lang="fr-FR" sz="1800" b="0" i="0" u="none" strike="noStrike" cap="none" dirty="0">
                <a:solidFill>
                  <a:schemeClr val="dk1"/>
                </a:solidFill>
                <a:latin typeface="Arial"/>
                <a:ea typeface="Arial"/>
                <a:cs typeface="Arial"/>
                <a:sym typeface="Arial"/>
              </a:rPr>
              <a:t>et faites-la glisser vers le bas sur environ quatre rangées</a:t>
            </a:r>
          </a:p>
        </p:txBody>
      </p:sp>
      <p:pic>
        <p:nvPicPr>
          <p:cNvPr id="636" name="Google Shape;636;p35"/>
          <p:cNvPicPr preferRelativeResize="0"/>
          <p:nvPr/>
        </p:nvPicPr>
        <p:blipFill rotWithShape="1">
          <a:blip r:embed="rId3">
            <a:alphaModFix/>
          </a:blip>
          <a:srcRect b="27066"/>
          <a:stretch/>
        </p:blipFill>
        <p:spPr>
          <a:xfrm>
            <a:off x="8604514" y="2058227"/>
            <a:ext cx="1400175" cy="2438401"/>
          </a:xfrm>
          <a:prstGeom prst="rect">
            <a:avLst/>
          </a:prstGeom>
          <a:noFill/>
          <a:ln w="12700">
            <a:solidFill>
              <a:schemeClr val="tx1"/>
            </a:solidFill>
          </a:ln>
        </p:spPr>
      </p:pic>
      <p:pic>
        <p:nvPicPr>
          <p:cNvPr id="637" name="Google Shape;637;p35"/>
          <p:cNvPicPr preferRelativeResize="0"/>
          <p:nvPr/>
        </p:nvPicPr>
        <p:blipFill rotWithShape="1">
          <a:blip r:embed="rId4">
            <a:alphaModFix/>
          </a:blip>
          <a:srcRect l="2631"/>
          <a:stretch/>
        </p:blipFill>
        <p:spPr>
          <a:xfrm>
            <a:off x="10304338" y="2058227"/>
            <a:ext cx="1298407" cy="2438401"/>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3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3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3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36"/>
          <p:cNvSpPr txBox="1">
            <a:spLocks noGrp="1"/>
          </p:cNvSpPr>
          <p:nvPr>
            <p:ph sz="half" idx="2"/>
          </p:nvPr>
        </p:nvSpPr>
        <p:spPr>
          <a:xfrm>
            <a:off x="838200" y="139864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dirty="0">
                <a:latin typeface="Arial"/>
                <a:ea typeface="Arial"/>
                <a:cs typeface="Arial"/>
                <a:sym typeface="Arial"/>
              </a:rPr>
              <a:t>Cliquez sur l'icône </a:t>
            </a:r>
            <a:r>
              <a:rPr lang="fr-FR" sz="2400" b="1" dirty="0">
                <a:latin typeface="Arial"/>
                <a:ea typeface="Arial"/>
                <a:cs typeface="Arial"/>
                <a:sym typeface="Arial"/>
              </a:rPr>
              <a:t>Plus (+) </a:t>
            </a:r>
            <a:r>
              <a:rPr lang="fr-FR" sz="2400" dirty="0">
                <a:latin typeface="Arial"/>
                <a:ea typeface="Arial"/>
                <a:cs typeface="Arial"/>
                <a:sym typeface="Arial"/>
              </a:rPr>
              <a:t>à côté des onglets de la feuille de calcul </a:t>
            </a:r>
            <a:endParaRPr lang="fr-FR" dirty="0"/>
          </a:p>
          <a:p>
            <a:pPr marL="228600" lvl="0" indent="-50800" algn="l" rtl="0">
              <a:lnSpc>
                <a:spcPct val="100000"/>
              </a:lnSpc>
              <a:spcBef>
                <a:spcPts val="1000"/>
              </a:spcBef>
              <a:spcAft>
                <a:spcPts val="0"/>
              </a:spcAft>
              <a:buClr>
                <a:schemeClr val="dk1"/>
              </a:buClr>
              <a:buSzPts val="2800"/>
              <a:buNone/>
            </a:pPr>
            <a:br>
              <a:rPr lang="fr-FR" dirty="0">
                <a:latin typeface="Arial"/>
                <a:ea typeface="Arial"/>
                <a:cs typeface="Arial"/>
                <a:sym typeface="Arial"/>
              </a:rPr>
            </a:br>
            <a:br>
              <a:rPr lang="fr-FR" dirty="0">
                <a:latin typeface="Arial"/>
                <a:ea typeface="Arial"/>
                <a:cs typeface="Arial"/>
                <a:sym typeface="Arial"/>
              </a:rPr>
            </a:br>
            <a:br>
              <a:rPr lang="fr-FR" dirty="0">
                <a:latin typeface="Arial"/>
                <a:ea typeface="Arial"/>
                <a:cs typeface="Arial"/>
                <a:sym typeface="Arial"/>
              </a:rPr>
            </a:br>
            <a:endParaRPr lang="fr-FR" dirty="0">
              <a:latin typeface="Arial"/>
              <a:ea typeface="Arial"/>
              <a:cs typeface="Arial"/>
              <a:sym typeface="Arial"/>
            </a:endParaRPr>
          </a:p>
          <a:p>
            <a:pPr>
              <a:spcBef>
                <a:spcPts val="1000"/>
              </a:spcBef>
              <a:spcAft>
                <a:spcPts val="0"/>
              </a:spcAft>
              <a:buClr>
                <a:schemeClr val="dk1"/>
              </a:buClr>
              <a:buSzPts val="2800"/>
            </a:pPr>
            <a:r>
              <a:rPr lang="fr-FR" sz="2400" dirty="0">
                <a:latin typeface="Arial"/>
                <a:ea typeface="Arial"/>
                <a:cs typeface="Arial"/>
                <a:sym typeface="Arial"/>
              </a:rPr>
              <a:t>Les feuilles de calcul reçoivent des noms par défaut, tels que </a:t>
            </a:r>
            <a:r>
              <a:rPr lang="fr-FR" sz="2400" u="sng" dirty="0">
                <a:latin typeface="Arial"/>
                <a:ea typeface="Arial"/>
                <a:cs typeface="Arial"/>
                <a:sym typeface="Arial"/>
              </a:rPr>
              <a:t>Feuille1</a:t>
            </a:r>
            <a:r>
              <a:rPr lang="fr-FR" sz="2400" dirty="0">
                <a:latin typeface="Arial"/>
                <a:ea typeface="Arial"/>
                <a:cs typeface="Arial"/>
                <a:sym typeface="Arial"/>
              </a:rPr>
              <a:t>, </a:t>
            </a:r>
            <a:r>
              <a:rPr lang="fr-FR" sz="2400" u="sng" dirty="0">
                <a:latin typeface="Arial"/>
                <a:ea typeface="Arial"/>
                <a:cs typeface="Arial"/>
                <a:sym typeface="Arial"/>
              </a:rPr>
              <a:t>Feuille2 </a:t>
            </a:r>
            <a:r>
              <a:rPr lang="fr-FR" sz="2400" dirty="0">
                <a:latin typeface="Arial"/>
                <a:ea typeface="Arial"/>
                <a:cs typeface="Arial"/>
                <a:sym typeface="Arial"/>
              </a:rPr>
              <a:t>et </a:t>
            </a:r>
            <a:r>
              <a:rPr lang="fr-FR" sz="2400" u="sng" dirty="0">
                <a:latin typeface="Arial"/>
                <a:ea typeface="Arial"/>
                <a:cs typeface="Arial"/>
                <a:sym typeface="Arial"/>
              </a:rPr>
              <a:t>Feuille3</a:t>
            </a:r>
            <a:endParaRPr lang="fr-FR" sz="2400" u="sng" dirty="0"/>
          </a:p>
          <a:p>
            <a:pPr marL="228600" lvl="0" indent="-50800" algn="l" rtl="0">
              <a:lnSpc>
                <a:spcPct val="100000"/>
              </a:lnSpc>
              <a:spcBef>
                <a:spcPts val="1000"/>
              </a:spcBef>
              <a:spcAft>
                <a:spcPts val="0"/>
              </a:spcAft>
              <a:buClr>
                <a:schemeClr val="dk1"/>
              </a:buClr>
              <a:buSzPts val="2800"/>
              <a:buNone/>
            </a:pP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644" name="Google Shape;644;p3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de l’ajout de feuilles de calcul</a:t>
            </a:r>
          </a:p>
        </p:txBody>
      </p:sp>
      <p:pic>
        <p:nvPicPr>
          <p:cNvPr id="3" name="Image 20" descr="Une image contenant capture d’écran, texte, ligne, Rectangle&#10;&#10;Description générée automatiquement">
            <a:extLst>
              <a:ext uri="{FF2B5EF4-FFF2-40B4-BE49-F238E27FC236}">
                <a16:creationId xmlns:a16="http://schemas.microsoft.com/office/drawing/2014/main" id="{62AB95C9-FDE4-CC70-7C51-172574435B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428" y="1917336"/>
            <a:ext cx="5347708" cy="1635249"/>
          </a:xfrm>
          <a:prstGeom prst="rect">
            <a:avLst/>
          </a:prstGeom>
          <a:ln w="12700">
            <a:solidFill>
              <a:schemeClr val="tx1"/>
            </a:solidFill>
          </a:ln>
        </p:spPr>
      </p:pic>
      <p:sp>
        <p:nvSpPr>
          <p:cNvPr id="4" name="Rectangle 3">
            <a:extLst>
              <a:ext uri="{FF2B5EF4-FFF2-40B4-BE49-F238E27FC236}">
                <a16:creationId xmlns:a16="http://schemas.microsoft.com/office/drawing/2014/main" id="{BA4006BB-082E-7857-6BE1-C9F59916CCD1}"/>
              </a:ext>
            </a:extLst>
          </p:cNvPr>
          <p:cNvSpPr/>
          <p:nvPr/>
        </p:nvSpPr>
        <p:spPr>
          <a:xfrm>
            <a:off x="4508989" y="2998061"/>
            <a:ext cx="574966" cy="476869"/>
          </a:xfrm>
          <a:prstGeom prst="rect">
            <a:avLst/>
          </a:prstGeom>
          <a:noFill/>
          <a:ln w="5715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19" descr="Une image contenant texte, capture d’écran, ligne, nombre&#10;&#10;Description générée automatiquement">
            <a:extLst>
              <a:ext uri="{FF2B5EF4-FFF2-40B4-BE49-F238E27FC236}">
                <a16:creationId xmlns:a16="http://schemas.microsoft.com/office/drawing/2014/main" id="{3EAEDE00-E2DE-B142-A8F4-909D2CC2D5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1428" y="4664077"/>
            <a:ext cx="7645894" cy="1635249"/>
          </a:xfrm>
          <a:prstGeom prst="rect">
            <a:avLst/>
          </a:prstGeom>
          <a:ln w="12700">
            <a:solidFill>
              <a:schemeClr val="tx1"/>
            </a:solidFill>
          </a:ln>
        </p:spPr>
      </p:pic>
      <p:sp>
        <p:nvSpPr>
          <p:cNvPr id="7" name="Rectangle 6">
            <a:extLst>
              <a:ext uri="{FF2B5EF4-FFF2-40B4-BE49-F238E27FC236}">
                <a16:creationId xmlns:a16="http://schemas.microsoft.com/office/drawing/2014/main" id="{2217A313-CE1B-716B-8F7B-FEF3E1C72E49}"/>
              </a:ext>
            </a:extLst>
          </p:cNvPr>
          <p:cNvSpPr/>
          <p:nvPr/>
        </p:nvSpPr>
        <p:spPr>
          <a:xfrm>
            <a:off x="2569062" y="5649390"/>
            <a:ext cx="5259486" cy="606509"/>
          </a:xfrm>
          <a:prstGeom prst="rect">
            <a:avLst/>
          </a:prstGeom>
          <a:noFill/>
          <a:ln w="5715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7" name="Google Shape;657;p37"/>
          <p:cNvSpPr txBox="1">
            <a:spLocks noGrp="1"/>
          </p:cNvSpPr>
          <p:nvPr>
            <p:ph type="title"/>
          </p:nvPr>
        </p:nvSpPr>
        <p:spPr>
          <a:xfrm>
            <a:off x="838200" y="457200"/>
            <a:ext cx="1080675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dirty="0">
                <a:latin typeface="Franklin Gothic Medium" panose="020B0603020102020204" pitchFamily="34" charset="0"/>
              </a:rPr>
              <a:t>Pratique pour renommer une feuille de calcul</a:t>
            </a:r>
            <a:endParaRPr sz="4200" dirty="0">
              <a:latin typeface="Franklin Gothic Medium" panose="020B0603020102020204" pitchFamily="34" charset="0"/>
            </a:endParaRPr>
          </a:p>
        </p:txBody>
      </p:sp>
      <p:sp>
        <p:nvSpPr>
          <p:cNvPr id="658" name="Google Shape;658;p37"/>
          <p:cNvSpPr txBox="1"/>
          <p:nvPr/>
        </p:nvSpPr>
        <p:spPr>
          <a:xfrm>
            <a:off x="1004248" y="1440842"/>
            <a:ext cx="10360438" cy="4639309"/>
          </a:xfrm>
          <a:prstGeom prst="rect">
            <a:avLst/>
          </a:prstGeom>
          <a:noFill/>
          <a:ln>
            <a:noFill/>
          </a:ln>
        </p:spPr>
        <p:txBody>
          <a:bodyPr spcFirstLastPara="1" wrap="square" lIns="91425" tIns="45700" rIns="91425" bIns="45700" anchor="t" anchorCtr="0">
            <a:noAutofit/>
          </a:bodyPr>
          <a:lstStyle/>
          <a:p>
            <a:pPr marL="342900" marR="0" lvl="2" indent="-342900" algn="l" rtl="0">
              <a:lnSpc>
                <a:spcPct val="100000"/>
              </a:lnSpc>
              <a:spcBef>
                <a:spcPts val="0"/>
              </a:spcBef>
              <a:spcAft>
                <a:spcPts val="0"/>
              </a:spcAft>
              <a:buClr>
                <a:schemeClr val="dk1"/>
              </a:buClr>
              <a:buSzPts val="2800"/>
              <a:buFont typeface="Libre Franklin Medium"/>
              <a:buAutoNum type="arabicPeriod"/>
            </a:pPr>
            <a:r>
              <a:rPr lang="fr-FR" sz="2800" b="0" i="0" u="none" strike="noStrike" cap="none" dirty="0">
                <a:solidFill>
                  <a:schemeClr val="dk1"/>
                </a:solidFill>
                <a:latin typeface="Arial"/>
                <a:ea typeface="Arial"/>
                <a:cs typeface="Arial"/>
                <a:sym typeface="Arial"/>
              </a:rPr>
              <a:t>Cliquez avec le bouton droit de la souris sur l'onglet </a:t>
            </a:r>
            <a:r>
              <a:rPr lang="fr-FR" sz="2800" u="sng" dirty="0">
                <a:solidFill>
                  <a:schemeClr val="dk1"/>
                </a:solidFill>
              </a:rPr>
              <a:t>Feuille</a:t>
            </a:r>
            <a:r>
              <a:rPr lang="fr-FR" sz="2800" b="0" i="0" u="sng" strike="noStrike" cap="none" dirty="0">
                <a:solidFill>
                  <a:schemeClr val="dk1"/>
                </a:solidFill>
                <a:latin typeface="Arial"/>
                <a:ea typeface="Arial"/>
                <a:cs typeface="Arial"/>
                <a:sym typeface="Arial"/>
              </a:rPr>
              <a:t>1</a:t>
            </a:r>
            <a:endParaRPr sz="2800" b="0" i="0" u="none" strike="noStrike" cap="none" dirty="0">
              <a:solidFill>
                <a:schemeClr val="dk1"/>
              </a:solidFill>
              <a:latin typeface="Arial"/>
              <a:ea typeface="Arial"/>
              <a:cs typeface="Arial"/>
              <a:sym typeface="Arial"/>
            </a:endParaRPr>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fr-FR" sz="2800" b="0" i="0" u="none" strike="noStrike" cap="none" dirty="0">
                <a:solidFill>
                  <a:schemeClr val="dk1"/>
                </a:solidFill>
                <a:latin typeface="Arial"/>
                <a:ea typeface="Arial"/>
                <a:cs typeface="Arial"/>
                <a:sym typeface="Arial"/>
              </a:rPr>
              <a:t>Cliquez sur </a:t>
            </a:r>
            <a:r>
              <a:rPr lang="fr-FR" sz="2800" b="1" i="0" u="none" strike="noStrike" cap="none" dirty="0">
                <a:solidFill>
                  <a:schemeClr val="dk1"/>
                </a:solidFill>
                <a:latin typeface="Arial"/>
                <a:ea typeface="Arial"/>
                <a:cs typeface="Arial"/>
                <a:sym typeface="Arial"/>
              </a:rPr>
              <a:t>Renommer </a:t>
            </a:r>
            <a:endParaRPr b="1" dirty="0"/>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fr-FR" sz="2800" b="0" i="0" u="none" strike="noStrike" cap="none" dirty="0">
                <a:solidFill>
                  <a:schemeClr val="dk1"/>
                </a:solidFill>
                <a:latin typeface="Arial"/>
                <a:ea typeface="Arial"/>
                <a:cs typeface="Arial"/>
                <a:sym typeface="Arial"/>
              </a:rPr>
              <a:t>Tapez « avril 2024 »</a:t>
            </a:r>
            <a:endParaRPr dirty="0"/>
          </a:p>
          <a:p>
            <a:pPr marL="342900" marR="0" lvl="2" indent="-342900" algn="l" rtl="0">
              <a:lnSpc>
                <a:spcPct val="100000"/>
              </a:lnSpc>
              <a:spcBef>
                <a:spcPts val="1000"/>
              </a:spcBef>
              <a:spcAft>
                <a:spcPts val="0"/>
              </a:spcAft>
              <a:buClr>
                <a:schemeClr val="dk1"/>
              </a:buClr>
              <a:buSzPts val="2800"/>
              <a:buFont typeface="Libre Franklin Medium"/>
              <a:buAutoNum type="arabicPeriod"/>
            </a:pPr>
            <a:r>
              <a:rPr lang="fr-FR" sz="2800" b="0" i="0" u="none" strike="noStrike" cap="none" dirty="0">
                <a:solidFill>
                  <a:schemeClr val="dk1"/>
                </a:solidFill>
                <a:latin typeface="Arial"/>
                <a:ea typeface="Arial"/>
                <a:cs typeface="Arial"/>
                <a:sym typeface="Arial"/>
              </a:rPr>
              <a:t>Appuyer sur la touche </a:t>
            </a:r>
            <a:r>
              <a:rPr lang="fr-FR" sz="2800" b="1" i="0" u="none" strike="noStrike" cap="none" dirty="0">
                <a:solidFill>
                  <a:schemeClr val="dk1"/>
                </a:solidFill>
                <a:latin typeface="Arial"/>
                <a:ea typeface="Arial"/>
                <a:cs typeface="Arial"/>
                <a:sym typeface="Arial"/>
              </a:rPr>
              <a:t>Entrer</a:t>
            </a:r>
            <a:endParaRPr dirty="0"/>
          </a:p>
          <a:p>
            <a:pPr marL="0" marR="0" lvl="0" indent="0" algn="l" rtl="0">
              <a:lnSpc>
                <a:spcPct val="10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a:p>
            <a:pPr marL="228600" marR="0" lvl="0" indent="-50800" algn="l" rtl="0">
              <a:lnSpc>
                <a:spcPct val="10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a:p>
            <a:pPr marL="0" marR="0" lvl="0" indent="0" algn="l" rtl="0">
              <a:lnSpc>
                <a:spcPct val="10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p:txBody>
      </p:sp>
      <p:pic>
        <p:nvPicPr>
          <p:cNvPr id="5" name="Picture 4">
            <a:extLst>
              <a:ext uri="{FF2B5EF4-FFF2-40B4-BE49-F238E27FC236}">
                <a16:creationId xmlns:a16="http://schemas.microsoft.com/office/drawing/2014/main" id="{96299EE4-B687-120E-706C-5E9B14253B12}"/>
              </a:ext>
            </a:extLst>
          </p:cNvPr>
          <p:cNvPicPr>
            <a:picLocks noChangeAspect="1"/>
          </p:cNvPicPr>
          <p:nvPr/>
        </p:nvPicPr>
        <p:blipFill>
          <a:blip r:embed="rId3"/>
          <a:stretch>
            <a:fillRect/>
          </a:stretch>
        </p:blipFill>
        <p:spPr>
          <a:xfrm>
            <a:off x="1413321" y="4056473"/>
            <a:ext cx="10231631" cy="897512"/>
          </a:xfrm>
          <a:prstGeom prst="rect">
            <a:avLst/>
          </a:prstGeom>
          <a:ln w="12700">
            <a:solidFill>
              <a:schemeClr val="tx1"/>
            </a:solidFill>
          </a:ln>
        </p:spPr>
      </p:pic>
      <p:sp>
        <p:nvSpPr>
          <p:cNvPr id="6" name="Rectangle 5">
            <a:extLst>
              <a:ext uri="{FF2B5EF4-FFF2-40B4-BE49-F238E27FC236}">
                <a16:creationId xmlns:a16="http://schemas.microsoft.com/office/drawing/2014/main" id="{81D4BC7A-D760-7D50-63D7-AC23B60BAB04}"/>
              </a:ext>
            </a:extLst>
          </p:cNvPr>
          <p:cNvSpPr/>
          <p:nvPr/>
        </p:nvSpPr>
        <p:spPr>
          <a:xfrm>
            <a:off x="5227115" y="4216893"/>
            <a:ext cx="2213811" cy="737092"/>
          </a:xfrm>
          <a:prstGeom prst="rect">
            <a:avLst/>
          </a:prstGeom>
          <a:noFill/>
          <a:ln w="5715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Google Shape;667;p38"/>
          <p:cNvSpPr txBox="1">
            <a:spLocks noGrp="1"/>
          </p:cNvSpPr>
          <p:nvPr>
            <p:ph sz="half" idx="2"/>
          </p:nvPr>
        </p:nvSpPr>
        <p:spPr>
          <a:xfrm>
            <a:off x="838200" y="1478857"/>
            <a:ext cx="9938657"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800" dirty="0"/>
              <a:t>Cliq</a:t>
            </a:r>
            <a:r>
              <a:rPr lang="fr-FR" dirty="0"/>
              <a:t>uez à</a:t>
            </a:r>
            <a:r>
              <a:rPr lang="fr-FR" sz="2800" dirty="0"/>
              <a:t> gauche sur l'onglet de la feuille de calcul</a:t>
            </a:r>
            <a:endParaRPr lang="fr-FR"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Faites glisser l'onglet vers la gauche ou la droite jusqu'à la position souhaitée </a:t>
            </a:r>
            <a:endParaRPr lang="fr-FR"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Vous remarquerez un triangle inversé, qui indique la position sélectionnée</a:t>
            </a:r>
          </a:p>
          <a:p>
            <a:pPr marL="342900" lvl="0" indent="-165100" algn="l" rtl="0">
              <a:lnSpc>
                <a:spcPct val="100000"/>
              </a:lnSpc>
              <a:spcBef>
                <a:spcPts val="1000"/>
              </a:spcBef>
              <a:spcAft>
                <a:spcPts val="0"/>
              </a:spcAft>
              <a:buClr>
                <a:schemeClr val="dk1"/>
              </a:buClr>
              <a:buSzPts val="2800"/>
              <a:buFont typeface="Libre Franklin Medium"/>
              <a:buNone/>
            </a:pPr>
            <a:endParaRPr lang="fr-FR" sz="2800" dirty="0"/>
          </a:p>
          <a:p>
            <a:pPr marL="0" lvl="0" indent="0" algn="l" rtl="0">
              <a:lnSpc>
                <a:spcPct val="100000"/>
              </a:lnSpc>
              <a:spcBef>
                <a:spcPts val="1000"/>
              </a:spcBef>
              <a:spcAft>
                <a:spcPts val="0"/>
              </a:spcAft>
              <a:buClr>
                <a:schemeClr val="dk1"/>
              </a:buClr>
              <a:buSzPts val="2800"/>
              <a:buNone/>
            </a:pPr>
            <a:endParaRPr lang="fr-FR" dirty="0"/>
          </a:p>
        </p:txBody>
      </p:sp>
      <p:sp>
        <p:nvSpPr>
          <p:cNvPr id="668" name="Google Shape;668;p3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lvl="0">
              <a:spcBef>
                <a:spcPts val="0"/>
              </a:spcBef>
              <a:buClr>
                <a:schemeClr val="dk1"/>
              </a:buClr>
              <a:buSzPts val="4200"/>
            </a:pPr>
            <a:r>
              <a:rPr lang="fr-FR" sz="4000" dirty="0">
                <a:latin typeface="Franklin Gothic Medium" panose="020B0603020102020204" pitchFamily="34" charset="0"/>
              </a:rPr>
              <a:t>Pratique pour réarranger les feuilles de calcul </a:t>
            </a:r>
          </a:p>
        </p:txBody>
      </p:sp>
      <p:pic>
        <p:nvPicPr>
          <p:cNvPr id="3" name="Picture 2">
            <a:extLst>
              <a:ext uri="{FF2B5EF4-FFF2-40B4-BE49-F238E27FC236}">
                <a16:creationId xmlns:a16="http://schemas.microsoft.com/office/drawing/2014/main" id="{0748F0DF-E9C2-B76C-FACB-D4F094268EA9}"/>
              </a:ext>
            </a:extLst>
          </p:cNvPr>
          <p:cNvPicPr>
            <a:picLocks noChangeAspect="1"/>
          </p:cNvPicPr>
          <p:nvPr/>
        </p:nvPicPr>
        <p:blipFill>
          <a:blip r:embed="rId3"/>
          <a:stretch>
            <a:fillRect/>
          </a:stretch>
        </p:blipFill>
        <p:spPr>
          <a:xfrm>
            <a:off x="1222636" y="4583883"/>
            <a:ext cx="7092863" cy="795260"/>
          </a:xfrm>
          <a:prstGeom prst="rect">
            <a:avLst/>
          </a:prstGeom>
          <a:ln w="12700">
            <a:solidFill>
              <a:schemeClr val="tx1"/>
            </a:solidFill>
          </a:ln>
        </p:spPr>
      </p:pic>
      <p:sp>
        <p:nvSpPr>
          <p:cNvPr id="4" name="Rectangle 3">
            <a:extLst>
              <a:ext uri="{FF2B5EF4-FFF2-40B4-BE49-F238E27FC236}">
                <a16:creationId xmlns:a16="http://schemas.microsoft.com/office/drawing/2014/main" id="{71FC9A27-BA3E-633D-B48B-C27F43ED3DE5}"/>
              </a:ext>
            </a:extLst>
          </p:cNvPr>
          <p:cNvSpPr/>
          <p:nvPr/>
        </p:nvSpPr>
        <p:spPr>
          <a:xfrm>
            <a:off x="2847470" y="4217381"/>
            <a:ext cx="561475" cy="482391"/>
          </a:xfrm>
          <a:prstGeom prst="rect">
            <a:avLst/>
          </a:prstGeom>
          <a:noFill/>
          <a:ln w="57150">
            <a:solidFill>
              <a:srgbClr val="F794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98F2511B-48F1-102B-16C5-3303B1F976F9}"/>
              </a:ext>
            </a:extLst>
          </p:cNvPr>
          <p:cNvSpPr/>
          <p:nvPr/>
        </p:nvSpPr>
        <p:spPr>
          <a:xfrm flipV="1">
            <a:off x="2935703" y="4346283"/>
            <a:ext cx="352927" cy="221558"/>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7" name="Google Shape;677;p39"/>
          <p:cNvSpPr txBox="1">
            <a:spLocks noGrp="1"/>
          </p:cNvSpPr>
          <p:nvPr>
            <p:ph sz="half" idx="2"/>
          </p:nvPr>
        </p:nvSpPr>
        <p:spPr>
          <a:xfrm>
            <a:off x="838200" y="1478857"/>
            <a:ext cx="5292672"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fr-FR" sz="2800" b="1" dirty="0"/>
              <a:t>Enregistrer sous</a:t>
            </a:r>
            <a:endParaRPr lang="fr-FR" dirty="0"/>
          </a:p>
          <a:p>
            <a:pPr marL="228600" lvl="0" indent="-228600" algn="l" rtl="0">
              <a:lnSpc>
                <a:spcPct val="100000"/>
              </a:lnSpc>
              <a:spcBef>
                <a:spcPts val="1000"/>
              </a:spcBef>
              <a:spcAft>
                <a:spcPts val="0"/>
              </a:spcAft>
              <a:buClr>
                <a:schemeClr val="dk1"/>
              </a:buClr>
              <a:buSzPts val="2800"/>
              <a:buChar char="•"/>
            </a:pPr>
            <a:r>
              <a:rPr lang="fr-FR" dirty="0"/>
              <a:t>Permet de définir ou de modifier le nom du fichier</a:t>
            </a:r>
          </a:p>
          <a:p>
            <a:pPr marL="228600" lvl="0" indent="-228600" algn="l" rtl="0">
              <a:lnSpc>
                <a:spcPct val="100000"/>
              </a:lnSpc>
              <a:spcBef>
                <a:spcPts val="1000"/>
              </a:spcBef>
              <a:spcAft>
                <a:spcPts val="0"/>
              </a:spcAft>
              <a:buClr>
                <a:schemeClr val="dk1"/>
              </a:buClr>
              <a:buSzPts val="2800"/>
              <a:buChar char="•"/>
            </a:pPr>
            <a:r>
              <a:rPr lang="fr-FR" dirty="0"/>
              <a:t>Permet de modifier l'emplacement du fichier</a:t>
            </a:r>
          </a:p>
          <a:p>
            <a:pPr marL="228600" lvl="0" indent="-228600" algn="l" rtl="0">
              <a:lnSpc>
                <a:spcPct val="100000"/>
              </a:lnSpc>
              <a:spcBef>
                <a:spcPts val="1000"/>
              </a:spcBef>
              <a:spcAft>
                <a:spcPts val="0"/>
              </a:spcAft>
              <a:buClr>
                <a:schemeClr val="dk1"/>
              </a:buClr>
              <a:buSzPts val="2800"/>
              <a:buChar char="•"/>
            </a:pPr>
            <a:r>
              <a:rPr lang="fr-FR" dirty="0"/>
              <a:t>Crée une nouvelle version ou une copie du fichier original</a:t>
            </a:r>
          </a:p>
        </p:txBody>
      </p:sp>
      <p:sp>
        <p:nvSpPr>
          <p:cNvPr id="676" name="Google Shape;676;p39"/>
          <p:cNvSpPr txBox="1">
            <a:spLocks noGrp="1"/>
          </p:cNvSpPr>
          <p:nvPr>
            <p:ph type="title"/>
          </p:nvPr>
        </p:nvSpPr>
        <p:spPr>
          <a:xfrm>
            <a:off x="838199" y="457200"/>
            <a:ext cx="1093670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Enregistrer sous et enregistrer les feuilles de calcul</a:t>
            </a:r>
          </a:p>
        </p:txBody>
      </p:sp>
      <p:sp>
        <p:nvSpPr>
          <p:cNvPr id="678" name="Google Shape;678;p39"/>
          <p:cNvSpPr txBox="1"/>
          <p:nvPr/>
        </p:nvSpPr>
        <p:spPr>
          <a:xfrm>
            <a:off x="6130872" y="1478857"/>
            <a:ext cx="5223000" cy="2375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dirty="0">
                <a:solidFill>
                  <a:schemeClr val="dk1"/>
                </a:solidFill>
              </a:rPr>
              <a:t>Enregistrer</a:t>
            </a:r>
            <a:endParaRPr lang="fr-FR" dirty="0"/>
          </a:p>
          <a:p>
            <a:pPr marL="228600" marR="0" lvl="0" indent="-228600" algn="l" rtl="0">
              <a:spcBef>
                <a:spcPts val="50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Met à jour un fichier précédemment enregistré avec un nouveau contenu</a:t>
            </a:r>
            <a:endParaRPr lang="fr-FR" dirty="0"/>
          </a:p>
          <a:p>
            <a:pPr marL="0" marR="0" lvl="0" indent="0" algn="l" rtl="0">
              <a:spcBef>
                <a:spcPts val="500"/>
              </a:spcBef>
              <a:spcAft>
                <a:spcPts val="0"/>
              </a:spcAft>
              <a:buNone/>
            </a:pPr>
            <a:endParaRPr lang="fr-FR" sz="2800" b="1" dirty="0">
              <a:solidFill>
                <a:schemeClr val="dk1"/>
              </a:solidFill>
              <a:latin typeface="Arial"/>
              <a:ea typeface="Arial"/>
              <a:cs typeface="Arial"/>
              <a:sym typeface="Arial"/>
            </a:endParaRPr>
          </a:p>
        </p:txBody>
      </p:sp>
      <p:pic>
        <p:nvPicPr>
          <p:cNvPr id="2" name="Image 22" descr="Une image contenant texte, capture d’écran, nombre, Police&#10;&#10;Description générée automatiquement">
            <a:extLst>
              <a:ext uri="{FF2B5EF4-FFF2-40B4-BE49-F238E27FC236}">
                <a16:creationId xmlns:a16="http://schemas.microsoft.com/office/drawing/2014/main" id="{DCA5940F-8809-EE5B-BBF4-5C5E0A88AF12}"/>
              </a:ext>
            </a:extLst>
          </p:cNvPr>
          <p:cNvPicPr>
            <a:picLocks noChangeAspect="1"/>
          </p:cNvPicPr>
          <p:nvPr/>
        </p:nvPicPr>
        <p:blipFill>
          <a:blip r:embed="rId3">
            <a:extLst>
              <a:ext uri="{28A0092B-C50C-407E-A947-70E740481C1C}">
                <a14:useLocalDpi xmlns:a14="http://schemas.microsoft.com/office/drawing/2010/main" val="0"/>
              </a:ext>
            </a:extLst>
          </a:blip>
          <a:srcRect t="5232"/>
          <a:stretch/>
        </p:blipFill>
        <p:spPr>
          <a:xfrm>
            <a:off x="7831873" y="3429000"/>
            <a:ext cx="1668911" cy="2938769"/>
          </a:xfrm>
          <a:prstGeom prst="rect">
            <a:avLst/>
          </a:prstGeom>
          <a:ln w="12700">
            <a:solidFill>
              <a:schemeClr val="tx1"/>
            </a:solidFill>
          </a:ln>
        </p:spPr>
      </p:pic>
      <p:sp>
        <p:nvSpPr>
          <p:cNvPr id="680" name="Google Shape;680;p39"/>
          <p:cNvSpPr/>
          <p:nvPr/>
        </p:nvSpPr>
        <p:spPr>
          <a:xfrm>
            <a:off x="7831872" y="4075814"/>
            <a:ext cx="1668911" cy="31972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
          <p:cNvSpPr txBox="1">
            <a:spLocks noGrp="1"/>
          </p:cNvSpPr>
          <p:nvPr>
            <p:ph sz="half" idx="2"/>
          </p:nvPr>
        </p:nvSpPr>
        <p:spPr>
          <a:xfrm>
            <a:off x="838200" y="1478857"/>
            <a:ext cx="564766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sz="2800" dirty="0"/>
              <a:t>Interface de l’utilisateur</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Saisie de données</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Analyse des données</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Formatage des données</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Triage et filtres</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Visualisation des données (graphiques)</a:t>
            </a:r>
            <a:endParaRPr lang="fr-F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E</a:t>
            </a:r>
            <a:r>
              <a:rPr lang="fr-FR" sz="2800" dirty="0"/>
              <a:t>xamen final</a:t>
            </a:r>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sz="2800" dirty="0"/>
              <a:t>Conclusion</a:t>
            </a:r>
            <a:endParaRPr lang="fr-FR" dirty="0"/>
          </a:p>
        </p:txBody>
      </p:sp>
      <p:sp>
        <p:nvSpPr>
          <p:cNvPr id="322" name="Google Shape;322;p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Contenu de la leçon</a:t>
            </a:r>
          </a:p>
        </p:txBody>
      </p:sp>
      <p:pic>
        <p:nvPicPr>
          <p:cNvPr id="5" name="Picture 4">
            <a:extLst>
              <a:ext uri="{FF2B5EF4-FFF2-40B4-BE49-F238E27FC236}">
                <a16:creationId xmlns:a16="http://schemas.microsoft.com/office/drawing/2014/main" id="{662ECCEE-5515-0BEE-04EB-56AACA5D204C}"/>
              </a:ext>
            </a:extLst>
          </p:cNvPr>
          <p:cNvPicPr>
            <a:picLocks noChangeAspect="1"/>
          </p:cNvPicPr>
          <p:nvPr/>
        </p:nvPicPr>
        <p:blipFill>
          <a:blip r:embed="rId3"/>
          <a:stretch>
            <a:fillRect/>
          </a:stretch>
        </p:blipFill>
        <p:spPr>
          <a:xfrm>
            <a:off x="6096000" y="1911878"/>
            <a:ext cx="5257800" cy="3467265"/>
          </a:xfrm>
          <a:prstGeom prst="rect">
            <a:avLst/>
          </a:prstGeom>
          <a:ln w="12700">
            <a:solidFill>
              <a:schemeClr val="tx1"/>
            </a:solid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40"/>
          <p:cNvSpPr txBox="1">
            <a:spLocks noGrp="1"/>
          </p:cNvSpPr>
          <p:nvPr>
            <p:ph sz="half" idx="2"/>
          </p:nvPr>
        </p:nvSpPr>
        <p:spPr>
          <a:xfrm>
            <a:off x="838200" y="1478858"/>
            <a:ext cx="10515600" cy="1428322"/>
          </a:xfrm>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chemeClr val="dk1"/>
              </a:buClr>
              <a:buSzPct val="100000"/>
              <a:buFont typeface="+mj-lt"/>
              <a:buAutoNum type="arabicPeriod"/>
            </a:pPr>
            <a:r>
              <a:rPr lang="fr-FR" sz="2600" dirty="0"/>
              <a:t>Cliquez sur </a:t>
            </a:r>
            <a:r>
              <a:rPr lang="fr-FR" sz="2600" b="1" dirty="0"/>
              <a:t>Fichier </a:t>
            </a:r>
            <a:r>
              <a:rPr lang="fr-FR" sz="2600" dirty="0"/>
              <a:t>&gt; </a:t>
            </a:r>
            <a:r>
              <a:rPr lang="fr-FR" sz="2600" b="1" dirty="0"/>
              <a:t>Enregistrer sous </a:t>
            </a:r>
            <a:endParaRPr sz="2600" dirty="0"/>
          </a:p>
          <a:p>
            <a:pPr marL="514350" marR="0" lvl="0" indent="-514350" algn="l" rtl="0">
              <a:lnSpc>
                <a:spcPct val="100000"/>
              </a:lnSpc>
              <a:spcBef>
                <a:spcPts val="1000"/>
              </a:spcBef>
              <a:spcAft>
                <a:spcPts val="0"/>
              </a:spcAft>
              <a:buClr>
                <a:schemeClr val="dk1"/>
              </a:buClr>
              <a:buSzPct val="100000"/>
              <a:buFont typeface="+mj-lt"/>
              <a:buAutoNum type="arabicPeriod"/>
            </a:pPr>
            <a:r>
              <a:rPr lang="fr-FR" sz="2600" dirty="0"/>
              <a:t>Double-cliquez sur </a:t>
            </a:r>
            <a:r>
              <a:rPr lang="fr-FR" sz="2600" b="1" dirty="0"/>
              <a:t>Parcourir </a:t>
            </a:r>
            <a:r>
              <a:rPr lang="fr-FR" sz="2600" dirty="0"/>
              <a:t>pour sélectionner un emplacement de fichier, par exemple le </a:t>
            </a:r>
            <a:r>
              <a:rPr lang="fr-FR" sz="2600" i="1" dirty="0"/>
              <a:t>dossier Documents</a:t>
            </a:r>
            <a:r>
              <a:rPr lang="fr-FR" sz="2600" dirty="0"/>
              <a:t> </a:t>
            </a:r>
            <a:endParaRPr sz="2600" i="1" dirty="0"/>
          </a:p>
        </p:txBody>
      </p:sp>
      <p:sp>
        <p:nvSpPr>
          <p:cNvPr id="687" name="Google Shape;687;p4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pour Enregistrer sous (1/2)</a:t>
            </a:r>
            <a:endParaRPr dirty="0">
              <a:latin typeface="Franklin Gothic Medium" panose="020B0603020102020204" pitchFamily="34" charset="0"/>
            </a:endParaRPr>
          </a:p>
        </p:txBody>
      </p:sp>
      <p:sp>
        <p:nvSpPr>
          <p:cNvPr id="692" name="Google Shape;692;p40"/>
          <p:cNvSpPr/>
          <p:nvPr/>
        </p:nvSpPr>
        <p:spPr>
          <a:xfrm>
            <a:off x="6849942" y="4562972"/>
            <a:ext cx="1331532" cy="67317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 name="Image 22" descr="Une image contenant texte, capture d’écran, nombre, Police&#10;&#10;Description générée automatiquement">
            <a:extLst>
              <a:ext uri="{FF2B5EF4-FFF2-40B4-BE49-F238E27FC236}">
                <a16:creationId xmlns:a16="http://schemas.microsoft.com/office/drawing/2014/main" id="{7DDBAF81-8DFF-9A8D-8C7A-050DD2598898}"/>
              </a:ext>
            </a:extLst>
          </p:cNvPr>
          <p:cNvPicPr>
            <a:picLocks noChangeAspect="1"/>
          </p:cNvPicPr>
          <p:nvPr/>
        </p:nvPicPr>
        <p:blipFill>
          <a:blip r:embed="rId3">
            <a:extLst>
              <a:ext uri="{28A0092B-C50C-407E-A947-70E740481C1C}">
                <a14:useLocalDpi xmlns:a14="http://schemas.microsoft.com/office/drawing/2010/main" val="0"/>
              </a:ext>
            </a:extLst>
          </a:blip>
          <a:srcRect t="5232"/>
          <a:stretch/>
        </p:blipFill>
        <p:spPr>
          <a:xfrm>
            <a:off x="1408803" y="2950478"/>
            <a:ext cx="2098190" cy="3694682"/>
          </a:xfrm>
          <a:prstGeom prst="rect">
            <a:avLst/>
          </a:prstGeom>
          <a:ln w="12700">
            <a:solidFill>
              <a:schemeClr val="tx1"/>
            </a:solidFill>
          </a:ln>
        </p:spPr>
      </p:pic>
      <p:sp>
        <p:nvSpPr>
          <p:cNvPr id="689" name="Google Shape;689;p40"/>
          <p:cNvSpPr/>
          <p:nvPr/>
        </p:nvSpPr>
        <p:spPr>
          <a:xfrm>
            <a:off x="1408803" y="3937996"/>
            <a:ext cx="2098190" cy="232951"/>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 name="Image 23" descr="Une image contenant texte, capture d’écran, logiciel&#10;&#10;Description générée automatiquement">
            <a:extLst>
              <a:ext uri="{FF2B5EF4-FFF2-40B4-BE49-F238E27FC236}">
                <a16:creationId xmlns:a16="http://schemas.microsoft.com/office/drawing/2014/main" id="{7AB59AD7-2F8D-3FD8-A0D6-5DBD84CEAD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4187" y="3574312"/>
            <a:ext cx="5731510" cy="2650490"/>
          </a:xfrm>
          <a:prstGeom prst="rect">
            <a:avLst/>
          </a:prstGeom>
          <a:ln w="12700">
            <a:solidFill>
              <a:schemeClr val="tx1"/>
            </a:solidFill>
          </a:ln>
        </p:spPr>
      </p:pic>
      <p:sp>
        <p:nvSpPr>
          <p:cNvPr id="691" name="Google Shape;691;p40"/>
          <p:cNvSpPr/>
          <p:nvPr/>
        </p:nvSpPr>
        <p:spPr>
          <a:xfrm>
            <a:off x="4000229" y="4994242"/>
            <a:ext cx="1004908" cy="241901"/>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4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3. Créer un nouveau dossier</a:t>
            </a:r>
          </a:p>
        </p:txBody>
      </p:sp>
      <p:sp>
        <p:nvSpPr>
          <p:cNvPr id="699" name="Google Shape;699;p4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pour Enregistrer sous (2/2)</a:t>
            </a:r>
          </a:p>
        </p:txBody>
      </p:sp>
      <p:sp>
        <p:nvSpPr>
          <p:cNvPr id="702" name="Google Shape;702;p41"/>
          <p:cNvSpPr/>
          <p:nvPr/>
        </p:nvSpPr>
        <p:spPr>
          <a:xfrm>
            <a:off x="7503783" y="4705972"/>
            <a:ext cx="1687666" cy="67317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 name="Image 24" descr="Une image contenant texte, logiciel, Icône d’ordinateur, Système d’exploitation&#10;&#10;Description générée automatiquement">
            <a:extLst>
              <a:ext uri="{FF2B5EF4-FFF2-40B4-BE49-F238E27FC236}">
                <a16:creationId xmlns:a16="http://schemas.microsoft.com/office/drawing/2014/main" id="{0142712C-32C2-B7C4-334F-CBAFE304CB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963" y="2351998"/>
            <a:ext cx="4405797" cy="3300687"/>
          </a:xfrm>
          <a:prstGeom prst="rect">
            <a:avLst/>
          </a:prstGeom>
          <a:ln w="12700">
            <a:solidFill>
              <a:schemeClr val="tx1"/>
            </a:solidFill>
          </a:ln>
        </p:spPr>
      </p:pic>
      <p:pic>
        <p:nvPicPr>
          <p:cNvPr id="4" name="Image 25" descr="Une image contenant texte, logiciel, Icône d’ordinateur, Système d’exploitation&#10;&#10;Description générée automatiquement">
            <a:extLst>
              <a:ext uri="{FF2B5EF4-FFF2-40B4-BE49-F238E27FC236}">
                <a16:creationId xmlns:a16="http://schemas.microsoft.com/office/drawing/2014/main" id="{243B35AB-0182-57EF-77D8-3D5F818C1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3235" y="2351998"/>
            <a:ext cx="5186630" cy="3300687"/>
          </a:xfrm>
          <a:prstGeom prst="rect">
            <a:avLst/>
          </a:prstGeom>
          <a:ln w="12700">
            <a:solidFill>
              <a:schemeClr val="tx1"/>
            </a:solidFill>
          </a:ln>
        </p:spPr>
      </p:pic>
      <p:sp>
        <p:nvSpPr>
          <p:cNvPr id="701" name="Google Shape;701;p41"/>
          <p:cNvSpPr/>
          <p:nvPr/>
        </p:nvSpPr>
        <p:spPr>
          <a:xfrm>
            <a:off x="3256548" y="3862680"/>
            <a:ext cx="2049100" cy="33718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 name="Google Shape;701;p41">
            <a:extLst>
              <a:ext uri="{FF2B5EF4-FFF2-40B4-BE49-F238E27FC236}">
                <a16:creationId xmlns:a16="http://schemas.microsoft.com/office/drawing/2014/main" id="{60E3ADB6-A814-75B0-3E92-D5A583B4FD64}"/>
              </a:ext>
            </a:extLst>
          </p:cNvPr>
          <p:cNvSpPr/>
          <p:nvPr/>
        </p:nvSpPr>
        <p:spPr>
          <a:xfrm>
            <a:off x="8999621" y="2727159"/>
            <a:ext cx="1219200" cy="111948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42"/>
          <p:cNvSpPr txBox="1">
            <a:spLocks noGrp="1"/>
          </p:cNvSpPr>
          <p:nvPr>
            <p:ph sz="half" idx="2"/>
          </p:nvPr>
        </p:nvSpPr>
        <p:spPr>
          <a:xfrm>
            <a:off x="838199" y="1478857"/>
            <a:ext cx="11070265"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400" dirty="0"/>
              <a:t>Cliquez sur </a:t>
            </a:r>
            <a:r>
              <a:rPr lang="fr-FR" sz="2400" b="1" dirty="0"/>
              <a:t>Nouveau dossier</a:t>
            </a:r>
            <a:endParaRPr lang="fr-FR" sz="2400"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Nommez votre dossier « EXCEL FETP »</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Saisissez le nom du fichier « Pratique » pour cet exemple</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Cliquez sur </a:t>
            </a:r>
            <a:r>
              <a:rPr lang="fr-FR" sz="2400" b="1" dirty="0"/>
              <a:t>Enregistrer</a:t>
            </a:r>
            <a:r>
              <a:rPr lang="fr-FR" sz="2400" dirty="0"/>
              <a:t> </a:t>
            </a:r>
          </a:p>
        </p:txBody>
      </p:sp>
      <p:sp>
        <p:nvSpPr>
          <p:cNvPr id="709" name="Google Shape;709;p4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 Pratique pour Enregistrer</a:t>
            </a:r>
          </a:p>
        </p:txBody>
      </p:sp>
      <p:pic>
        <p:nvPicPr>
          <p:cNvPr id="1026" name="Picture 2">
            <a:extLst>
              <a:ext uri="{FF2B5EF4-FFF2-40B4-BE49-F238E27FC236}">
                <a16:creationId xmlns:a16="http://schemas.microsoft.com/office/drawing/2014/main" id="{A833064A-9264-9BF9-498F-F239E4C9F2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2985" y="3571330"/>
            <a:ext cx="3716632" cy="282947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0DF1CE63-4132-B7DB-E18E-D1131E7D9F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5901" y="3571330"/>
            <a:ext cx="3716632" cy="285455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26743CC-4636-550A-8BC3-763DB18BB40C}"/>
              </a:ext>
            </a:extLst>
          </p:cNvPr>
          <p:cNvSpPr/>
          <p:nvPr/>
        </p:nvSpPr>
        <p:spPr>
          <a:xfrm>
            <a:off x="2910155" y="3719482"/>
            <a:ext cx="755291" cy="682397"/>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3E0389F-9EAF-2EDA-9802-94A8A030A643}"/>
              </a:ext>
            </a:extLst>
          </p:cNvPr>
          <p:cNvSpPr/>
          <p:nvPr/>
        </p:nvSpPr>
        <p:spPr>
          <a:xfrm>
            <a:off x="6568886" y="3571330"/>
            <a:ext cx="1591346" cy="493917"/>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43"/>
          <p:cNvSpPr txBox="1">
            <a:spLocks noGrp="1"/>
          </p:cNvSpPr>
          <p:nvPr>
            <p:ph sz="half" idx="2"/>
          </p:nvPr>
        </p:nvSpPr>
        <p:spPr>
          <a:xfrm>
            <a:off x="838201" y="1478857"/>
            <a:ext cx="5758542" cy="463930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fr-FR" sz="2600" b="1" dirty="0"/>
              <a:t>Écrire une formule :</a:t>
            </a:r>
            <a:endParaRPr lang="fr-FR" sz="2600"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400" dirty="0"/>
              <a:t>Dans la feuille de calcul </a:t>
            </a:r>
            <a:r>
              <a:rPr lang="fr-FR" sz="2400" u="sng" dirty="0"/>
              <a:t>Mars 2024</a:t>
            </a:r>
            <a:r>
              <a:rPr lang="fr-FR" sz="2400" dirty="0"/>
              <a:t>, mettez en surbrillance les cellules </a:t>
            </a:r>
            <a:r>
              <a:rPr lang="fr-FR" sz="2400" i="1" dirty="0"/>
              <a:t>D1 </a:t>
            </a:r>
            <a:r>
              <a:rPr lang="fr-FR" sz="2400" dirty="0"/>
              <a:t>à </a:t>
            </a:r>
            <a:r>
              <a:rPr lang="fr-FR" sz="2400" i="1" dirty="0"/>
              <a:t>E10 </a:t>
            </a:r>
            <a:r>
              <a:rPr lang="fr-FR" sz="2400" dirty="0"/>
              <a:t>(également écrites </a:t>
            </a:r>
            <a:r>
              <a:rPr lang="fr-FR" sz="2400" i="1" dirty="0"/>
              <a:t>D1:E10) </a:t>
            </a:r>
            <a:r>
              <a:rPr lang="fr-FR" sz="2400" dirty="0"/>
              <a:t>et appuyez sur la </a:t>
            </a:r>
            <a:r>
              <a:rPr lang="fr-FR" sz="2400" b="1" dirty="0"/>
              <a:t>touche Espace arrière </a:t>
            </a:r>
            <a:r>
              <a:rPr lang="fr-FR" sz="2400" dirty="0"/>
              <a:t>pour supprimer le contenu</a:t>
            </a: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400" dirty="0"/>
              <a:t>Dans la cellule </a:t>
            </a:r>
            <a:r>
              <a:rPr lang="fr-FR" sz="2400" i="1" dirty="0"/>
              <a:t>D4 </a:t>
            </a:r>
            <a:r>
              <a:rPr lang="fr-FR" sz="2400" dirty="0"/>
              <a:t>ou dans la barre de formule, tapez la formule « =B4+C4 »</a:t>
            </a: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400" dirty="0"/>
              <a:t>Appuyer sur la touche </a:t>
            </a:r>
            <a:r>
              <a:rPr lang="fr-FR" sz="2400" b="1" dirty="0"/>
              <a:t>Entrer</a:t>
            </a:r>
            <a:endParaRPr lang="fr-FR" sz="2400"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400" dirty="0"/>
              <a:t>Copier et coller les cellules </a:t>
            </a:r>
            <a:br>
              <a:rPr lang="fr-FR" sz="2400" dirty="0"/>
            </a:br>
            <a:r>
              <a:rPr lang="fr-FR" sz="2400" i="1" dirty="0"/>
              <a:t>D4 </a:t>
            </a:r>
            <a:r>
              <a:rPr lang="fr-FR" sz="2400" dirty="0"/>
              <a:t>à </a:t>
            </a:r>
            <a:r>
              <a:rPr lang="fr-FR" sz="2400" i="1" dirty="0"/>
              <a:t>D2:D10</a:t>
            </a:r>
          </a:p>
        </p:txBody>
      </p:sp>
      <p:sp>
        <p:nvSpPr>
          <p:cNvPr id="722" name="Google Shape;722;p4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Formules pratiques</a:t>
            </a:r>
          </a:p>
        </p:txBody>
      </p:sp>
      <p:pic>
        <p:nvPicPr>
          <p:cNvPr id="3" name="Picture 2">
            <a:extLst>
              <a:ext uri="{FF2B5EF4-FFF2-40B4-BE49-F238E27FC236}">
                <a16:creationId xmlns:a16="http://schemas.microsoft.com/office/drawing/2014/main" id="{88197435-323D-AACA-CFF5-480966ECB118}"/>
              </a:ext>
            </a:extLst>
          </p:cNvPr>
          <p:cNvPicPr>
            <a:picLocks noChangeAspect="1"/>
          </p:cNvPicPr>
          <p:nvPr/>
        </p:nvPicPr>
        <p:blipFill>
          <a:blip r:embed="rId3"/>
          <a:stretch>
            <a:fillRect/>
          </a:stretch>
        </p:blipFill>
        <p:spPr>
          <a:xfrm>
            <a:off x="6845202" y="1375386"/>
            <a:ext cx="4143927" cy="2451731"/>
          </a:xfrm>
          <a:prstGeom prst="rect">
            <a:avLst/>
          </a:prstGeom>
          <a:ln w="12700">
            <a:solidFill>
              <a:schemeClr val="tx1"/>
            </a:solidFill>
          </a:ln>
        </p:spPr>
      </p:pic>
      <p:grpSp>
        <p:nvGrpSpPr>
          <p:cNvPr id="725" name="Google Shape;725;p43"/>
          <p:cNvGrpSpPr/>
          <p:nvPr/>
        </p:nvGrpSpPr>
        <p:grpSpPr>
          <a:xfrm>
            <a:off x="9439652" y="1397212"/>
            <a:ext cx="1516811" cy="1452524"/>
            <a:chOff x="3289298" y="6181959"/>
            <a:chExt cx="1452270" cy="1282221"/>
          </a:xfrm>
        </p:grpSpPr>
        <p:sp>
          <p:nvSpPr>
            <p:cNvPr id="726" name="Google Shape;726;p43"/>
            <p:cNvSpPr/>
            <p:nvPr/>
          </p:nvSpPr>
          <p:spPr>
            <a:xfrm>
              <a:off x="3289298" y="7228335"/>
              <a:ext cx="570704" cy="23584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a:ea typeface="Arial"/>
                <a:cs typeface="Arial"/>
                <a:sym typeface="Arial"/>
              </a:endParaRPr>
            </a:p>
          </p:txBody>
        </p:sp>
        <p:sp>
          <p:nvSpPr>
            <p:cNvPr id="727" name="Google Shape;727;p43"/>
            <p:cNvSpPr/>
            <p:nvPr/>
          </p:nvSpPr>
          <p:spPr>
            <a:xfrm>
              <a:off x="3530383" y="6181959"/>
              <a:ext cx="1211185" cy="33774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a:ea typeface="Arial"/>
                <a:cs typeface="Arial"/>
                <a:sym typeface="Arial"/>
              </a:endParaRPr>
            </a:p>
          </p:txBody>
        </p:sp>
      </p:grpSp>
      <p:pic>
        <p:nvPicPr>
          <p:cNvPr id="7" name="Picture 6">
            <a:extLst>
              <a:ext uri="{FF2B5EF4-FFF2-40B4-BE49-F238E27FC236}">
                <a16:creationId xmlns:a16="http://schemas.microsoft.com/office/drawing/2014/main" id="{1355BE32-294A-1E94-1590-BE84F9B412E3}"/>
              </a:ext>
            </a:extLst>
          </p:cNvPr>
          <p:cNvPicPr>
            <a:picLocks noChangeAspect="1"/>
          </p:cNvPicPr>
          <p:nvPr/>
        </p:nvPicPr>
        <p:blipFill>
          <a:blip r:embed="rId4"/>
          <a:stretch>
            <a:fillRect/>
          </a:stretch>
        </p:blipFill>
        <p:spPr>
          <a:xfrm>
            <a:off x="6845201" y="3889449"/>
            <a:ext cx="4143928" cy="2451731"/>
          </a:xfrm>
          <a:prstGeom prst="rect">
            <a:avLst/>
          </a:prstGeom>
          <a:ln w="12700">
            <a:solidFill>
              <a:schemeClr val="tx1"/>
            </a:solidFill>
          </a:ln>
        </p:spPr>
      </p:pic>
      <p:sp>
        <p:nvSpPr>
          <p:cNvPr id="728" name="Google Shape;728;p43"/>
          <p:cNvSpPr/>
          <p:nvPr/>
        </p:nvSpPr>
        <p:spPr>
          <a:xfrm>
            <a:off x="9626142" y="4805916"/>
            <a:ext cx="452118" cy="1497669"/>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21">
                                            <p:txEl>
                                              <p:pRg st="4" end="4"/>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7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44"/>
          <p:cNvSpPr txBox="1">
            <a:spLocks noGrp="1"/>
          </p:cNvSpPr>
          <p:nvPr>
            <p:ph sz="half" idx="2"/>
          </p:nvPr>
        </p:nvSpPr>
        <p:spPr>
          <a:xfrm>
            <a:off x="838200" y="1478857"/>
            <a:ext cx="10776284" cy="4639309"/>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400"/>
              <a:buChar char="•"/>
            </a:pPr>
            <a:r>
              <a:rPr lang="fr-FR" sz="2400" dirty="0"/>
              <a:t>Un morceau de code informatique conçu pour calculer des </a:t>
            </a:r>
            <a:br>
              <a:rPr lang="fr-FR" sz="2400" dirty="0"/>
            </a:br>
            <a:r>
              <a:rPr lang="fr-FR" sz="2400" dirty="0"/>
              <a:t>valeurs spécifiques :</a:t>
            </a:r>
            <a:endParaRPr lang="fr-FR" dirty="0"/>
          </a:p>
          <a:p>
            <a:pPr lvl="1" algn="l" rtl="0">
              <a:lnSpc>
                <a:spcPct val="100000"/>
              </a:lnSpc>
              <a:spcBef>
                <a:spcPts val="1000"/>
              </a:spcBef>
              <a:spcAft>
                <a:spcPts val="0"/>
              </a:spcAft>
              <a:buSzPts val="2000"/>
            </a:pPr>
            <a:r>
              <a:rPr lang="fr-FR" sz="2000" dirty="0"/>
              <a:t>Formules pré-écrites en plusieurs étapes</a:t>
            </a:r>
            <a:endParaRPr lang="fr-FR" dirty="0"/>
          </a:p>
          <a:p>
            <a:pPr lvl="1" algn="l" rtl="0">
              <a:lnSpc>
                <a:spcPct val="100000"/>
              </a:lnSpc>
              <a:spcBef>
                <a:spcPts val="1000"/>
              </a:spcBef>
              <a:spcAft>
                <a:spcPts val="0"/>
              </a:spcAft>
              <a:buSzPts val="2000"/>
            </a:pPr>
            <a:r>
              <a:rPr lang="fr-FR" sz="2000" dirty="0"/>
              <a:t>Plus rapide que d'écrire des formules</a:t>
            </a:r>
            <a:endParaRPr lang="fr-FR" dirty="0"/>
          </a:p>
          <a:p>
            <a:pPr marL="228600" marR="0" lvl="0" indent="-228600" algn="l" rtl="0">
              <a:lnSpc>
                <a:spcPct val="100000"/>
              </a:lnSpc>
              <a:spcBef>
                <a:spcPts val="1000"/>
              </a:spcBef>
              <a:spcAft>
                <a:spcPts val="0"/>
              </a:spcAft>
              <a:buClr>
                <a:schemeClr val="dk1"/>
              </a:buClr>
              <a:buSzPts val="2400"/>
              <a:buFont typeface="Arial"/>
              <a:buChar char="•"/>
            </a:pPr>
            <a:r>
              <a:rPr lang="fr-FR" sz="2400" dirty="0">
                <a:latin typeface="Arial"/>
                <a:ea typeface="Arial"/>
                <a:cs typeface="Arial"/>
                <a:sym typeface="Arial"/>
              </a:rPr>
              <a:t>Les fonctions simples se trouvent dans l'onglet Accueil et le groupe Édition</a:t>
            </a:r>
            <a:endParaRPr lang="fr-FR" sz="2400" b="1" dirty="0"/>
          </a:p>
          <a:p>
            <a:pPr marL="228600" lvl="0" indent="-228600" algn="l" rtl="0">
              <a:lnSpc>
                <a:spcPct val="100000"/>
              </a:lnSpc>
              <a:spcBef>
                <a:spcPts val="1000"/>
              </a:spcBef>
              <a:spcAft>
                <a:spcPts val="0"/>
              </a:spcAft>
              <a:buClr>
                <a:schemeClr val="dk1"/>
              </a:buClr>
              <a:buSzPts val="2400"/>
              <a:buChar char="•"/>
            </a:pPr>
            <a:r>
              <a:rPr lang="fr-FR" sz="2400" dirty="0">
                <a:latin typeface="Arial"/>
                <a:ea typeface="Arial"/>
                <a:cs typeface="Arial"/>
                <a:sym typeface="Arial"/>
              </a:rPr>
              <a:t>Vous pouvez choisir l'une des fonctions de la liste déroulante en cliquant </a:t>
            </a:r>
            <a:br>
              <a:rPr lang="fr-FR" sz="2400" dirty="0">
                <a:latin typeface="Arial"/>
                <a:ea typeface="Arial"/>
                <a:cs typeface="Arial"/>
                <a:sym typeface="Arial"/>
              </a:rPr>
            </a:br>
            <a:r>
              <a:rPr lang="fr-FR" sz="2400" dirty="0">
                <a:latin typeface="Arial"/>
                <a:ea typeface="Arial"/>
                <a:cs typeface="Arial"/>
                <a:sym typeface="Arial"/>
              </a:rPr>
              <a:t>sur le bouton Ʃ </a:t>
            </a:r>
            <a:endParaRPr lang="fr-FR" sz="2400" dirty="0"/>
          </a:p>
          <a:p>
            <a:pPr marL="228600" lvl="0" indent="-50800" algn="l" rtl="0">
              <a:lnSpc>
                <a:spcPct val="100000"/>
              </a:lnSpc>
              <a:spcBef>
                <a:spcPts val="1000"/>
              </a:spcBef>
              <a:spcAft>
                <a:spcPts val="0"/>
              </a:spcAft>
              <a:buClr>
                <a:schemeClr val="dk1"/>
              </a:buClr>
              <a:buSzPts val="2800"/>
              <a:buNone/>
            </a:pPr>
            <a:endParaRPr lang="fr-FR" dirty="0"/>
          </a:p>
        </p:txBody>
      </p:sp>
      <p:sp>
        <p:nvSpPr>
          <p:cNvPr id="735" name="Google Shape;735;p4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Fonctions (1/2)</a:t>
            </a:r>
          </a:p>
        </p:txBody>
      </p:sp>
      <p:pic>
        <p:nvPicPr>
          <p:cNvPr id="2" name="Image 26" descr="Une image contenant texte, capture d’écran, Police&#10;&#10;Description générée automatiquement">
            <a:extLst>
              <a:ext uri="{FF2B5EF4-FFF2-40B4-BE49-F238E27FC236}">
                <a16:creationId xmlns:a16="http://schemas.microsoft.com/office/drawing/2014/main" id="{A8C0D68D-3927-AB13-DA6E-B7A7210641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857" y="4564753"/>
            <a:ext cx="9816285" cy="1553413"/>
          </a:xfrm>
          <a:prstGeom prst="rect">
            <a:avLst/>
          </a:prstGeom>
          <a:ln w="12700">
            <a:solidFill>
              <a:schemeClr val="tx1"/>
            </a:solidFill>
          </a:ln>
        </p:spPr>
      </p:pic>
      <p:sp>
        <p:nvSpPr>
          <p:cNvPr id="738" name="Google Shape;738;p44"/>
          <p:cNvSpPr/>
          <p:nvPr/>
        </p:nvSpPr>
        <p:spPr>
          <a:xfrm>
            <a:off x="1658680" y="5105587"/>
            <a:ext cx="318976" cy="348916"/>
          </a:xfrm>
          <a:prstGeom prst="rect">
            <a:avLst/>
          </a:prstGeom>
          <a:noFill/>
          <a:ln w="5715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4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L'icône        à  côté de la boîte de formule ouvre une </a:t>
            </a:r>
            <a:r>
              <a:rPr lang="fr-FR" sz="2800" dirty="0">
                <a:latin typeface="Arial"/>
                <a:ea typeface="Arial"/>
                <a:cs typeface="Arial"/>
                <a:sym typeface="Arial"/>
              </a:rPr>
              <a:t>boîte de dialogue pour voir les autres fonctions disponibles</a:t>
            </a:r>
            <a:endParaRPr lang="fr-FR" sz="2800" dirty="0"/>
          </a:p>
          <a:p>
            <a:pPr marL="228600" lvl="0" indent="-50800" algn="l" rtl="0">
              <a:lnSpc>
                <a:spcPct val="100000"/>
              </a:lnSpc>
              <a:spcBef>
                <a:spcPts val="1000"/>
              </a:spcBef>
              <a:spcAft>
                <a:spcPts val="0"/>
              </a:spcAft>
              <a:buClr>
                <a:schemeClr val="dk1"/>
              </a:buClr>
              <a:buSzPts val="2800"/>
              <a:buNone/>
            </a:pPr>
            <a:endParaRPr lang="fr-FR" dirty="0"/>
          </a:p>
        </p:txBody>
      </p:sp>
      <p:sp>
        <p:nvSpPr>
          <p:cNvPr id="745" name="Google Shape;745;p4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Fonctions (2/2)</a:t>
            </a:r>
          </a:p>
        </p:txBody>
      </p:sp>
      <p:pic>
        <p:nvPicPr>
          <p:cNvPr id="750" name="Google Shape;750;p45"/>
          <p:cNvPicPr preferRelativeResize="0"/>
          <p:nvPr/>
        </p:nvPicPr>
        <p:blipFill rotWithShape="1">
          <a:blip r:embed="rId3">
            <a:alphaModFix/>
          </a:blip>
          <a:srcRect t="10727"/>
          <a:stretch/>
        </p:blipFill>
        <p:spPr>
          <a:xfrm>
            <a:off x="2352514" y="1469790"/>
            <a:ext cx="578975" cy="544725"/>
          </a:xfrm>
          <a:prstGeom prst="rect">
            <a:avLst/>
          </a:prstGeom>
          <a:noFill/>
          <a:ln>
            <a:noFill/>
          </a:ln>
        </p:spPr>
      </p:pic>
      <p:pic>
        <p:nvPicPr>
          <p:cNvPr id="2" name="Image 26" descr="Une image contenant texte, capture d’écran, Police&#10;&#10;Description générée automatiquement">
            <a:extLst>
              <a:ext uri="{FF2B5EF4-FFF2-40B4-BE49-F238E27FC236}">
                <a16:creationId xmlns:a16="http://schemas.microsoft.com/office/drawing/2014/main" id="{052A3C7C-453F-9C25-A837-34A5B36C2C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6420" y="3037473"/>
            <a:ext cx="10675088" cy="1821682"/>
          </a:xfrm>
          <a:prstGeom prst="rect">
            <a:avLst/>
          </a:prstGeom>
          <a:ln w="12700">
            <a:solidFill>
              <a:schemeClr val="tx1"/>
            </a:solidFill>
          </a:ln>
        </p:spPr>
      </p:pic>
      <p:grpSp>
        <p:nvGrpSpPr>
          <p:cNvPr id="746" name="Google Shape;746;p45"/>
          <p:cNvGrpSpPr/>
          <p:nvPr/>
        </p:nvGrpSpPr>
        <p:grpSpPr>
          <a:xfrm>
            <a:off x="1624380" y="3736939"/>
            <a:ext cx="1456268" cy="1122216"/>
            <a:chOff x="3149599" y="4360800"/>
            <a:chExt cx="1456268" cy="1122216"/>
          </a:xfrm>
        </p:grpSpPr>
        <p:sp>
          <p:nvSpPr>
            <p:cNvPr id="748" name="Google Shape;748;p45"/>
            <p:cNvSpPr/>
            <p:nvPr/>
          </p:nvSpPr>
          <p:spPr>
            <a:xfrm>
              <a:off x="3364088" y="5166927"/>
              <a:ext cx="1241779" cy="316089"/>
            </a:xfrm>
            <a:prstGeom prst="rect">
              <a:avLst/>
            </a:prstGeom>
            <a:noFill/>
            <a:ln w="5715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9" name="Google Shape;749;p45"/>
            <p:cNvSpPr/>
            <p:nvPr/>
          </p:nvSpPr>
          <p:spPr>
            <a:xfrm>
              <a:off x="3149599" y="4360800"/>
              <a:ext cx="342643" cy="316089"/>
            </a:xfrm>
            <a:prstGeom prst="rect">
              <a:avLst/>
            </a:prstGeom>
            <a:noFill/>
            <a:ln w="5715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a:ea typeface="Arial"/>
                <a:cs typeface="Arial"/>
                <a:sym typeface="Arial"/>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Google Shape;756;p46"/>
          <p:cNvSpPr txBox="1">
            <a:spLocks noGrp="1"/>
          </p:cNvSpPr>
          <p:nvPr>
            <p:ph sz="half" idx="2"/>
          </p:nvPr>
        </p:nvSpPr>
        <p:spPr>
          <a:xfrm>
            <a:off x="7625443" y="1911576"/>
            <a:ext cx="4076700"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400" dirty="0"/>
              <a:t>Sélectionner l'icône</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La boîte de dialogue de la fonction doit apparaître </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400" dirty="0"/>
              <a:t>Explorer les différentes catégories et les fonctions qu'elles contiennent </a:t>
            </a:r>
          </a:p>
          <a:p>
            <a:pPr marL="228600" lvl="0" indent="-50800" algn="l" rtl="0">
              <a:lnSpc>
                <a:spcPct val="100000"/>
              </a:lnSpc>
              <a:spcBef>
                <a:spcPts val="1000"/>
              </a:spcBef>
              <a:spcAft>
                <a:spcPts val="0"/>
              </a:spcAft>
              <a:buClr>
                <a:schemeClr val="dk1"/>
              </a:buClr>
              <a:buSzPts val="2800"/>
              <a:buNone/>
            </a:pPr>
            <a:endParaRPr lang="fr-FR" dirty="0"/>
          </a:p>
        </p:txBody>
      </p:sp>
      <p:sp>
        <p:nvSpPr>
          <p:cNvPr id="757" name="Google Shape;757;p4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Catégories de fonctions de la pratique</a:t>
            </a:r>
          </a:p>
        </p:txBody>
      </p:sp>
      <p:pic>
        <p:nvPicPr>
          <p:cNvPr id="758" name="Google Shape;758;p46"/>
          <p:cNvPicPr preferRelativeResize="0"/>
          <p:nvPr/>
        </p:nvPicPr>
        <p:blipFill rotWithShape="1">
          <a:blip r:embed="rId3">
            <a:alphaModFix/>
          </a:blip>
          <a:srcRect t="10727"/>
          <a:stretch/>
        </p:blipFill>
        <p:spPr>
          <a:xfrm>
            <a:off x="10802917" y="1911576"/>
            <a:ext cx="699912" cy="544725"/>
          </a:xfrm>
          <a:prstGeom prst="rect">
            <a:avLst/>
          </a:prstGeom>
          <a:noFill/>
          <a:ln>
            <a:noFill/>
          </a:ln>
        </p:spPr>
      </p:pic>
      <p:pic>
        <p:nvPicPr>
          <p:cNvPr id="2" name="Image 1" descr="Une image contenant capture d’écran&#10;&#10;Description générée automatiquement">
            <a:extLst>
              <a:ext uri="{FF2B5EF4-FFF2-40B4-BE49-F238E27FC236}">
                <a16:creationId xmlns:a16="http://schemas.microsoft.com/office/drawing/2014/main" id="{A86F058E-E651-6F8C-D4FC-9E5333113C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713" y="1911576"/>
            <a:ext cx="6413560" cy="3542167"/>
          </a:xfrm>
          <a:prstGeom prst="rect">
            <a:avLst/>
          </a:prstGeom>
          <a:ln w="12700">
            <a:solidFill>
              <a:schemeClr val="tx1"/>
            </a:solidFill>
          </a:ln>
        </p:spPr>
      </p:pic>
      <p:sp>
        <p:nvSpPr>
          <p:cNvPr id="3" name="Rectangle 2">
            <a:extLst>
              <a:ext uri="{FF2B5EF4-FFF2-40B4-BE49-F238E27FC236}">
                <a16:creationId xmlns:a16="http://schemas.microsoft.com/office/drawing/2014/main" id="{58779354-D238-EB9A-04D0-7E1158FA776E}"/>
              </a:ext>
            </a:extLst>
          </p:cNvPr>
          <p:cNvSpPr/>
          <p:nvPr/>
        </p:nvSpPr>
        <p:spPr>
          <a:xfrm>
            <a:off x="5892512" y="2705886"/>
            <a:ext cx="1519128" cy="1974812"/>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CDDB501-CFAB-9545-02FF-697DF7B3D1AA}"/>
              </a:ext>
            </a:extLst>
          </p:cNvPr>
          <p:cNvSpPr/>
          <p:nvPr/>
        </p:nvSpPr>
        <p:spPr>
          <a:xfrm>
            <a:off x="1008714" y="2118622"/>
            <a:ext cx="2669012" cy="518252"/>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8" name="Google Shape;768;p47"/>
          <p:cNvSpPr txBox="1">
            <a:spLocks noGrp="1"/>
          </p:cNvSpPr>
          <p:nvPr>
            <p:ph sz="half" idx="2"/>
          </p:nvPr>
        </p:nvSpPr>
        <p:spPr>
          <a:xfrm>
            <a:off x="838200" y="1478858"/>
            <a:ext cx="6150429" cy="470865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dirty="0"/>
              <a:t>De nombreuses fonctions utilisées dans la surveillance des données se trouvent dans la catégorie des fonctions statistiques : </a:t>
            </a:r>
            <a:endParaRPr lang="fr-FR" dirty="0"/>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Moyenne : </a:t>
            </a:r>
            <a:r>
              <a:rPr lang="fr-FR" sz="1600" dirty="0"/>
              <a:t>produit la moyenne des cellules d'une plage </a:t>
            </a:r>
            <a:br>
              <a:rPr lang="fr-FR" sz="1600" dirty="0"/>
            </a:br>
            <a:r>
              <a:rPr lang="fr-FR" sz="1600" dirty="0"/>
              <a:t>de cellules</a:t>
            </a:r>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Médiane : </a:t>
            </a:r>
            <a:r>
              <a:rPr lang="fr-FR" sz="1600" dirty="0"/>
              <a:t>produit la valeur la plus proche du point médian des cellules d'une plage</a:t>
            </a:r>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Min : </a:t>
            </a:r>
            <a:r>
              <a:rPr lang="fr-FR" sz="1600" dirty="0"/>
              <a:t>affiche la plus petite valeur de la plage de cellules</a:t>
            </a:r>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Max : </a:t>
            </a:r>
            <a:r>
              <a:rPr lang="fr-FR" sz="1600" dirty="0"/>
              <a:t>affiche la plus grande valeur de la plage de cellules</a:t>
            </a:r>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Somme : </a:t>
            </a:r>
            <a:r>
              <a:rPr lang="fr-FR" sz="1600" dirty="0"/>
              <a:t>additionne les valeurs de chaque cellule de </a:t>
            </a:r>
            <a:br>
              <a:rPr lang="fr-FR" sz="1600" dirty="0"/>
            </a:br>
            <a:r>
              <a:rPr lang="fr-FR" sz="1600" dirty="0"/>
              <a:t>sa plage</a:t>
            </a:r>
          </a:p>
          <a:p>
            <a:pPr marL="342900" indent="-342900">
              <a:spcBef>
                <a:spcPts val="1000"/>
              </a:spcBef>
              <a:spcAft>
                <a:spcPts val="0"/>
              </a:spcAft>
              <a:buSzPts val="2000"/>
              <a:buFont typeface="Wingdings" panose="05000000000000000000" pitchFamily="2" charset="2"/>
              <a:buChar char="§"/>
            </a:pPr>
            <a:r>
              <a:rPr lang="fr-FR" sz="1600" b="1" dirty="0">
                <a:solidFill>
                  <a:srgbClr val="00953A"/>
                </a:solidFill>
              </a:rPr>
              <a:t>Compter : </a:t>
            </a:r>
            <a:r>
              <a:rPr lang="fr-FR" sz="1600" dirty="0"/>
              <a:t>affiche le nombre de cellules dans une plage contenant des nombres</a:t>
            </a:r>
          </a:p>
        </p:txBody>
      </p:sp>
      <p:sp>
        <p:nvSpPr>
          <p:cNvPr id="767" name="Google Shape;767;p4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Fonctions statistiques</a:t>
            </a:r>
          </a:p>
        </p:txBody>
      </p:sp>
      <p:pic>
        <p:nvPicPr>
          <p:cNvPr id="2" name="Image 3" descr="Une image contenant texte, capture d’écran&#10;&#10;Description générée automatiquement">
            <a:extLst>
              <a:ext uri="{FF2B5EF4-FFF2-40B4-BE49-F238E27FC236}">
                <a16:creationId xmlns:a16="http://schemas.microsoft.com/office/drawing/2014/main" id="{89A09BDB-3FA2-2297-A778-D1AC476371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6893" y="1474972"/>
            <a:ext cx="4542155" cy="2486963"/>
          </a:xfrm>
          <a:prstGeom prst="rect">
            <a:avLst/>
          </a:prstGeom>
          <a:ln w="12700">
            <a:solidFill>
              <a:schemeClr val="tx1"/>
            </a:solidFill>
          </a:ln>
        </p:spPr>
      </p:pic>
      <p:pic>
        <p:nvPicPr>
          <p:cNvPr id="3" name="Image 2" descr="Une image contenant texte, capture d’écran, Police, nombre&#10;&#10;Description générée automatiquement">
            <a:extLst>
              <a:ext uri="{FF2B5EF4-FFF2-40B4-BE49-F238E27FC236}">
                <a16:creationId xmlns:a16="http://schemas.microsoft.com/office/drawing/2014/main" id="{57EED7E8-10AF-155F-BE5C-89D113DA83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6819" y="2372039"/>
            <a:ext cx="2772229" cy="3615136"/>
          </a:xfrm>
          <a:prstGeom prst="rect">
            <a:avLst/>
          </a:prstGeom>
          <a:ln w="12700">
            <a:solidFill>
              <a:schemeClr val="tx1"/>
            </a:solidFill>
          </a:ln>
        </p:spPr>
      </p:pic>
      <p:sp>
        <p:nvSpPr>
          <p:cNvPr id="772" name="Google Shape;772;p47"/>
          <p:cNvSpPr/>
          <p:nvPr/>
        </p:nvSpPr>
        <p:spPr>
          <a:xfrm>
            <a:off x="7445828" y="2037871"/>
            <a:ext cx="898072" cy="182814"/>
          </a:xfrm>
          <a:prstGeom prst="rect">
            <a:avLst/>
          </a:prstGeom>
          <a:noFill/>
          <a:ln w="5715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 name="Google Shape;772;p47">
            <a:extLst>
              <a:ext uri="{FF2B5EF4-FFF2-40B4-BE49-F238E27FC236}">
                <a16:creationId xmlns:a16="http://schemas.microsoft.com/office/drawing/2014/main" id="{E50D7373-F69A-F170-E3D2-5403DC3AF4DC}"/>
              </a:ext>
            </a:extLst>
          </p:cNvPr>
          <p:cNvSpPr/>
          <p:nvPr/>
        </p:nvSpPr>
        <p:spPr>
          <a:xfrm>
            <a:off x="9149441" y="2990370"/>
            <a:ext cx="1121229" cy="242686"/>
          </a:xfrm>
          <a:prstGeom prst="rect">
            <a:avLst/>
          </a:prstGeom>
          <a:noFill/>
          <a:ln w="5715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6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6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6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6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48"/>
          <p:cNvSpPr txBox="1">
            <a:spLocks noGrp="1"/>
          </p:cNvSpPr>
          <p:nvPr>
            <p:ph sz="half" idx="2"/>
          </p:nvPr>
        </p:nvSpPr>
        <p:spPr>
          <a:xfrm>
            <a:off x="838200" y="1478857"/>
            <a:ext cx="5440903"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latin typeface="Arial"/>
                <a:ea typeface="Arial"/>
                <a:cs typeface="Arial"/>
                <a:sym typeface="Arial"/>
              </a:rPr>
              <a:t>Ouvrir la feuille de calcul </a:t>
            </a:r>
            <a:br>
              <a:rPr lang="fr-FR" sz="2800" dirty="0">
                <a:latin typeface="Arial"/>
                <a:ea typeface="Arial"/>
                <a:cs typeface="Arial"/>
                <a:sym typeface="Arial"/>
              </a:rPr>
            </a:br>
            <a:r>
              <a:rPr lang="fr-FR" sz="2800" u="sng" dirty="0">
                <a:latin typeface="Arial"/>
                <a:ea typeface="Arial"/>
                <a:cs typeface="Arial"/>
                <a:sym typeface="Arial"/>
              </a:rPr>
              <a:t>Mars 2024</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sz="2300" dirty="0">
                <a:latin typeface="Arial"/>
                <a:ea typeface="Arial"/>
                <a:cs typeface="Arial"/>
                <a:sym typeface="Arial"/>
              </a:rPr>
              <a:t>Placez le curseur dans la cellule </a:t>
            </a:r>
            <a:r>
              <a:rPr lang="fr-FR" sz="2300" i="1" dirty="0">
                <a:latin typeface="Arial"/>
                <a:ea typeface="Arial"/>
                <a:cs typeface="Arial"/>
                <a:sym typeface="Arial"/>
              </a:rPr>
              <a:t>B11 </a:t>
            </a:r>
            <a:r>
              <a:rPr lang="fr-FR" sz="2300" dirty="0">
                <a:latin typeface="Arial"/>
                <a:ea typeface="Arial"/>
                <a:cs typeface="Arial"/>
                <a:sym typeface="Arial"/>
              </a:rPr>
              <a:t>(c'est là que la réponse apparaîtra)</a:t>
            </a:r>
            <a:endParaRPr lang="fr-FR" sz="2300"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sz="2300" dirty="0">
                <a:latin typeface="Arial"/>
                <a:ea typeface="Arial"/>
                <a:cs typeface="Arial"/>
                <a:sym typeface="Arial"/>
              </a:rPr>
              <a:t>Sélectionner un symbole</a:t>
            </a:r>
            <a:endParaRPr lang="fr-FR" sz="2300"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sz="2300" dirty="0">
                <a:latin typeface="Arial"/>
                <a:ea typeface="Arial"/>
                <a:cs typeface="Arial"/>
                <a:sym typeface="Arial"/>
              </a:rPr>
              <a:t>Sélectionner </a:t>
            </a:r>
            <a:r>
              <a:rPr lang="fr-FR" sz="2300" b="1" dirty="0">
                <a:highlight>
                  <a:srgbClr val="FFFFFF"/>
                </a:highlight>
                <a:latin typeface="Arial"/>
                <a:ea typeface="Arial"/>
                <a:cs typeface="Arial"/>
                <a:sym typeface="Arial"/>
              </a:rPr>
              <a:t>S</a:t>
            </a:r>
            <a:r>
              <a:rPr lang="fr-FR" sz="2300" b="1" dirty="0">
                <a:highlight>
                  <a:srgbClr val="FFFFFF"/>
                </a:highlight>
              </a:rPr>
              <a:t>OMME</a:t>
            </a:r>
            <a:r>
              <a:rPr lang="fr-FR" sz="2300" b="1" dirty="0">
                <a:latin typeface="Arial"/>
                <a:ea typeface="Arial"/>
                <a:cs typeface="Arial"/>
                <a:sym typeface="Arial"/>
              </a:rPr>
              <a:t> </a:t>
            </a:r>
            <a:br>
              <a:rPr lang="fr-FR" sz="2300" b="1" dirty="0">
                <a:latin typeface="Arial"/>
                <a:ea typeface="Arial"/>
                <a:cs typeface="Arial"/>
                <a:sym typeface="Arial"/>
              </a:rPr>
            </a:br>
            <a:r>
              <a:rPr lang="fr-FR" sz="2300" dirty="0">
                <a:latin typeface="Arial"/>
                <a:ea typeface="Arial"/>
                <a:cs typeface="Arial"/>
                <a:sym typeface="Arial"/>
              </a:rPr>
              <a:t>dans la liste </a:t>
            </a:r>
            <a:endParaRPr lang="fr-FR" sz="2300"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sz="2300" dirty="0">
                <a:latin typeface="Arial"/>
                <a:ea typeface="Arial"/>
                <a:cs typeface="Arial"/>
                <a:sym typeface="Arial"/>
              </a:rPr>
              <a:t>Sélectionner les cellules </a:t>
            </a:r>
            <a:r>
              <a:rPr lang="fr-FR" sz="2300" i="1" dirty="0">
                <a:latin typeface="Arial"/>
                <a:ea typeface="Arial"/>
                <a:cs typeface="Arial"/>
                <a:sym typeface="Arial"/>
              </a:rPr>
              <a:t>B2:B10</a:t>
            </a:r>
            <a:endParaRPr lang="fr-FR" sz="2300"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sz="2300" dirty="0">
                <a:latin typeface="Arial"/>
                <a:ea typeface="Arial"/>
                <a:cs typeface="Arial"/>
                <a:sym typeface="Arial"/>
              </a:rPr>
              <a:t>Pour calculer le nombre total de personnes malades dans la colonne B, cliquez sur </a:t>
            </a:r>
            <a:r>
              <a:rPr lang="fr-FR" sz="2300" b="1" dirty="0">
                <a:latin typeface="Arial"/>
                <a:ea typeface="Arial"/>
                <a:cs typeface="Arial"/>
                <a:sym typeface="Arial"/>
              </a:rPr>
              <a:t>OK</a:t>
            </a:r>
            <a:endParaRPr lang="fr-FR" sz="23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p:txBody>
      </p:sp>
      <p:sp>
        <p:nvSpPr>
          <p:cNvPr id="779" name="Google Shape;779;p4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dirty="0">
                <a:latin typeface="Franklin Gothic Medium" panose="020B0603020102020204" pitchFamily="34" charset="0"/>
              </a:rPr>
              <a:t>Pratique de la fonction statistique : Somme</a:t>
            </a:r>
          </a:p>
        </p:txBody>
      </p:sp>
      <p:pic>
        <p:nvPicPr>
          <p:cNvPr id="780" name="Google Shape;780;p48"/>
          <p:cNvPicPr preferRelativeResize="0"/>
          <p:nvPr/>
        </p:nvPicPr>
        <p:blipFill rotWithShape="1">
          <a:blip r:embed="rId3">
            <a:alphaModFix/>
          </a:blip>
          <a:srcRect t="10727"/>
          <a:stretch/>
        </p:blipFill>
        <p:spPr>
          <a:xfrm>
            <a:off x="4936227" y="3588292"/>
            <a:ext cx="538450" cy="495300"/>
          </a:xfrm>
          <a:prstGeom prst="rect">
            <a:avLst/>
          </a:prstGeom>
          <a:noFill/>
          <a:ln>
            <a:noFill/>
          </a:ln>
        </p:spPr>
      </p:pic>
      <p:pic>
        <p:nvPicPr>
          <p:cNvPr id="3" name="Picture 2">
            <a:extLst>
              <a:ext uri="{FF2B5EF4-FFF2-40B4-BE49-F238E27FC236}">
                <a16:creationId xmlns:a16="http://schemas.microsoft.com/office/drawing/2014/main" id="{AFA9FEE3-4EB7-BCAF-D450-C6CCBDB198B9}"/>
              </a:ext>
            </a:extLst>
          </p:cNvPr>
          <p:cNvPicPr>
            <a:picLocks noChangeAspect="1"/>
          </p:cNvPicPr>
          <p:nvPr/>
        </p:nvPicPr>
        <p:blipFill>
          <a:blip r:embed="rId4"/>
          <a:stretch>
            <a:fillRect/>
          </a:stretch>
        </p:blipFill>
        <p:spPr>
          <a:xfrm>
            <a:off x="6096000" y="1352964"/>
            <a:ext cx="3211286" cy="2176106"/>
          </a:xfrm>
          <a:prstGeom prst="rect">
            <a:avLst/>
          </a:prstGeom>
          <a:ln w="12700">
            <a:solidFill>
              <a:schemeClr val="tx1"/>
            </a:solidFill>
          </a:ln>
        </p:spPr>
      </p:pic>
      <p:pic>
        <p:nvPicPr>
          <p:cNvPr id="4" name="Image 4" descr="Une image contenant capture d’écran, texte&#10;&#10;Description générée automatiquement">
            <a:extLst>
              <a:ext uri="{FF2B5EF4-FFF2-40B4-BE49-F238E27FC236}">
                <a16:creationId xmlns:a16="http://schemas.microsoft.com/office/drawing/2014/main" id="{2D999D0C-2D66-02B2-502C-24F936416B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4942" y="1664198"/>
            <a:ext cx="3806306" cy="1864872"/>
          </a:xfrm>
          <a:prstGeom prst="rect">
            <a:avLst/>
          </a:prstGeom>
          <a:ln w="12700">
            <a:solidFill>
              <a:schemeClr val="tx1"/>
            </a:solidFill>
          </a:ln>
        </p:spPr>
      </p:pic>
      <p:cxnSp>
        <p:nvCxnSpPr>
          <p:cNvPr id="5" name="Google Shape;784;p48">
            <a:extLst>
              <a:ext uri="{FF2B5EF4-FFF2-40B4-BE49-F238E27FC236}">
                <a16:creationId xmlns:a16="http://schemas.microsoft.com/office/drawing/2014/main" id="{7F11263D-76A7-2B7A-E87A-3F799AF03352}"/>
              </a:ext>
            </a:extLst>
          </p:cNvPr>
          <p:cNvCxnSpPr>
            <a:cxnSpLocks/>
          </p:cNvCxnSpPr>
          <p:nvPr/>
        </p:nvCxnSpPr>
        <p:spPr>
          <a:xfrm>
            <a:off x="8550117" y="1462528"/>
            <a:ext cx="0" cy="496901"/>
          </a:xfrm>
          <a:prstGeom prst="straightConnector1">
            <a:avLst/>
          </a:prstGeom>
          <a:noFill/>
          <a:ln w="57150" cap="flat" cmpd="sng">
            <a:solidFill>
              <a:srgbClr val="F7941D"/>
            </a:solidFill>
            <a:prstDash val="solid"/>
            <a:miter lim="800000"/>
            <a:headEnd type="none" w="sm" len="sm"/>
            <a:tailEnd type="triangle" w="med" len="med"/>
          </a:ln>
        </p:spPr>
      </p:cxnSp>
      <p:cxnSp>
        <p:nvCxnSpPr>
          <p:cNvPr id="8" name="Google Shape;784;p48">
            <a:extLst>
              <a:ext uri="{FF2B5EF4-FFF2-40B4-BE49-F238E27FC236}">
                <a16:creationId xmlns:a16="http://schemas.microsoft.com/office/drawing/2014/main" id="{E5EA5C05-CA21-0777-F384-D02C7E7E4171}"/>
              </a:ext>
            </a:extLst>
          </p:cNvPr>
          <p:cNvCxnSpPr>
            <a:cxnSpLocks/>
          </p:cNvCxnSpPr>
          <p:nvPr/>
        </p:nvCxnSpPr>
        <p:spPr>
          <a:xfrm>
            <a:off x="11315091" y="2009432"/>
            <a:ext cx="0" cy="496901"/>
          </a:xfrm>
          <a:prstGeom prst="straightConnector1">
            <a:avLst/>
          </a:prstGeom>
          <a:noFill/>
          <a:ln w="57150" cap="flat" cmpd="sng">
            <a:solidFill>
              <a:srgbClr val="F7941D"/>
            </a:solidFill>
            <a:prstDash val="solid"/>
            <a:miter lim="800000"/>
            <a:headEnd type="none" w="sm" len="sm"/>
            <a:tailEnd type="triangle" w="med" len="med"/>
          </a:ln>
        </p:spPr>
      </p:cxnSp>
      <p:pic>
        <p:nvPicPr>
          <p:cNvPr id="12" name="Picture 11">
            <a:extLst>
              <a:ext uri="{FF2B5EF4-FFF2-40B4-BE49-F238E27FC236}">
                <a16:creationId xmlns:a16="http://schemas.microsoft.com/office/drawing/2014/main" id="{C494B11B-7405-FAA3-56EA-BC8F8C4FEE10}"/>
              </a:ext>
            </a:extLst>
          </p:cNvPr>
          <p:cNvPicPr>
            <a:picLocks noChangeAspect="1"/>
          </p:cNvPicPr>
          <p:nvPr/>
        </p:nvPicPr>
        <p:blipFill>
          <a:blip r:embed="rId6"/>
          <a:stretch>
            <a:fillRect/>
          </a:stretch>
        </p:blipFill>
        <p:spPr>
          <a:xfrm>
            <a:off x="6534460" y="3705126"/>
            <a:ext cx="4206719" cy="2421891"/>
          </a:xfrm>
          <a:prstGeom prst="rect">
            <a:avLst/>
          </a:prstGeom>
          <a:ln w="12700">
            <a:solidFill>
              <a:schemeClr val="tx1"/>
            </a:solidFill>
          </a:ln>
        </p:spPr>
      </p:pic>
      <p:sp>
        <p:nvSpPr>
          <p:cNvPr id="783" name="Google Shape;783;p48"/>
          <p:cNvSpPr/>
          <p:nvPr/>
        </p:nvSpPr>
        <p:spPr>
          <a:xfrm>
            <a:off x="7625435" y="5918956"/>
            <a:ext cx="734792" cy="229217"/>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78">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4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600"/>
              <a:buFont typeface="Libre Franklin Medium"/>
              <a:buAutoNum type="arabicPeriod"/>
            </a:pPr>
            <a:r>
              <a:rPr lang="fr-FR" sz="2500" dirty="0"/>
              <a:t>Prendre la somme des participants calculée pour le nombre de membres du personnel malades dans la colonne B</a:t>
            </a:r>
          </a:p>
          <a:p>
            <a:pPr marL="342900" lvl="0" indent="-342900" algn="l" rtl="0">
              <a:lnSpc>
                <a:spcPct val="100000"/>
              </a:lnSpc>
              <a:spcBef>
                <a:spcPts val="1000"/>
              </a:spcBef>
              <a:spcAft>
                <a:spcPts val="0"/>
              </a:spcAft>
              <a:buClr>
                <a:schemeClr val="dk1"/>
              </a:buClr>
              <a:buSzPts val="2600"/>
              <a:buFont typeface="Libre Franklin Medium"/>
              <a:buAutoNum type="arabicPeriod"/>
            </a:pPr>
            <a:r>
              <a:rPr lang="fr-FR" sz="2500" dirty="0"/>
              <a:t>Copiez la formule </a:t>
            </a:r>
            <a:r>
              <a:rPr lang="fr-FR" sz="2500" b="1" dirty="0"/>
              <a:t>SOMME</a:t>
            </a:r>
            <a:r>
              <a:rPr lang="fr-FR" sz="2500" dirty="0"/>
              <a:t> et collez la cellule dans une feuille </a:t>
            </a:r>
            <a:br>
              <a:rPr lang="fr-FR" sz="2500" dirty="0"/>
            </a:br>
            <a:r>
              <a:rPr lang="fr-FR" sz="2500" dirty="0"/>
              <a:t>de calcul vierge</a:t>
            </a:r>
          </a:p>
          <a:p>
            <a:pPr marL="342900" lvl="0" indent="-342900" algn="l" rtl="0">
              <a:lnSpc>
                <a:spcPct val="100000"/>
              </a:lnSpc>
              <a:spcBef>
                <a:spcPts val="1000"/>
              </a:spcBef>
              <a:spcAft>
                <a:spcPts val="0"/>
              </a:spcAft>
              <a:buClr>
                <a:schemeClr val="dk1"/>
              </a:buClr>
              <a:buSzPts val="2600"/>
              <a:buFont typeface="Libre Franklin Medium"/>
              <a:buAutoNum type="arabicPeriod"/>
            </a:pPr>
            <a:r>
              <a:rPr lang="fr-FR" sz="2500" dirty="0"/>
              <a:t>Si vous obtenez une erreur ou 0</a:t>
            </a:r>
          </a:p>
          <a:p>
            <a:pPr marL="0" lvl="0" indent="0" algn="l" rtl="0">
              <a:lnSpc>
                <a:spcPct val="100000"/>
              </a:lnSpc>
              <a:spcBef>
                <a:spcPts val="1000"/>
              </a:spcBef>
              <a:spcAft>
                <a:spcPts val="0"/>
              </a:spcAft>
              <a:buClr>
                <a:srgbClr val="00953A"/>
              </a:buClr>
              <a:buSzPts val="2600"/>
              <a:buNone/>
            </a:pPr>
            <a:r>
              <a:rPr lang="fr-FR" sz="2500" b="1" dirty="0">
                <a:solidFill>
                  <a:srgbClr val="00953A"/>
                </a:solidFill>
              </a:rPr>
              <a:t>Au lieu de cela, faites un copier-coller spécial</a:t>
            </a:r>
            <a:endParaRPr lang="fr-FR" sz="2500" dirty="0"/>
          </a:p>
          <a:p>
            <a:pPr marL="342900" lvl="0" indent="-342900" algn="l" rtl="0">
              <a:lnSpc>
                <a:spcPct val="100000"/>
              </a:lnSpc>
              <a:spcBef>
                <a:spcPts val="1000"/>
              </a:spcBef>
              <a:spcAft>
                <a:spcPts val="0"/>
              </a:spcAft>
              <a:buClr>
                <a:schemeClr val="dk1"/>
              </a:buClr>
              <a:buSzPts val="2600"/>
              <a:buFont typeface="Libre Franklin Medium"/>
              <a:buAutoNum type="arabicPeriod"/>
            </a:pPr>
            <a:r>
              <a:rPr lang="fr-FR" sz="2500" dirty="0"/>
              <a:t>Sélectionner la ou les cellules à coller</a:t>
            </a:r>
          </a:p>
          <a:p>
            <a:pPr marL="342900" lvl="0" indent="-342900" algn="l" rtl="0">
              <a:lnSpc>
                <a:spcPct val="100000"/>
              </a:lnSpc>
              <a:spcBef>
                <a:spcPts val="1000"/>
              </a:spcBef>
              <a:spcAft>
                <a:spcPts val="0"/>
              </a:spcAft>
              <a:buClr>
                <a:schemeClr val="dk1"/>
              </a:buClr>
              <a:buSzPts val="2600"/>
              <a:buFont typeface="Libre Franklin Medium"/>
              <a:buAutoNum type="arabicPeriod"/>
            </a:pPr>
            <a:r>
              <a:rPr lang="fr-FR" sz="2500" dirty="0"/>
              <a:t>Cliquez avec le bouton droit de la souris pour afficher vos options</a:t>
            </a:r>
          </a:p>
          <a:p>
            <a:pPr marL="342900" lvl="0" indent="-342900" algn="l" rtl="0">
              <a:lnSpc>
                <a:spcPct val="100000"/>
              </a:lnSpc>
              <a:spcBef>
                <a:spcPts val="1000"/>
              </a:spcBef>
              <a:spcAft>
                <a:spcPts val="0"/>
              </a:spcAft>
              <a:buClr>
                <a:schemeClr val="dk1"/>
              </a:buClr>
              <a:buSzPts val="2600"/>
              <a:buFont typeface="Libre Franklin Medium"/>
              <a:buAutoNum type="arabicPeriod"/>
            </a:pPr>
            <a:r>
              <a:rPr lang="fr-FR" sz="2500" dirty="0"/>
              <a:t>Choisissez l'image du tableau avec « 123 » en bas pour insérer la valeur elle-même, « 24 », dans la cellule et non la formule  </a:t>
            </a:r>
          </a:p>
          <a:p>
            <a:pPr marL="228600" lvl="0" indent="-57150" algn="l" rtl="0">
              <a:lnSpc>
                <a:spcPct val="100000"/>
              </a:lnSpc>
              <a:spcBef>
                <a:spcPts val="1000"/>
              </a:spcBef>
              <a:spcAft>
                <a:spcPts val="0"/>
              </a:spcAft>
              <a:buClr>
                <a:schemeClr val="dk1"/>
              </a:buClr>
              <a:buSzPts val="2700"/>
              <a:buNone/>
            </a:pPr>
            <a:endParaRPr lang="fr-FR" sz="2700" dirty="0"/>
          </a:p>
        </p:txBody>
      </p:sp>
      <p:sp>
        <p:nvSpPr>
          <p:cNvPr id="791" name="Google Shape;791;p4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Coller comme valeurs</a:t>
            </a:r>
          </a:p>
        </p:txBody>
      </p:sp>
      <p:pic>
        <p:nvPicPr>
          <p:cNvPr id="792" name="Google Shape;792;p49" descr="Graphic shows the error message. " title="Errors"/>
          <p:cNvPicPr preferRelativeResize="0"/>
          <p:nvPr/>
        </p:nvPicPr>
        <p:blipFill rotWithShape="1">
          <a:blip r:embed="rId3">
            <a:alphaModFix/>
          </a:blip>
          <a:srcRect/>
          <a:stretch/>
        </p:blipFill>
        <p:spPr>
          <a:xfrm>
            <a:off x="5903495" y="3279163"/>
            <a:ext cx="1150709" cy="5033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0">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90">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9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
          <p:cNvSpPr txBox="1"/>
          <p:nvPr/>
        </p:nvSpPr>
        <p:spPr>
          <a:xfrm>
            <a:off x="9726385" y="3429000"/>
            <a:ext cx="2465615" cy="646290"/>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00953A"/>
              </a:buClr>
              <a:buSzPts val="2000"/>
              <a:buFont typeface="Arial"/>
              <a:buChar char="•"/>
            </a:pPr>
            <a:r>
              <a:rPr lang="fr-FR" b="1" dirty="0">
                <a:solidFill>
                  <a:srgbClr val="00953A"/>
                </a:solidFill>
                <a:latin typeface="Arial"/>
                <a:ea typeface="Arial"/>
                <a:cs typeface="Arial"/>
                <a:sym typeface="Arial"/>
              </a:rPr>
              <a:t>Saisie des données</a:t>
            </a:r>
            <a:endParaRPr lang="fr-FR" dirty="0"/>
          </a:p>
        </p:txBody>
      </p:sp>
      <p:sp>
        <p:nvSpPr>
          <p:cNvPr id="330" name="Google Shape;330;p5"/>
          <p:cNvSpPr txBox="1"/>
          <p:nvPr/>
        </p:nvSpPr>
        <p:spPr>
          <a:xfrm>
            <a:off x="8508671" y="5478534"/>
            <a:ext cx="3470448" cy="774531"/>
          </a:xfrm>
          <a:prstGeom prst="rect">
            <a:avLst/>
          </a:prstGeom>
          <a:noFill/>
          <a:ln>
            <a:noFill/>
          </a:ln>
        </p:spPr>
        <p:txBody>
          <a:bodyPr spcFirstLastPara="1" wrap="square" lIns="91425" tIns="45700" rIns="91425" bIns="45700" anchor="t" anchorCtr="0">
            <a:spAutoFit/>
          </a:bodyPr>
          <a:lstStyle/>
          <a:p>
            <a:pPr marL="228600" lvl="0" indent="-228600">
              <a:buClr>
                <a:srgbClr val="00953A"/>
              </a:buClr>
              <a:buSzPts val="2000"/>
              <a:buFont typeface="Arial"/>
              <a:buChar char="•"/>
            </a:pPr>
            <a:r>
              <a:rPr lang="fr-FR" b="1" dirty="0">
                <a:solidFill>
                  <a:srgbClr val="00953A"/>
                </a:solidFill>
                <a:latin typeface="Arial"/>
                <a:ea typeface="Arial"/>
                <a:cs typeface="Arial"/>
                <a:sym typeface="Arial"/>
              </a:rPr>
              <a:t>Résum</a:t>
            </a:r>
            <a:r>
              <a:rPr lang="fr-FR" b="1" dirty="0">
                <a:solidFill>
                  <a:srgbClr val="00953A"/>
                </a:solidFill>
                <a:ea typeface="Arial"/>
                <a:cs typeface="Arial"/>
                <a:sym typeface="Arial"/>
              </a:rPr>
              <a:t>é</a:t>
            </a:r>
            <a:r>
              <a:rPr lang="fr-FR" b="1" dirty="0">
                <a:solidFill>
                  <a:srgbClr val="00953A"/>
                </a:solidFill>
                <a:latin typeface="Arial"/>
                <a:ea typeface="Arial"/>
                <a:cs typeface="Arial"/>
                <a:sym typeface="Arial"/>
              </a:rPr>
              <a:t> des données </a:t>
            </a:r>
            <a:endParaRPr lang="fr-FR" dirty="0"/>
          </a:p>
          <a:p>
            <a:pPr marL="228600" marR="0" lvl="0" indent="-228600" algn="l" rtl="0">
              <a:spcBef>
                <a:spcPts val="1000"/>
              </a:spcBef>
              <a:spcAft>
                <a:spcPts val="0"/>
              </a:spcAft>
              <a:buClr>
                <a:srgbClr val="00953A"/>
              </a:buClr>
              <a:buSzPts val="2000"/>
              <a:buFont typeface="Arial"/>
              <a:buChar char="•"/>
            </a:pPr>
            <a:r>
              <a:rPr lang="fr-FR" b="1" dirty="0">
                <a:solidFill>
                  <a:srgbClr val="00953A"/>
                </a:solidFill>
                <a:latin typeface="Arial"/>
                <a:ea typeface="Arial"/>
                <a:cs typeface="Arial"/>
                <a:sym typeface="Arial"/>
              </a:rPr>
              <a:t>Données graphiques</a:t>
            </a:r>
            <a:endParaRPr lang="fr-FR" dirty="0"/>
          </a:p>
        </p:txBody>
      </p:sp>
      <p:sp>
        <p:nvSpPr>
          <p:cNvPr id="331" name="Google Shape;331;p5"/>
          <p:cNvSpPr txBox="1"/>
          <p:nvPr/>
        </p:nvSpPr>
        <p:spPr>
          <a:xfrm>
            <a:off x="327184" y="4819103"/>
            <a:ext cx="2633034" cy="1179770"/>
          </a:xfrm>
          <a:prstGeom prst="rect">
            <a:avLst/>
          </a:prstGeom>
          <a:noFill/>
          <a:ln>
            <a:noFill/>
          </a:ln>
        </p:spPr>
        <p:txBody>
          <a:bodyPr spcFirstLastPara="1" wrap="square" lIns="91425" tIns="45700" rIns="91425" bIns="45700" anchor="t" anchorCtr="0">
            <a:spAutoFit/>
          </a:bodyPr>
          <a:lstStyle/>
          <a:p>
            <a:pPr marL="228600" marR="0" lvl="0" indent="-228600" algn="l" rtl="0">
              <a:spcBef>
                <a:spcPts val="0"/>
              </a:spcBef>
              <a:spcAft>
                <a:spcPts val="0"/>
              </a:spcAft>
              <a:buClr>
                <a:srgbClr val="00953A"/>
              </a:buClr>
              <a:buSzPts val="2000"/>
              <a:buFont typeface="Arial"/>
              <a:buChar char="•"/>
            </a:pPr>
            <a:r>
              <a:rPr lang="fr-FR" b="1" dirty="0">
                <a:solidFill>
                  <a:srgbClr val="00953A"/>
                </a:solidFill>
                <a:latin typeface="Arial"/>
                <a:ea typeface="Arial"/>
                <a:cs typeface="Arial"/>
                <a:sym typeface="Arial"/>
              </a:rPr>
              <a:t>Rapports</a:t>
            </a:r>
            <a:endParaRPr lang="fr-FR" dirty="0"/>
          </a:p>
          <a:p>
            <a:pPr marL="228600" marR="0" lvl="0" indent="-228600" algn="l" rtl="0">
              <a:spcBef>
                <a:spcPts val="1000"/>
              </a:spcBef>
              <a:spcAft>
                <a:spcPts val="0"/>
              </a:spcAft>
              <a:buClr>
                <a:srgbClr val="00953A"/>
              </a:buClr>
              <a:buSzPts val="2000"/>
              <a:buFont typeface="Arial"/>
              <a:buChar char="•"/>
            </a:pPr>
            <a:r>
              <a:rPr lang="fr-FR" b="1" dirty="0">
                <a:solidFill>
                  <a:srgbClr val="00953A"/>
                </a:solidFill>
                <a:latin typeface="Arial"/>
                <a:ea typeface="Arial"/>
                <a:cs typeface="Arial"/>
                <a:sym typeface="Arial"/>
              </a:rPr>
              <a:t>Briefings</a:t>
            </a:r>
            <a:endParaRPr lang="fr-FR" dirty="0"/>
          </a:p>
          <a:p>
            <a:pPr marL="228600" marR="0" lvl="0" indent="-228600" algn="l" rtl="0">
              <a:spcBef>
                <a:spcPts val="1000"/>
              </a:spcBef>
              <a:spcAft>
                <a:spcPts val="0"/>
              </a:spcAft>
              <a:buClr>
                <a:srgbClr val="00953A"/>
              </a:buClr>
              <a:buSzPts val="2000"/>
              <a:buFont typeface="Arial"/>
              <a:buChar char="•"/>
            </a:pPr>
            <a:r>
              <a:rPr lang="fr-FR" b="1" dirty="0">
                <a:solidFill>
                  <a:srgbClr val="00953A"/>
                </a:solidFill>
                <a:latin typeface="Arial"/>
                <a:ea typeface="Arial"/>
                <a:cs typeface="Arial"/>
                <a:sym typeface="Arial"/>
              </a:rPr>
              <a:t>Présentations</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50"/>
          <p:cNvSpPr txBox="1">
            <a:spLocks noGrp="1"/>
          </p:cNvSpPr>
          <p:nvPr>
            <p:ph sz="half" idx="2"/>
          </p:nvPr>
        </p:nvSpPr>
        <p:spPr>
          <a:xfrm>
            <a:off x="838200" y="1478857"/>
            <a:ext cx="11000874" cy="4639309"/>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Char char="•"/>
            </a:pPr>
            <a:r>
              <a:rPr lang="fr-FR" b="1" dirty="0"/>
              <a:t>COUNTIF </a:t>
            </a:r>
            <a:r>
              <a:rPr lang="fr-FR" dirty="0"/>
              <a:t>: nombre de fois que des données spécifiques apparaissent dans une plage</a:t>
            </a:r>
          </a:p>
          <a:p>
            <a:pPr marL="228600" lvl="0" indent="-228600" algn="l" rtl="0">
              <a:lnSpc>
                <a:spcPct val="100000"/>
              </a:lnSpc>
              <a:spcBef>
                <a:spcPts val="1000"/>
              </a:spcBef>
              <a:spcAft>
                <a:spcPts val="0"/>
              </a:spcAft>
              <a:buClr>
                <a:schemeClr val="dk1"/>
              </a:buClr>
              <a:buSzPts val="2800"/>
              <a:buChar char="•"/>
            </a:pPr>
            <a:r>
              <a:rPr lang="fr-FR" b="1" dirty="0"/>
              <a:t>COUNTIFS </a:t>
            </a:r>
            <a:r>
              <a:rPr lang="fr-FR" dirty="0"/>
              <a:t>: nombre de cellules qui répondent à deux critères </a:t>
            </a:r>
            <a:br>
              <a:rPr lang="fr-FR" dirty="0"/>
            </a:br>
            <a:r>
              <a:rPr lang="fr-FR" dirty="0"/>
              <a:t>ou plus</a:t>
            </a:r>
          </a:p>
          <a:p>
            <a:pPr marL="228600" marR="0" lvl="0" indent="-228600" algn="l" rtl="0">
              <a:lnSpc>
                <a:spcPct val="100000"/>
              </a:lnSpc>
              <a:spcBef>
                <a:spcPts val="1000"/>
              </a:spcBef>
              <a:spcAft>
                <a:spcPts val="0"/>
              </a:spcAft>
              <a:buClr>
                <a:schemeClr val="dk1"/>
              </a:buClr>
              <a:buSzPts val="2800"/>
              <a:buChar char="•"/>
            </a:pPr>
            <a:r>
              <a:rPr lang="fr-FR" dirty="0"/>
              <a:t>COUNTIF(S) ne comptera que les données qui correspondent </a:t>
            </a:r>
            <a:br>
              <a:rPr lang="fr-FR" dirty="0"/>
            </a:br>
            <a:r>
              <a:rPr lang="fr-FR" dirty="0"/>
              <a:t>à la formule</a:t>
            </a:r>
          </a:p>
          <a:p>
            <a:pPr marL="228600" lvl="0" indent="-228600" algn="l" rtl="0">
              <a:lnSpc>
                <a:spcPct val="100000"/>
              </a:lnSpc>
              <a:spcBef>
                <a:spcPts val="1000"/>
              </a:spcBef>
              <a:spcAft>
                <a:spcPts val="0"/>
              </a:spcAft>
              <a:buClr>
                <a:schemeClr val="dk1"/>
              </a:buClr>
              <a:buSzPts val="2800"/>
              <a:buChar char="•"/>
            </a:pPr>
            <a:r>
              <a:rPr lang="fr-FR" dirty="0"/>
              <a:t>COUNTIF(S) n'est pas sensible à la casse</a:t>
            </a:r>
          </a:p>
          <a:p>
            <a:pPr marL="0" lvl="0" indent="0" algn="l" rtl="0">
              <a:lnSpc>
                <a:spcPct val="100000"/>
              </a:lnSpc>
              <a:spcBef>
                <a:spcPts val="1000"/>
              </a:spcBef>
              <a:spcAft>
                <a:spcPts val="0"/>
              </a:spcAft>
              <a:buClr>
                <a:schemeClr val="dk1"/>
              </a:buClr>
              <a:buSzPts val="2400"/>
              <a:buNone/>
            </a:pPr>
            <a:br>
              <a:rPr lang="fr-FR" sz="2400" b="1" dirty="0"/>
            </a:br>
            <a:r>
              <a:rPr lang="fr-FR" sz="2400" b="1" dirty="0"/>
              <a:t>Exemple : </a:t>
            </a:r>
            <a:endParaRPr lang="fr-FR" dirty="0"/>
          </a:p>
          <a:p>
            <a:pPr marL="0" lvl="0" indent="0" algn="l" rtl="0">
              <a:lnSpc>
                <a:spcPct val="100000"/>
              </a:lnSpc>
              <a:spcBef>
                <a:spcPts val="1000"/>
              </a:spcBef>
              <a:spcAft>
                <a:spcPts val="0"/>
              </a:spcAft>
              <a:buClr>
                <a:schemeClr val="dk1"/>
              </a:buClr>
              <a:buSzPts val="2000"/>
              <a:buNone/>
            </a:pPr>
            <a:r>
              <a:rPr lang="fr-FR" sz="1900" dirty="0"/>
              <a:t>« =COUNTIF(C2:C76, « Homme ») » compte « homme » et « Homme », mais pas « M » ou « m »</a:t>
            </a:r>
            <a:endParaRPr lang="fr-FR" sz="1900" b="1" dirty="0"/>
          </a:p>
          <a:p>
            <a:pPr marL="0" lvl="0" indent="0" algn="l" rtl="0">
              <a:lnSpc>
                <a:spcPct val="100000"/>
              </a:lnSpc>
              <a:spcBef>
                <a:spcPts val="1000"/>
              </a:spcBef>
              <a:spcAft>
                <a:spcPts val="0"/>
              </a:spcAft>
              <a:buClr>
                <a:schemeClr val="dk1"/>
              </a:buClr>
              <a:buSzPts val="2800"/>
              <a:buNone/>
            </a:pPr>
            <a:endParaRPr lang="fr-FR" dirty="0"/>
          </a:p>
        </p:txBody>
      </p:sp>
      <p:sp>
        <p:nvSpPr>
          <p:cNvPr id="799" name="Google Shape;799;p5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Fonctions de comptage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51"/>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dirty="0"/>
              <a:t>Ouvrez la feuille de calcul </a:t>
            </a:r>
            <a:r>
              <a:rPr lang="fr-FR" sz="2400" u="sng" dirty="0"/>
              <a:t>OSWEGO</a:t>
            </a:r>
            <a:r>
              <a:rPr lang="fr-FR" sz="2400" dirty="0"/>
              <a:t> et trouvez le nombre d'hommes parmi les personnes ayant participé au repas lié à un foyer</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Cliquez avec le bouton gauche de la souris pour sélectionner la cellule </a:t>
            </a:r>
            <a:r>
              <a:rPr lang="fr-FR" sz="2000" i="1" dirty="0"/>
              <a:t>C77</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Sélectionnez             et la boîte de dialogue Arguments de fonction apparaît</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Dans la boîte de dialogue intitulée « Ou sélectionnez une catégorie », choisissez la catégorie </a:t>
            </a:r>
            <a:r>
              <a:rPr lang="fr-FR" sz="2000" b="1" dirty="0"/>
              <a:t>Statistique</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Sélectionner </a:t>
            </a:r>
            <a:r>
              <a:rPr lang="fr-FR" sz="2000" b="1" dirty="0"/>
              <a:t>COUNTIF</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Cliquez sur </a:t>
            </a:r>
            <a:r>
              <a:rPr lang="fr-FR" sz="2000" b="1" dirty="0"/>
              <a:t>OK</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Cliquez avec le bouton gauche de la souris et faites glisser pour sélectionner la plage de cellules </a:t>
            </a:r>
            <a:r>
              <a:rPr lang="fr-FR" sz="2000" i="1" dirty="0"/>
              <a:t>C2:C76 </a:t>
            </a:r>
            <a:r>
              <a:rPr lang="fr-FR" sz="2000" dirty="0"/>
              <a:t>ou entrez « C2:C76 »</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Entrer « homme » pour les critères</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Cliquez sur </a:t>
            </a:r>
            <a:r>
              <a:rPr lang="fr-FR" sz="2000" b="1" dirty="0"/>
              <a:t>OK</a:t>
            </a:r>
            <a:endParaRPr lang="fr-FR" sz="2000" dirty="0"/>
          </a:p>
          <a:p>
            <a:pPr marL="0" lvl="0" indent="0" algn="l" rtl="0">
              <a:lnSpc>
                <a:spcPct val="100000"/>
              </a:lnSpc>
              <a:spcBef>
                <a:spcPts val="1000"/>
              </a:spcBef>
              <a:spcAft>
                <a:spcPts val="0"/>
              </a:spcAft>
              <a:buClr>
                <a:schemeClr val="dk1"/>
              </a:buClr>
              <a:buSzPts val="2800"/>
              <a:buNone/>
            </a:pP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806" name="Google Shape;806;p5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COUNTIF</a:t>
            </a:r>
          </a:p>
        </p:txBody>
      </p:sp>
      <p:pic>
        <p:nvPicPr>
          <p:cNvPr id="807" name="Google Shape;807;p51"/>
          <p:cNvPicPr preferRelativeResize="0"/>
          <p:nvPr/>
        </p:nvPicPr>
        <p:blipFill rotWithShape="1">
          <a:blip r:embed="rId3">
            <a:alphaModFix/>
          </a:blip>
          <a:srcRect t="10727"/>
          <a:stretch/>
        </p:blipFill>
        <p:spPr>
          <a:xfrm>
            <a:off x="3267430" y="2711643"/>
            <a:ext cx="699912" cy="5447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5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Fonctions (1/2)</a:t>
            </a:r>
            <a:endParaRPr lang="fr-FR" sz="3200">
              <a:highlight>
                <a:srgbClr val="FFFF00"/>
              </a:highlight>
              <a:latin typeface="Franklin Gothic Medium" panose="020B06030201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5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dirty="0"/>
              <a:t>Aller à la feuille de calcul </a:t>
            </a:r>
            <a:r>
              <a:rPr lang="fr-FR" sz="2400" u="sng" dirty="0"/>
              <a:t>mars 2024</a:t>
            </a:r>
            <a:endParaRPr lang="fr-FR" dirty="0"/>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A11 </a:t>
            </a:r>
            <a:r>
              <a:rPr lang="fr-FR" dirty="0"/>
              <a:t>: Tapez « TOTAL = » </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A13 </a:t>
            </a:r>
            <a:r>
              <a:rPr lang="fr-FR" dirty="0"/>
              <a:t>: Tapez « Minimum = »</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A14 </a:t>
            </a:r>
            <a:r>
              <a:rPr lang="fr-FR" dirty="0"/>
              <a:t>: Tapez « Maximum = »</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A15 </a:t>
            </a:r>
            <a:r>
              <a:rPr lang="fr-FR" dirty="0"/>
              <a:t>: Tapez « Médiane = »</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C11 </a:t>
            </a:r>
            <a:r>
              <a:rPr lang="fr-FR" dirty="0"/>
              <a:t>- Trouver la </a:t>
            </a:r>
            <a:r>
              <a:rPr lang="fr-FR" b="1" dirty="0"/>
              <a:t>SOMME </a:t>
            </a:r>
            <a:r>
              <a:rPr lang="fr-FR" dirty="0"/>
              <a:t>des membres de la Communauté</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C13 </a:t>
            </a:r>
            <a:r>
              <a:rPr lang="fr-FR" dirty="0"/>
              <a:t>- Trouver la </a:t>
            </a:r>
            <a:r>
              <a:rPr lang="fr-FR" b="1" dirty="0"/>
              <a:t>liste </a:t>
            </a:r>
            <a:r>
              <a:rPr lang="fr-FR" dirty="0"/>
              <a:t>des membres de la Communauté</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C14 </a:t>
            </a:r>
            <a:r>
              <a:rPr lang="fr-FR" dirty="0"/>
              <a:t>- Trouver le </a:t>
            </a:r>
            <a:r>
              <a:rPr lang="fr-FR" b="1" dirty="0"/>
              <a:t>MAX </a:t>
            </a:r>
            <a:r>
              <a:rPr lang="fr-FR" dirty="0"/>
              <a:t>des membres de la Communauté</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i="1" dirty="0"/>
              <a:t>C15 </a:t>
            </a:r>
            <a:r>
              <a:rPr lang="fr-FR" sz="1800" dirty="0"/>
              <a:t>- </a:t>
            </a:r>
            <a:r>
              <a:rPr lang="fr-FR" dirty="0"/>
              <a:t>Trouver la </a:t>
            </a:r>
            <a:r>
              <a:rPr lang="fr-FR" b="1" dirty="0"/>
              <a:t>MOYENNE </a:t>
            </a:r>
            <a:r>
              <a:rPr lang="fr-FR" dirty="0"/>
              <a:t>des membres de la communauté</a:t>
            </a:r>
          </a:p>
          <a:p>
            <a:pPr marL="228600" lvl="0" indent="-228600" algn="l" rtl="0">
              <a:lnSpc>
                <a:spcPct val="100000"/>
              </a:lnSpc>
              <a:spcBef>
                <a:spcPts val="1000"/>
              </a:spcBef>
              <a:spcAft>
                <a:spcPts val="0"/>
              </a:spcAft>
              <a:buClr>
                <a:schemeClr val="dk1"/>
              </a:buClr>
              <a:buSzPts val="2400"/>
              <a:buChar char="•"/>
            </a:pPr>
            <a:r>
              <a:rPr lang="fr-FR" sz="2400" dirty="0"/>
              <a:t>Copier les fonctions dans la plage de cellules </a:t>
            </a:r>
            <a:r>
              <a:rPr lang="fr-FR" sz="2400" i="1"/>
              <a:t>C13:C15 </a:t>
            </a:r>
            <a:r>
              <a:rPr lang="fr-FR" sz="2400" dirty="0"/>
              <a:t>vers </a:t>
            </a:r>
            <a:r>
              <a:rPr lang="fr-FR" sz="2400" i="1" dirty="0"/>
              <a:t>B13:B15</a:t>
            </a:r>
            <a:endParaRPr lang="fr-FR" dirty="0"/>
          </a:p>
          <a:p>
            <a:pPr marL="228600" lvl="0" indent="-50800" algn="l" rtl="0">
              <a:lnSpc>
                <a:spcPct val="100000"/>
              </a:lnSpc>
              <a:spcBef>
                <a:spcPts val="1000"/>
              </a:spcBef>
              <a:spcAft>
                <a:spcPts val="0"/>
              </a:spcAft>
              <a:buClr>
                <a:schemeClr val="dk1"/>
              </a:buClr>
              <a:buSzPts val="2800"/>
              <a:buNone/>
            </a:pPr>
            <a:endParaRPr lang="fr-FR" dirty="0"/>
          </a:p>
          <a:p>
            <a:pPr marL="228600" lvl="0" indent="-50800" algn="l" rtl="0">
              <a:lnSpc>
                <a:spcPct val="100000"/>
              </a:lnSpc>
              <a:spcBef>
                <a:spcPts val="1000"/>
              </a:spcBef>
              <a:spcAft>
                <a:spcPts val="0"/>
              </a:spcAft>
              <a:buClr>
                <a:schemeClr val="dk1"/>
              </a:buClr>
              <a:buSzPts val="2800"/>
              <a:buNone/>
            </a:pPr>
            <a:endParaRPr lang="fr-FR" dirty="0"/>
          </a:p>
          <a:p>
            <a:pPr marL="0" lvl="0" indent="0" algn="l" rtl="0">
              <a:lnSpc>
                <a:spcPct val="100000"/>
              </a:lnSpc>
              <a:spcBef>
                <a:spcPts val="1000"/>
              </a:spcBef>
              <a:spcAft>
                <a:spcPts val="0"/>
              </a:spcAft>
              <a:buClr>
                <a:schemeClr val="dk1"/>
              </a:buClr>
              <a:buSzPts val="2800"/>
              <a:buNone/>
            </a:pPr>
            <a:endParaRPr lang="fr-FR" dirty="0"/>
          </a:p>
        </p:txBody>
      </p:sp>
      <p:sp>
        <p:nvSpPr>
          <p:cNvPr id="820" name="Google Shape;820;p5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Fonctions (2/2)</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5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COUNTIF(S) (1/3)</a:t>
            </a:r>
            <a:endParaRPr sz="3200" dirty="0">
              <a:latin typeface="Franklin Gothic Medium" panose="020B06030201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55"/>
          <p:cNvSpPr txBox="1">
            <a:spLocks noGrp="1"/>
          </p:cNvSpPr>
          <p:nvPr>
            <p:ph sz="half" idx="2"/>
          </p:nvPr>
        </p:nvSpPr>
        <p:spPr>
          <a:xfrm>
            <a:off x="838200" y="1478857"/>
            <a:ext cx="7936832"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b="1" dirty="0"/>
              <a:t>Première partie</a:t>
            </a:r>
            <a:endParaRPr lang="fr-FR" dirty="0"/>
          </a:p>
          <a:p>
            <a:pPr marL="228600" lvl="0" indent="-228600" algn="l" rtl="0">
              <a:lnSpc>
                <a:spcPct val="100000"/>
              </a:lnSpc>
              <a:spcBef>
                <a:spcPts val="1000"/>
              </a:spcBef>
              <a:spcAft>
                <a:spcPts val="0"/>
              </a:spcAft>
              <a:buClr>
                <a:schemeClr val="dk1"/>
              </a:buClr>
              <a:buSzPts val="2800"/>
              <a:buChar char="•"/>
            </a:pPr>
            <a:r>
              <a:rPr lang="fr-FR" dirty="0"/>
              <a:t>Aller à la feuille de calcul </a:t>
            </a:r>
            <a:r>
              <a:rPr lang="fr-FR" u="sng" dirty="0"/>
              <a:t>Oswego</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Placer le curseur dans la cellule </a:t>
            </a:r>
            <a:r>
              <a:rPr lang="fr-FR" sz="2400" i="1" dirty="0"/>
              <a:t>C78</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Cliquez sur </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Sélectionnez </a:t>
            </a:r>
            <a:r>
              <a:rPr lang="fr-FR" sz="2400" b="1" dirty="0"/>
              <a:t>COUNTIF </a:t>
            </a:r>
            <a:r>
              <a:rPr lang="fr-FR" sz="2400" dirty="0"/>
              <a:t>dans </a:t>
            </a:r>
            <a:br>
              <a:rPr lang="fr-FR" sz="2400" dirty="0"/>
            </a:br>
            <a:r>
              <a:rPr lang="fr-FR" sz="2400" dirty="0"/>
              <a:t>la catégorie Statistiques</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Placer le curseur dans la case « Range »</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Mettez en surbrillance la plage de cellules </a:t>
            </a:r>
            <a:r>
              <a:rPr lang="fr-FR" sz="2400" i="1" dirty="0"/>
              <a:t>C2:C76 </a:t>
            </a:r>
            <a:r>
              <a:rPr lang="fr-FR" sz="2400" dirty="0"/>
              <a:t>ou entrez « C2:C76 », puis cliquez sur </a:t>
            </a:r>
            <a:r>
              <a:rPr lang="fr-FR" sz="2400" b="1" dirty="0"/>
              <a:t>OK</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Dans la case « Critères », tapez « Femme »</a:t>
            </a:r>
            <a:endParaRPr lang="fr-FR" dirty="0"/>
          </a:p>
          <a:p>
            <a:pPr marL="0" lvl="0" indent="0" algn="l" rtl="0">
              <a:lnSpc>
                <a:spcPct val="100000"/>
              </a:lnSpc>
              <a:spcBef>
                <a:spcPts val="1000"/>
              </a:spcBef>
              <a:spcAft>
                <a:spcPts val="0"/>
              </a:spcAft>
              <a:buClr>
                <a:schemeClr val="dk1"/>
              </a:buClr>
              <a:buSzPts val="2800"/>
              <a:buNone/>
            </a:pPr>
            <a:endParaRPr lang="fr-FR" dirty="0"/>
          </a:p>
        </p:txBody>
      </p:sp>
      <p:sp>
        <p:nvSpPr>
          <p:cNvPr id="833" name="Google Shape;833;p5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COUNTIF(S) (2/3)</a:t>
            </a:r>
          </a:p>
        </p:txBody>
      </p:sp>
      <p:pic>
        <p:nvPicPr>
          <p:cNvPr id="834" name="Google Shape;834;p55"/>
          <p:cNvPicPr preferRelativeResize="0"/>
          <p:nvPr/>
        </p:nvPicPr>
        <p:blipFill rotWithShape="1">
          <a:blip r:embed="rId3">
            <a:alphaModFix/>
          </a:blip>
          <a:srcRect t="10727"/>
          <a:stretch/>
        </p:blipFill>
        <p:spPr>
          <a:xfrm>
            <a:off x="2748547" y="3045293"/>
            <a:ext cx="699912" cy="544725"/>
          </a:xfrm>
          <a:prstGeom prst="rect">
            <a:avLst/>
          </a:prstGeom>
          <a:noFill/>
          <a:ln>
            <a:noFill/>
          </a:ln>
        </p:spPr>
      </p:pic>
      <p:sp>
        <p:nvSpPr>
          <p:cNvPr id="835" name="Google Shape;835;p55"/>
          <p:cNvSpPr/>
          <p:nvPr/>
        </p:nvSpPr>
        <p:spPr>
          <a:xfrm>
            <a:off x="8339221" y="1734154"/>
            <a:ext cx="3225800" cy="2843583"/>
          </a:xfrm>
          <a:prstGeom prst="rect">
            <a:avLst/>
          </a:prstGeom>
          <a:solidFill>
            <a:srgbClr val="E1EFD8"/>
          </a:solid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6" name="Google Shape;836;p55"/>
          <p:cNvSpPr txBox="1"/>
          <p:nvPr/>
        </p:nvSpPr>
        <p:spPr>
          <a:xfrm>
            <a:off x="8339221" y="1867424"/>
            <a:ext cx="3225800" cy="26776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800"/>
              <a:buFont typeface="Arial"/>
              <a:buNone/>
            </a:pPr>
            <a:r>
              <a:rPr lang="fr-FR" sz="2800" dirty="0">
                <a:solidFill>
                  <a:schemeClr val="dk1"/>
                </a:solidFill>
                <a:latin typeface="Arial"/>
                <a:ea typeface="Arial"/>
                <a:cs typeface="Arial"/>
                <a:sym typeface="Arial"/>
              </a:rPr>
              <a:t>Combien de femmes y a-t-il dans l'ensemble de données d'Oswego ?</a:t>
            </a:r>
            <a:endParaRPr lang="fr-FR" dirty="0"/>
          </a:p>
          <a:p>
            <a:pPr marL="0" marR="0" lvl="0" indent="0" algn="ctr" rtl="0">
              <a:spcBef>
                <a:spcPts val="0"/>
              </a:spcBef>
              <a:spcAft>
                <a:spcPts val="0"/>
              </a:spcAft>
              <a:buClr>
                <a:srgbClr val="00953A"/>
              </a:buClr>
              <a:buSzPts val="2800"/>
              <a:buFont typeface="Arial"/>
              <a:buNone/>
            </a:pPr>
            <a:r>
              <a:rPr lang="fr-FR" sz="2800" b="1" dirty="0">
                <a:solidFill>
                  <a:srgbClr val="00953A"/>
                </a:solidFill>
                <a:latin typeface="Arial"/>
                <a:ea typeface="Arial"/>
                <a:cs typeface="Arial"/>
                <a:sym typeface="Arial"/>
              </a:rPr>
              <a:t>44</a:t>
            </a:r>
            <a:endParaRPr lang="fr-FR" sz="3200" b="1" dirty="0">
              <a:solidFill>
                <a:srgbClr val="00953A"/>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3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3" name="Google Shape;843;p5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COUNTIF(S) (3/3)</a:t>
            </a:r>
          </a:p>
        </p:txBody>
      </p:sp>
      <p:sp>
        <p:nvSpPr>
          <p:cNvPr id="842" name="Google Shape;842;p56"/>
          <p:cNvSpPr txBox="1">
            <a:spLocks noGrp="1"/>
          </p:cNvSpPr>
          <p:nvPr>
            <p:ph sz="half" idx="2"/>
          </p:nvPr>
        </p:nvSpPr>
        <p:spPr>
          <a:xfrm>
            <a:off x="838200" y="1478857"/>
            <a:ext cx="72771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b="1" dirty="0"/>
              <a:t>Partie 2</a:t>
            </a:r>
            <a:endParaRPr lang="fr-FR" dirty="0"/>
          </a:p>
          <a:p>
            <a:pPr marL="228600" lvl="0" indent="-228600" algn="l" rtl="0">
              <a:lnSpc>
                <a:spcPct val="100000"/>
              </a:lnSpc>
              <a:spcBef>
                <a:spcPts val="1000"/>
              </a:spcBef>
              <a:spcAft>
                <a:spcPts val="0"/>
              </a:spcAft>
              <a:buClr>
                <a:schemeClr val="dk1"/>
              </a:buClr>
              <a:buSzPts val="2800"/>
              <a:buChar char="•"/>
            </a:pPr>
            <a:r>
              <a:rPr lang="fr-FR" sz="2300" dirty="0"/>
              <a:t>Aller à la feuille de calcul </a:t>
            </a:r>
            <a:r>
              <a:rPr lang="fr-FR" sz="2300" u="sng" dirty="0"/>
              <a:t>Oswego</a:t>
            </a:r>
            <a:endParaRPr lang="fr-FR" sz="2300"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300" dirty="0"/>
              <a:t>Placer le curseur dans la cellule </a:t>
            </a:r>
            <a:r>
              <a:rPr lang="fr-FR" sz="2300" i="1" dirty="0"/>
              <a:t>C79</a:t>
            </a:r>
            <a:endParaRPr lang="fr-FR" sz="2300"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300" dirty="0"/>
              <a:t>Cliquez sur </a:t>
            </a:r>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300" dirty="0"/>
              <a:t>Sélectionnez </a:t>
            </a:r>
            <a:r>
              <a:rPr lang="fr-FR" sz="2300" b="1" dirty="0"/>
              <a:t>COUNTIFS </a:t>
            </a:r>
            <a:r>
              <a:rPr lang="fr-FR" sz="2300" dirty="0"/>
              <a:t>dans la catégorie Statistiques</a:t>
            </a:r>
          </a:p>
          <a:p>
            <a:pPr marL="1143000" lvl="2" indent="-228600" algn="l" rtl="0">
              <a:lnSpc>
                <a:spcPct val="100000"/>
              </a:lnSpc>
              <a:spcBef>
                <a:spcPts val="1000"/>
              </a:spcBef>
              <a:spcAft>
                <a:spcPts val="0"/>
              </a:spcAft>
              <a:buSzPts val="2400"/>
              <a:buChar char="‒"/>
            </a:pPr>
            <a:r>
              <a:rPr lang="fr-FR" sz="2300" dirty="0"/>
              <a:t>Critère_range1 : </a:t>
            </a:r>
            <a:r>
              <a:rPr lang="fr-FR" sz="2300" i="1" dirty="0"/>
              <a:t>C2:C76 </a:t>
            </a:r>
            <a:r>
              <a:rPr lang="fr-FR" sz="2300" dirty="0"/>
              <a:t>« variable sexe »</a:t>
            </a:r>
          </a:p>
          <a:p>
            <a:pPr lvl="2">
              <a:spcBef>
                <a:spcPts val="1000"/>
              </a:spcBef>
              <a:spcAft>
                <a:spcPts val="0"/>
              </a:spcAft>
              <a:buSzPts val="2400"/>
            </a:pPr>
            <a:r>
              <a:rPr lang="fr-FR" sz="2300" dirty="0"/>
              <a:t>Critère_1: « homme »</a:t>
            </a:r>
          </a:p>
          <a:p>
            <a:pPr marL="1143000" lvl="2" indent="-228600" algn="l" rtl="0">
              <a:lnSpc>
                <a:spcPct val="100000"/>
              </a:lnSpc>
              <a:spcBef>
                <a:spcPts val="1000"/>
              </a:spcBef>
              <a:spcAft>
                <a:spcPts val="0"/>
              </a:spcAft>
              <a:buSzPts val="2400"/>
              <a:buChar char="‒"/>
            </a:pPr>
            <a:r>
              <a:rPr lang="fr-FR" sz="2300" dirty="0"/>
              <a:t>Critère_range2 : </a:t>
            </a:r>
            <a:r>
              <a:rPr lang="fr-FR" sz="2300" i="1" dirty="0"/>
              <a:t>Q2:Q76 </a:t>
            </a:r>
            <a:r>
              <a:rPr lang="fr-FR" sz="2300" dirty="0"/>
              <a:t>(Variable eau)</a:t>
            </a:r>
            <a:endParaRPr lang="fr-FR" sz="2300" b="1" dirty="0"/>
          </a:p>
          <a:p>
            <a:pPr marL="1143000" lvl="2" indent="-228600" algn="l" rtl="0">
              <a:lnSpc>
                <a:spcPct val="100000"/>
              </a:lnSpc>
              <a:spcBef>
                <a:spcPts val="1000"/>
              </a:spcBef>
              <a:spcAft>
                <a:spcPts val="0"/>
              </a:spcAft>
              <a:buSzPts val="2400"/>
              <a:buChar char="‒"/>
            </a:pPr>
            <a:r>
              <a:rPr lang="fr-FR" sz="2300" dirty="0"/>
              <a:t>Critère_2 : « O »</a:t>
            </a:r>
          </a:p>
          <a:p>
            <a:pPr marL="914400" lvl="2" indent="-457200" algn="l" rtl="0">
              <a:lnSpc>
                <a:spcPct val="100000"/>
              </a:lnSpc>
              <a:spcBef>
                <a:spcPts val="1000"/>
              </a:spcBef>
              <a:spcAft>
                <a:spcPts val="0"/>
              </a:spcAft>
              <a:buClr>
                <a:schemeClr val="dk1"/>
              </a:buClr>
              <a:buSzPts val="2400"/>
              <a:buFont typeface="Libre Franklin Medium"/>
              <a:buAutoNum type="arabicPeriod" startAt="4"/>
            </a:pPr>
            <a:r>
              <a:rPr lang="fr-FR" sz="2300" dirty="0"/>
              <a:t>Cliquez sur </a:t>
            </a:r>
            <a:r>
              <a:rPr lang="fr-FR" sz="2300" b="1" dirty="0"/>
              <a:t>OK</a:t>
            </a:r>
            <a:endParaRPr lang="fr-FR" sz="2300" dirty="0"/>
          </a:p>
          <a:p>
            <a:pPr marL="228600" lvl="0" indent="-50800" algn="l" rtl="0">
              <a:lnSpc>
                <a:spcPct val="100000"/>
              </a:lnSpc>
              <a:spcBef>
                <a:spcPts val="1000"/>
              </a:spcBef>
              <a:spcAft>
                <a:spcPts val="0"/>
              </a:spcAft>
              <a:buClr>
                <a:schemeClr val="dk1"/>
              </a:buClr>
              <a:buSzPts val="2800"/>
              <a:buNone/>
            </a:pPr>
            <a:endParaRPr lang="fr-FR" dirty="0"/>
          </a:p>
        </p:txBody>
      </p:sp>
      <p:pic>
        <p:nvPicPr>
          <p:cNvPr id="844" name="Google Shape;844;p56"/>
          <p:cNvPicPr preferRelativeResize="0"/>
          <p:nvPr/>
        </p:nvPicPr>
        <p:blipFill rotWithShape="1">
          <a:blip r:embed="rId3">
            <a:alphaModFix/>
          </a:blip>
          <a:srcRect t="10727"/>
          <a:stretch/>
        </p:blipFill>
        <p:spPr>
          <a:xfrm>
            <a:off x="3207109" y="2982697"/>
            <a:ext cx="699912" cy="544725"/>
          </a:xfrm>
          <a:prstGeom prst="rect">
            <a:avLst/>
          </a:prstGeom>
          <a:noFill/>
          <a:ln>
            <a:noFill/>
          </a:ln>
        </p:spPr>
      </p:pic>
      <p:sp>
        <p:nvSpPr>
          <p:cNvPr id="845" name="Google Shape;845;p56"/>
          <p:cNvSpPr/>
          <p:nvPr/>
        </p:nvSpPr>
        <p:spPr>
          <a:xfrm>
            <a:off x="8418690" y="2779941"/>
            <a:ext cx="2935110" cy="2051366"/>
          </a:xfrm>
          <a:prstGeom prst="rect">
            <a:avLst/>
          </a:prstGeom>
          <a:solidFill>
            <a:srgbClr val="E1EFD8"/>
          </a:solidFill>
          <a:ln w="5715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46" name="Google Shape;846;p56"/>
          <p:cNvSpPr txBox="1"/>
          <p:nvPr/>
        </p:nvSpPr>
        <p:spPr>
          <a:xfrm>
            <a:off x="8428191" y="2982697"/>
            <a:ext cx="2935110" cy="18158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2800"/>
              <a:buFont typeface="Arial"/>
              <a:buNone/>
            </a:pPr>
            <a:r>
              <a:rPr lang="fr-FR" sz="2800" dirty="0">
                <a:solidFill>
                  <a:schemeClr val="dk1"/>
                </a:solidFill>
                <a:latin typeface="Arial"/>
                <a:ea typeface="Arial"/>
                <a:cs typeface="Arial"/>
                <a:sym typeface="Arial"/>
              </a:rPr>
              <a:t>Combien d'hommes ont </a:t>
            </a:r>
            <a:br>
              <a:rPr lang="fr-FR" sz="2800" dirty="0">
                <a:solidFill>
                  <a:schemeClr val="dk1"/>
                </a:solidFill>
                <a:latin typeface="Arial"/>
                <a:ea typeface="Arial"/>
                <a:cs typeface="Arial"/>
                <a:sym typeface="Arial"/>
              </a:rPr>
            </a:br>
            <a:r>
              <a:rPr lang="fr-FR" sz="2800" dirty="0">
                <a:solidFill>
                  <a:schemeClr val="dk1"/>
                </a:solidFill>
                <a:latin typeface="Arial"/>
                <a:ea typeface="Arial"/>
                <a:cs typeface="Arial"/>
                <a:sym typeface="Arial"/>
              </a:rPr>
              <a:t>bu de l'eau ?</a:t>
            </a:r>
            <a:endParaRPr lang="fr-FR" dirty="0"/>
          </a:p>
          <a:p>
            <a:pPr marL="0" marR="0" lvl="0" indent="0" algn="ctr" rtl="0">
              <a:spcBef>
                <a:spcPts val="0"/>
              </a:spcBef>
              <a:spcAft>
                <a:spcPts val="0"/>
              </a:spcAft>
              <a:buClr>
                <a:srgbClr val="00953A"/>
              </a:buClr>
              <a:buSzPts val="2800"/>
              <a:buFont typeface="Arial"/>
              <a:buNone/>
            </a:pPr>
            <a:r>
              <a:rPr lang="fr-FR" sz="2800" b="1" dirty="0">
                <a:solidFill>
                  <a:srgbClr val="00953A"/>
                </a:solidFill>
                <a:latin typeface="Arial"/>
                <a:ea typeface="Arial"/>
                <a:cs typeface="Arial"/>
                <a:sym typeface="Arial"/>
              </a:rPr>
              <a:t>12</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Google Shape;852;p5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Si vos valeurs </a:t>
            </a:r>
            <a:r>
              <a:rPr lang="fr-FR" u="sng" dirty="0"/>
              <a:t>ne</a:t>
            </a:r>
            <a:r>
              <a:rPr lang="fr-FR" dirty="0"/>
              <a:t> sont </a:t>
            </a:r>
            <a:r>
              <a:rPr lang="fr-FR" u="sng" dirty="0"/>
              <a:t>pas</a:t>
            </a:r>
            <a:r>
              <a:rPr lang="fr-FR" dirty="0"/>
              <a:t> correctement formatées :</a:t>
            </a:r>
          </a:p>
          <a:p>
            <a:pPr lvl="1" algn="l" rtl="0">
              <a:lnSpc>
                <a:spcPct val="100000"/>
              </a:lnSpc>
              <a:spcBef>
                <a:spcPts val="1000"/>
              </a:spcBef>
              <a:spcAft>
                <a:spcPts val="0"/>
              </a:spcAft>
              <a:buSzPts val="2400"/>
            </a:pPr>
            <a:r>
              <a:rPr lang="fr-FR" dirty="0"/>
              <a:t>La feuille de calcul peut être difficile à lire</a:t>
            </a:r>
          </a:p>
          <a:p>
            <a:pPr lvl="1" algn="l" rtl="0">
              <a:lnSpc>
                <a:spcPct val="100000"/>
              </a:lnSpc>
              <a:spcBef>
                <a:spcPts val="1000"/>
              </a:spcBef>
              <a:spcAft>
                <a:spcPts val="0"/>
              </a:spcAft>
              <a:buSzPts val="2400"/>
            </a:pPr>
            <a:r>
              <a:rPr lang="fr-FR" dirty="0"/>
              <a:t>Les calculs peuvent être invalides</a:t>
            </a:r>
          </a:p>
          <a:p>
            <a:pPr lvl="1" algn="l" rtl="0">
              <a:lnSpc>
                <a:spcPct val="100000"/>
              </a:lnSpc>
              <a:spcBef>
                <a:spcPts val="1000"/>
              </a:spcBef>
              <a:spcAft>
                <a:spcPts val="0"/>
              </a:spcAft>
              <a:buSzPts val="2400"/>
            </a:pPr>
            <a:r>
              <a:rPr lang="fr-FR" dirty="0"/>
              <a:t>Vous pouvez recevoir un message d'erreur</a:t>
            </a:r>
          </a:p>
          <a:p>
            <a:pPr lvl="1" algn="l" rtl="0">
              <a:lnSpc>
                <a:spcPct val="100000"/>
              </a:lnSpc>
              <a:spcBef>
                <a:spcPts val="1000"/>
              </a:spcBef>
              <a:spcAft>
                <a:spcPts val="0"/>
              </a:spcAft>
              <a:buSzPts val="2400"/>
            </a:pPr>
            <a:r>
              <a:rPr lang="fr-FR" dirty="0"/>
              <a:t>Il peut être difficile d'analyser correctement les données</a:t>
            </a:r>
          </a:p>
          <a:p>
            <a:pPr marL="0" lvl="0" indent="0" algn="l" rtl="0">
              <a:lnSpc>
                <a:spcPct val="100000"/>
              </a:lnSpc>
              <a:spcBef>
                <a:spcPts val="1000"/>
              </a:spcBef>
              <a:spcAft>
                <a:spcPts val="0"/>
              </a:spcAft>
              <a:buClr>
                <a:schemeClr val="dk1"/>
              </a:buClr>
              <a:buSzPts val="2800"/>
              <a:buNone/>
            </a:pPr>
            <a:endParaRPr lang="fr-FR" dirty="0"/>
          </a:p>
        </p:txBody>
      </p:sp>
      <p:sp>
        <p:nvSpPr>
          <p:cNvPr id="853" name="Google Shape;853;p5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Formatage des données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5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5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5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5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p58"/>
          <p:cNvSpPr txBox="1">
            <a:spLocks noGrp="1"/>
          </p:cNvSpPr>
          <p:nvPr>
            <p:ph sz="half" idx="2"/>
          </p:nvPr>
        </p:nvSpPr>
        <p:spPr>
          <a:xfrm>
            <a:off x="838200" y="1478857"/>
            <a:ext cx="5452516"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fr-FR" sz="2800" dirty="0"/>
              <a:t>Aller à la feuille de calcul de </a:t>
            </a:r>
            <a:r>
              <a:rPr lang="fr-FR" sz="2800" u="sng" dirty="0"/>
              <a:t>mars 2024</a:t>
            </a:r>
            <a:endParaRPr lang="fr-FR"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Cliquez avec le bouton gauche de la souris sur l'en-tête de la colonne A pour sélectionner la colonne A</a:t>
            </a:r>
            <a:endParaRPr lang="fr-FR"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Cliquez avec le bouton droit de la souris, puis sélectionnez </a:t>
            </a:r>
            <a:r>
              <a:rPr lang="fr-FR" sz="2800" b="1" dirty="0"/>
              <a:t>Formatter les </a:t>
            </a:r>
            <a:r>
              <a:rPr lang="fr-FR" b="1" dirty="0"/>
              <a:t>c</a:t>
            </a:r>
            <a:r>
              <a:rPr lang="fr-FR" sz="2800" b="1" dirty="0"/>
              <a:t>ellules</a:t>
            </a:r>
            <a:endParaRPr lang="fr-FR" sz="2800" dirty="0"/>
          </a:p>
        </p:txBody>
      </p:sp>
      <p:sp>
        <p:nvSpPr>
          <p:cNvPr id="860" name="Google Shape;860;p5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Formatage des cellules</a:t>
            </a:r>
          </a:p>
        </p:txBody>
      </p:sp>
      <p:pic>
        <p:nvPicPr>
          <p:cNvPr id="4" name="Picture 3">
            <a:extLst>
              <a:ext uri="{FF2B5EF4-FFF2-40B4-BE49-F238E27FC236}">
                <a16:creationId xmlns:a16="http://schemas.microsoft.com/office/drawing/2014/main" id="{50F845AC-F454-9A8F-ECD7-34D616E06076}"/>
              </a:ext>
            </a:extLst>
          </p:cNvPr>
          <p:cNvPicPr>
            <a:picLocks noChangeAspect="1"/>
          </p:cNvPicPr>
          <p:nvPr/>
        </p:nvPicPr>
        <p:blipFill>
          <a:blip r:embed="rId3"/>
          <a:stretch>
            <a:fillRect/>
          </a:stretch>
        </p:blipFill>
        <p:spPr>
          <a:xfrm>
            <a:off x="6514186" y="1478857"/>
            <a:ext cx="3760172" cy="4008304"/>
          </a:xfrm>
          <a:prstGeom prst="rect">
            <a:avLst/>
          </a:prstGeom>
          <a:ln w="12700">
            <a:solidFill>
              <a:schemeClr val="tx1"/>
            </a:solidFill>
          </a:ln>
        </p:spPr>
      </p:pic>
      <p:pic>
        <p:nvPicPr>
          <p:cNvPr id="2" name="Image 5" descr="Une image contenant texte, capture d’écran, nombre, logiciel&#10;&#10;Description générée automatiquement">
            <a:extLst>
              <a:ext uri="{FF2B5EF4-FFF2-40B4-BE49-F238E27FC236}">
                <a16:creationId xmlns:a16="http://schemas.microsoft.com/office/drawing/2014/main" id="{560D10A7-C192-3E55-DADC-43D631BD454B}"/>
              </a:ext>
            </a:extLst>
          </p:cNvPr>
          <p:cNvPicPr>
            <a:picLocks noChangeAspect="1"/>
          </p:cNvPicPr>
          <p:nvPr/>
        </p:nvPicPr>
        <p:blipFill>
          <a:blip r:embed="rId4">
            <a:extLst>
              <a:ext uri="{28A0092B-C50C-407E-A947-70E740481C1C}">
                <a14:useLocalDpi xmlns:a14="http://schemas.microsoft.com/office/drawing/2010/main" val="0"/>
              </a:ext>
            </a:extLst>
          </a:blip>
          <a:srcRect l="16009"/>
          <a:stretch/>
        </p:blipFill>
        <p:spPr>
          <a:xfrm>
            <a:off x="8688731" y="2109862"/>
            <a:ext cx="2158884" cy="4008304"/>
          </a:xfrm>
          <a:prstGeom prst="rect">
            <a:avLst/>
          </a:prstGeom>
          <a:ln w="12700">
            <a:solidFill>
              <a:schemeClr val="tx1"/>
            </a:solidFill>
          </a:ln>
        </p:spPr>
      </p:pic>
      <p:grpSp>
        <p:nvGrpSpPr>
          <p:cNvPr id="862" name="Google Shape;862;p58"/>
          <p:cNvGrpSpPr/>
          <p:nvPr/>
        </p:nvGrpSpPr>
        <p:grpSpPr>
          <a:xfrm>
            <a:off x="6902459" y="1478858"/>
            <a:ext cx="3945157" cy="3436043"/>
            <a:chOff x="8108583" y="3074742"/>
            <a:chExt cx="2516467" cy="2421277"/>
          </a:xfrm>
        </p:grpSpPr>
        <p:sp>
          <p:nvSpPr>
            <p:cNvPr id="863" name="Google Shape;863;p58"/>
            <p:cNvSpPr/>
            <p:nvPr/>
          </p:nvSpPr>
          <p:spPr>
            <a:xfrm>
              <a:off x="9247979" y="5287073"/>
              <a:ext cx="1377071" cy="208946"/>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64" name="Google Shape;864;p58"/>
            <p:cNvSpPr/>
            <p:nvPr/>
          </p:nvSpPr>
          <p:spPr>
            <a:xfrm>
              <a:off x="8108583" y="3074742"/>
              <a:ext cx="1139396" cy="208946"/>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59"/>
          <p:cNvSpPr txBox="1">
            <a:spLocks noGrp="1"/>
          </p:cNvSpPr>
          <p:nvPr>
            <p:ph sz="half" idx="2"/>
          </p:nvPr>
        </p:nvSpPr>
        <p:spPr>
          <a:xfrm>
            <a:off x="838199" y="1478857"/>
            <a:ext cx="11225463"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600" i="1" dirty="0">
                <a:latin typeface="Arial"/>
                <a:ea typeface="Arial"/>
                <a:cs typeface="Arial"/>
                <a:sym typeface="Arial"/>
              </a:rPr>
              <a:t>La </a:t>
            </a:r>
            <a:r>
              <a:rPr lang="fr-FR" sz="2600" dirty="0">
                <a:latin typeface="Arial"/>
                <a:ea typeface="Arial"/>
                <a:cs typeface="Arial"/>
                <a:sym typeface="Arial"/>
              </a:rPr>
              <a:t>boîte de dialogue </a:t>
            </a:r>
            <a:r>
              <a:rPr lang="fr-FR" sz="2600" i="1" dirty="0">
                <a:latin typeface="Arial"/>
                <a:ea typeface="Arial"/>
                <a:cs typeface="Arial"/>
                <a:sym typeface="Arial"/>
              </a:rPr>
              <a:t>Formater les cellules </a:t>
            </a:r>
            <a:r>
              <a:rPr lang="fr-FR" sz="2600" dirty="0">
                <a:latin typeface="Arial"/>
                <a:ea typeface="Arial"/>
                <a:cs typeface="Arial"/>
                <a:sym typeface="Arial"/>
              </a:rPr>
              <a:t>affiche des options de formatage sur des onglets : Nombre, Alignement, Police, etc. </a:t>
            </a:r>
            <a:endParaRPr lang="fr-FR" sz="26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sz="27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sz="27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sz="27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sz="2700" i="1"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br>
              <a:rPr lang="fr-FR" sz="2700" i="1" dirty="0">
                <a:latin typeface="Arial"/>
                <a:ea typeface="Arial"/>
                <a:cs typeface="Arial"/>
                <a:sym typeface="Arial"/>
              </a:rPr>
            </a:br>
            <a:endParaRPr lang="fr-FR" sz="2700" i="1" dirty="0">
              <a:latin typeface="Arial"/>
              <a:ea typeface="Arial"/>
              <a:cs typeface="Arial"/>
              <a:sym typeface="Arial"/>
            </a:endParaRPr>
          </a:p>
          <a:p>
            <a:pPr marL="342900" lvl="0" indent="-342900" algn="l" rtl="0">
              <a:lnSpc>
                <a:spcPct val="115000"/>
              </a:lnSpc>
              <a:spcBef>
                <a:spcPts val="500"/>
              </a:spcBef>
              <a:spcAft>
                <a:spcPts val="0"/>
              </a:spcAft>
              <a:buClr>
                <a:schemeClr val="dk1"/>
              </a:buClr>
              <a:buSzPts val="2800"/>
              <a:buFont typeface="Libre Franklin Medium"/>
              <a:buAutoNum type="arabicPeriod"/>
            </a:pPr>
            <a:r>
              <a:rPr lang="fr-FR" sz="2600" dirty="0"/>
              <a:t>Sélectionnez l'onglet </a:t>
            </a:r>
            <a:r>
              <a:rPr lang="fr-FR" sz="2600" b="1" dirty="0"/>
              <a:t>Date </a:t>
            </a:r>
            <a:r>
              <a:rPr lang="fr-FR" sz="2600" dirty="0"/>
              <a:t>pour formater les valeurs de la colonne A</a:t>
            </a:r>
          </a:p>
          <a:p>
            <a:pPr marL="0" lvl="0" indent="0" algn="l" rtl="0">
              <a:lnSpc>
                <a:spcPct val="100000"/>
              </a:lnSpc>
              <a:spcBef>
                <a:spcPts val="500"/>
              </a:spcBef>
              <a:spcAft>
                <a:spcPts val="0"/>
              </a:spcAft>
              <a:buClr>
                <a:schemeClr val="dk1"/>
              </a:buClr>
              <a:buSzPts val="2800"/>
              <a:buNone/>
            </a:pPr>
            <a:endParaRPr lang="fr-FR" dirty="0"/>
          </a:p>
        </p:txBody>
      </p:sp>
      <p:sp>
        <p:nvSpPr>
          <p:cNvPr id="871" name="Google Shape;871;p5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Boîte de dialogue - Formater les cellules</a:t>
            </a:r>
          </a:p>
        </p:txBody>
      </p:sp>
      <p:grpSp>
        <p:nvGrpSpPr>
          <p:cNvPr id="7" name="Group 6">
            <a:extLst>
              <a:ext uri="{FF2B5EF4-FFF2-40B4-BE49-F238E27FC236}">
                <a16:creationId xmlns:a16="http://schemas.microsoft.com/office/drawing/2014/main" id="{31E045F3-E7FB-FC38-1286-A04F55B3830B}"/>
              </a:ext>
            </a:extLst>
          </p:cNvPr>
          <p:cNvGrpSpPr/>
          <p:nvPr/>
        </p:nvGrpSpPr>
        <p:grpSpPr>
          <a:xfrm>
            <a:off x="3546360" y="2466131"/>
            <a:ext cx="5099279" cy="2998073"/>
            <a:chOff x="3832070" y="2381070"/>
            <a:chExt cx="4527859" cy="2998073"/>
          </a:xfrm>
        </p:grpSpPr>
        <p:pic>
          <p:nvPicPr>
            <p:cNvPr id="6" name="Picture 5">
              <a:extLst>
                <a:ext uri="{FF2B5EF4-FFF2-40B4-BE49-F238E27FC236}">
                  <a16:creationId xmlns:a16="http://schemas.microsoft.com/office/drawing/2014/main" id="{BD51526A-9C38-8144-71D4-9BB5BF22963B}"/>
                </a:ext>
              </a:extLst>
            </p:cNvPr>
            <p:cNvPicPr>
              <a:picLocks noChangeAspect="1"/>
            </p:cNvPicPr>
            <p:nvPr/>
          </p:nvPicPr>
          <p:blipFill>
            <a:blip r:embed="rId3"/>
            <a:stretch>
              <a:fillRect/>
            </a:stretch>
          </p:blipFill>
          <p:spPr>
            <a:xfrm>
              <a:off x="3832070" y="2381070"/>
              <a:ext cx="4527859" cy="2998073"/>
            </a:xfrm>
            <a:prstGeom prst="rect">
              <a:avLst/>
            </a:prstGeom>
            <a:ln w="12700">
              <a:solidFill>
                <a:schemeClr val="tx1"/>
              </a:solidFill>
            </a:ln>
          </p:spPr>
        </p:pic>
        <p:pic>
          <p:nvPicPr>
            <p:cNvPr id="2" name="Image 6" descr="Une image contenant texte, Appareils électroniques, capture d’écran, logiciel&#10;&#10;Description générée automatiquement">
              <a:extLst>
                <a:ext uri="{FF2B5EF4-FFF2-40B4-BE49-F238E27FC236}">
                  <a16:creationId xmlns:a16="http://schemas.microsoft.com/office/drawing/2014/main" id="{673B0228-4162-751F-52A7-79ED326CB8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9026" y="2879688"/>
              <a:ext cx="2614145" cy="2499455"/>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Expérience avec Excel</a:t>
            </a:r>
          </a:p>
        </p:txBody>
      </p:sp>
      <p:sp>
        <p:nvSpPr>
          <p:cNvPr id="338" name="Google Shape;338;p6"/>
          <p:cNvSpPr txBox="1">
            <a:spLocks noGrp="1"/>
          </p:cNvSpPr>
          <p:nvPr>
            <p:ph sz="half" idx="2"/>
          </p:nvPr>
        </p:nvSpPr>
        <p:spPr>
          <a:xfrm>
            <a:off x="498021" y="1446200"/>
            <a:ext cx="11195957" cy="4639309"/>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800"/>
              <a:buNone/>
            </a:pPr>
            <a:r>
              <a:rPr lang="fr-FR" dirty="0"/>
              <a:t>Qui a déjà utilisé Excel ?</a:t>
            </a:r>
          </a:p>
          <a:p>
            <a:pPr marL="0" lvl="0" indent="0" algn="ctr">
              <a:spcBef>
                <a:spcPts val="1000"/>
              </a:spcBef>
              <a:spcAft>
                <a:spcPts val="0"/>
              </a:spcAft>
              <a:buClr>
                <a:schemeClr val="dk1"/>
              </a:buClr>
              <a:buSzPts val="2800"/>
              <a:buNone/>
            </a:pPr>
            <a:r>
              <a:rPr lang="fr-FR" dirty="0"/>
              <a:t>Dans quel but l’avez-vous utilisé?</a:t>
            </a:r>
          </a:p>
          <a:p>
            <a:pPr marL="0" lvl="0" indent="0" algn="ctr" rtl="0">
              <a:lnSpc>
                <a:spcPct val="100000"/>
              </a:lnSpc>
              <a:spcBef>
                <a:spcPts val="1000"/>
              </a:spcBef>
              <a:spcAft>
                <a:spcPts val="0"/>
              </a:spcAft>
              <a:buClr>
                <a:schemeClr val="dk1"/>
              </a:buClr>
              <a:buSzPts val="2800"/>
              <a:buNone/>
            </a:pPr>
            <a:r>
              <a:rPr lang="fr-FR" dirty="0"/>
              <a:t>Comment l'utilisation d'Excel peut-elle vous aider dans votre travail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6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fr-FR" sz="2800" dirty="0"/>
              <a:t>Formatez les dates de la colonne A :</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Après avoir sélectionné </a:t>
            </a:r>
            <a:r>
              <a:rPr lang="fr-FR" b="1" dirty="0"/>
              <a:t>Date, </a:t>
            </a:r>
            <a:r>
              <a:rPr lang="fr-FR" dirty="0"/>
              <a:t>sous Type : sélectionnez « </a:t>
            </a:r>
            <a:r>
              <a:rPr lang="fr-FR" b="1" dirty="0"/>
              <a:t>14/03/24 »</a:t>
            </a:r>
            <a:r>
              <a:rPr lang="fr-FR" dirty="0"/>
              <a:t>, qui représente jj/mm/aa</a:t>
            </a:r>
          </a:p>
          <a:p>
            <a:pPr marL="1143000" lvl="2" indent="-228600" algn="l" rtl="0">
              <a:lnSpc>
                <a:spcPct val="100000"/>
              </a:lnSpc>
              <a:spcBef>
                <a:spcPts val="1000"/>
              </a:spcBef>
              <a:spcAft>
                <a:spcPts val="0"/>
              </a:spcAft>
              <a:buSzPts val="2000"/>
              <a:buChar char="‒"/>
            </a:pPr>
            <a:r>
              <a:rPr lang="fr-FR" b="1" dirty="0"/>
              <a:t>Note : </a:t>
            </a:r>
            <a:r>
              <a:rPr lang="fr-FR" dirty="0"/>
              <a:t>Dans votre travail, vous pouvez utiliser un format de date différent, tel que 14/03/2024 (jj-mm-</a:t>
            </a:r>
            <a:r>
              <a:rPr lang="fr-FR" dirty="0" err="1"/>
              <a:t>aaaa</a:t>
            </a:r>
            <a:r>
              <a:rPr lang="fr-FR" dirty="0"/>
              <a:t>) ou 14-MAR-24 (jj-mm-</a:t>
            </a:r>
            <a:r>
              <a:rPr lang="fr-FR" dirty="0" err="1"/>
              <a:t>aaaa</a:t>
            </a:r>
            <a:r>
              <a:rPr lang="fr-FR" dirty="0"/>
              <a:t>)</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sur </a:t>
            </a:r>
            <a:r>
              <a:rPr lang="fr-FR" b="1" dirty="0"/>
              <a:t>OK</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pour sauvegarder le travail  </a:t>
            </a:r>
          </a:p>
          <a:p>
            <a:pPr marL="0" lvl="0" indent="0" algn="l" rtl="0">
              <a:lnSpc>
                <a:spcPct val="100000"/>
              </a:lnSpc>
              <a:spcBef>
                <a:spcPts val="1000"/>
              </a:spcBef>
              <a:spcAft>
                <a:spcPts val="0"/>
              </a:spcAft>
              <a:buClr>
                <a:schemeClr val="dk1"/>
              </a:buClr>
              <a:buSzPts val="2800"/>
              <a:buNone/>
            </a:pPr>
            <a:endParaRPr lang="fr-FR" dirty="0"/>
          </a:p>
        </p:txBody>
      </p:sp>
      <p:sp>
        <p:nvSpPr>
          <p:cNvPr id="879" name="Google Shape;879;p6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Entraînez-vous à formater les dates</a:t>
            </a:r>
          </a:p>
        </p:txBody>
      </p:sp>
      <p:pic>
        <p:nvPicPr>
          <p:cNvPr id="880" name="Google Shape;880;p60" descr="The screen capture shows the Save icon. " title="Save Icon"/>
          <p:cNvPicPr preferRelativeResize="0"/>
          <p:nvPr/>
        </p:nvPicPr>
        <p:blipFill rotWithShape="1">
          <a:blip r:embed="rId3">
            <a:alphaModFix/>
          </a:blip>
          <a:srcRect l="579" t="15215" r="97935" b="82317"/>
          <a:stretch/>
        </p:blipFill>
        <p:spPr>
          <a:xfrm>
            <a:off x="2831166" y="4114070"/>
            <a:ext cx="604359" cy="604359"/>
          </a:xfrm>
          <a:prstGeom prst="rect">
            <a:avLst/>
          </a:prstGeom>
          <a:noFill/>
          <a:ln w="12700">
            <a:solidFill>
              <a:schemeClr val="tx1"/>
            </a:solidFill>
          </a:ln>
          <a:effectLst>
            <a:outerShdw blurRad="50800" dist="38100" dir="2700000" algn="tl" rotWithShape="0">
              <a:srgbClr val="000000">
                <a:alpha val="40000"/>
              </a:srgbClr>
            </a:outerShdw>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7" name="Google Shape;887;p61"/>
          <p:cNvSpPr txBox="1">
            <a:spLocks noGrp="1"/>
          </p:cNvSpPr>
          <p:nvPr>
            <p:ph sz="half" idx="2"/>
          </p:nvPr>
        </p:nvSpPr>
        <p:spPr>
          <a:xfrm>
            <a:off x="838200" y="4298420"/>
            <a:ext cx="10515600" cy="181974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t>L'onglet Accueil permet d'accéder facilement à un ensemble d'outils </a:t>
            </a:r>
            <a:r>
              <a:rPr lang="fr-FR" dirty="0"/>
              <a:t>pour formater l</a:t>
            </a:r>
            <a:r>
              <a:rPr lang="fr-FR" sz="2800" dirty="0"/>
              <a:t>es nombres </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Entrez « 0,555 » dans la cellule </a:t>
            </a:r>
            <a:r>
              <a:rPr lang="fr-FR" i="1" dirty="0"/>
              <a:t>C16</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Appuyez sur </a:t>
            </a:r>
            <a:r>
              <a:rPr lang="fr-FR" b="1" dirty="0"/>
              <a:t>Entrée</a:t>
            </a:r>
            <a:endParaRPr lang="fr-FR" dirty="0"/>
          </a:p>
          <a:p>
            <a:pPr marL="0" lvl="0" indent="0" algn="l" rtl="0">
              <a:lnSpc>
                <a:spcPct val="100000"/>
              </a:lnSpc>
              <a:spcBef>
                <a:spcPts val="1000"/>
              </a:spcBef>
              <a:spcAft>
                <a:spcPts val="0"/>
              </a:spcAft>
              <a:buClr>
                <a:schemeClr val="dk1"/>
              </a:buClr>
              <a:buSzPts val="2800"/>
              <a:buNone/>
            </a:pPr>
            <a:endParaRPr lang="fr-FR" dirty="0"/>
          </a:p>
        </p:txBody>
      </p:sp>
      <p:sp>
        <p:nvSpPr>
          <p:cNvPr id="888" name="Google Shape;888;p6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Formater des nombres</a:t>
            </a:r>
          </a:p>
        </p:txBody>
      </p:sp>
      <p:pic>
        <p:nvPicPr>
          <p:cNvPr id="2" name="Image 7" descr="Une image contenant texte, capture d’écran, Police, ligne&#10;&#10;Description générée automatiquement">
            <a:extLst>
              <a:ext uri="{FF2B5EF4-FFF2-40B4-BE49-F238E27FC236}">
                <a16:creationId xmlns:a16="http://schemas.microsoft.com/office/drawing/2014/main" id="{B89C0174-EB48-E18D-94D1-B30F6A2816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593848"/>
            <a:ext cx="10787743" cy="2167997"/>
          </a:xfrm>
          <a:prstGeom prst="rect">
            <a:avLst/>
          </a:prstGeom>
          <a:ln w="12700">
            <a:solidFill>
              <a:schemeClr val="tx1"/>
            </a:solidFill>
          </a:ln>
        </p:spPr>
      </p:pic>
      <p:sp>
        <p:nvSpPr>
          <p:cNvPr id="889" name="Google Shape;889;p61"/>
          <p:cNvSpPr/>
          <p:nvPr/>
        </p:nvSpPr>
        <p:spPr>
          <a:xfrm>
            <a:off x="1982117" y="2178117"/>
            <a:ext cx="891711" cy="401797"/>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890" name="Google Shape;890;p61"/>
          <p:cNvSpPr/>
          <p:nvPr/>
        </p:nvSpPr>
        <p:spPr>
          <a:xfrm>
            <a:off x="8605157" y="2425172"/>
            <a:ext cx="2873829" cy="133667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7" name="Google Shape;897;p62"/>
          <p:cNvSpPr txBox="1">
            <a:spLocks noGrp="1"/>
          </p:cNvSpPr>
          <p:nvPr>
            <p:ph sz="half" idx="2"/>
          </p:nvPr>
        </p:nvSpPr>
        <p:spPr>
          <a:xfrm>
            <a:off x="838200" y="1478857"/>
            <a:ext cx="6332621"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dirty="0"/>
              <a:t>Cliquez avec le bouton gauche de la souris pour sélectionner </a:t>
            </a:r>
            <a:r>
              <a:rPr lang="fr-FR" i="1" dirty="0"/>
              <a:t>C16</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Remplacez « 0,555 » par un pourcentage en sélectionnant (%) dans le ruban d'outils</a:t>
            </a:r>
          </a:p>
        </p:txBody>
      </p:sp>
      <p:sp>
        <p:nvSpPr>
          <p:cNvPr id="898" name="Google Shape;898;p6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Pourcentage</a:t>
            </a:r>
          </a:p>
        </p:txBody>
      </p:sp>
      <p:pic>
        <p:nvPicPr>
          <p:cNvPr id="2" name="Image 8" descr="Une image contenant texte, Police, capture d’écran, nombre&#10;&#10;Description générée automatiquement">
            <a:extLst>
              <a:ext uri="{FF2B5EF4-FFF2-40B4-BE49-F238E27FC236}">
                <a16:creationId xmlns:a16="http://schemas.microsoft.com/office/drawing/2014/main" id="{27794ED3-A50A-8735-EF1A-8FE339D3FC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4526" y="1478857"/>
            <a:ext cx="3809274" cy="1683657"/>
          </a:xfrm>
          <a:prstGeom prst="rect">
            <a:avLst/>
          </a:prstGeom>
          <a:ln w="12700">
            <a:solidFill>
              <a:schemeClr val="tx1"/>
            </a:solidFill>
          </a:ln>
        </p:spPr>
      </p:pic>
      <p:sp>
        <p:nvSpPr>
          <p:cNvPr id="899" name="Google Shape;899;p62"/>
          <p:cNvSpPr/>
          <p:nvPr/>
        </p:nvSpPr>
        <p:spPr>
          <a:xfrm>
            <a:off x="8601117" y="2451317"/>
            <a:ext cx="471521" cy="5585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6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a:pPr>
            <a:r>
              <a:rPr lang="fr-FR" sz="2300" dirty="0"/>
              <a:t>Cliquez deux fois sur l'icône bleue de la flèche gauche pour utiliser l'option </a:t>
            </a:r>
            <a:r>
              <a:rPr lang="fr-FR" sz="2300" b="1" dirty="0"/>
              <a:t>Augmenter la décimale</a:t>
            </a:r>
            <a:endParaRPr lang="fr-FR" sz="2300"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300" dirty="0"/>
              <a:t>Cliquez sur la flèche bleue vers la droite pour utiliser l'option </a:t>
            </a:r>
            <a:br>
              <a:rPr lang="fr-FR" sz="2300" dirty="0"/>
            </a:br>
            <a:r>
              <a:rPr lang="fr-FR" sz="2300" b="1" dirty="0"/>
              <a:t>Diminuer la décimale</a:t>
            </a:r>
            <a:endParaRPr lang="fr-FR" sz="2300"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300" dirty="0"/>
              <a:t>Lorsque vous avez terminé, sélectionnez à nouveau la cellule </a:t>
            </a:r>
            <a:r>
              <a:rPr lang="fr-FR" sz="2300" i="1" dirty="0"/>
              <a:t>C16</a:t>
            </a:r>
            <a:endParaRPr lang="fr-FR" sz="2300"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300" dirty="0"/>
              <a:t>Appuyez sur </a:t>
            </a:r>
            <a:r>
              <a:rPr lang="fr-FR" sz="2300" b="1" dirty="0"/>
              <a:t>Supprimer </a:t>
            </a:r>
            <a:r>
              <a:rPr lang="fr-FR" sz="2300" dirty="0"/>
              <a:t>pour effacer le contenu</a:t>
            </a:r>
          </a:p>
        </p:txBody>
      </p:sp>
      <p:sp>
        <p:nvSpPr>
          <p:cNvPr id="906" name="Google Shape;906;p6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Points décimaux</a:t>
            </a:r>
          </a:p>
        </p:txBody>
      </p:sp>
      <p:sp>
        <p:nvSpPr>
          <p:cNvPr id="907" name="Google Shape;907;p63"/>
          <p:cNvSpPr txBox="1"/>
          <p:nvPr/>
        </p:nvSpPr>
        <p:spPr>
          <a:xfrm>
            <a:off x="1944027" y="6182797"/>
            <a:ext cx="304844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dirty="0">
                <a:solidFill>
                  <a:schemeClr val="dk1"/>
                </a:solidFill>
                <a:latin typeface="Arial"/>
                <a:ea typeface="Arial"/>
                <a:cs typeface="Arial"/>
                <a:sym typeface="Arial"/>
              </a:rPr>
              <a:t>Augmenter la décimale </a:t>
            </a:r>
          </a:p>
        </p:txBody>
      </p:sp>
      <p:sp>
        <p:nvSpPr>
          <p:cNvPr id="908" name="Google Shape;908;p63"/>
          <p:cNvSpPr txBox="1"/>
          <p:nvPr/>
        </p:nvSpPr>
        <p:spPr>
          <a:xfrm>
            <a:off x="6727841" y="6182797"/>
            <a:ext cx="251823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dirty="0">
                <a:solidFill>
                  <a:schemeClr val="dk1"/>
                </a:solidFill>
                <a:latin typeface="Arial"/>
                <a:ea typeface="Arial"/>
                <a:cs typeface="Arial"/>
                <a:sym typeface="Arial"/>
              </a:rPr>
              <a:t>Diminution Décimale </a:t>
            </a:r>
          </a:p>
        </p:txBody>
      </p:sp>
      <p:pic>
        <p:nvPicPr>
          <p:cNvPr id="2" name="Image 8" descr="Une image contenant texte, Police, capture d’écran, nombre&#10;&#10;Description générée automatiquement">
            <a:extLst>
              <a:ext uri="{FF2B5EF4-FFF2-40B4-BE49-F238E27FC236}">
                <a16:creationId xmlns:a16="http://schemas.microsoft.com/office/drawing/2014/main" id="{78187B2B-7C57-12F2-F58E-53F4D165D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4112" y="4434508"/>
            <a:ext cx="3809274" cy="1683657"/>
          </a:xfrm>
          <a:prstGeom prst="rect">
            <a:avLst/>
          </a:prstGeom>
          <a:ln w="12700">
            <a:solidFill>
              <a:schemeClr val="tx1"/>
            </a:solidFill>
          </a:ln>
        </p:spPr>
      </p:pic>
      <p:pic>
        <p:nvPicPr>
          <p:cNvPr id="3" name="Image 8" descr="Une image contenant texte, Police, capture d’écran, nombre&#10;&#10;Description générée automatiquement">
            <a:extLst>
              <a:ext uri="{FF2B5EF4-FFF2-40B4-BE49-F238E27FC236}">
                <a16:creationId xmlns:a16="http://schemas.microsoft.com/office/drawing/2014/main" id="{8F292D1E-BDE5-419F-BC26-F2E93FDFD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613" y="4434509"/>
            <a:ext cx="3809274" cy="1683657"/>
          </a:xfrm>
          <a:prstGeom prst="rect">
            <a:avLst/>
          </a:prstGeom>
          <a:ln w="12700">
            <a:solidFill>
              <a:schemeClr val="tx1"/>
            </a:solidFill>
          </a:ln>
        </p:spPr>
      </p:pic>
      <p:sp>
        <p:nvSpPr>
          <p:cNvPr id="910" name="Google Shape;910;p63"/>
          <p:cNvSpPr/>
          <p:nvPr/>
        </p:nvSpPr>
        <p:spPr>
          <a:xfrm>
            <a:off x="4019881" y="5395012"/>
            <a:ext cx="471521" cy="5585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912" name="Google Shape;912;p63"/>
          <p:cNvSpPr/>
          <p:nvPr/>
        </p:nvSpPr>
        <p:spPr>
          <a:xfrm>
            <a:off x="9167843" y="5391967"/>
            <a:ext cx="471521" cy="558593"/>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64"/>
          <p:cNvSpPr txBox="1">
            <a:spLocks noGrp="1"/>
          </p:cNvSpPr>
          <p:nvPr>
            <p:ph sz="half" idx="2"/>
          </p:nvPr>
        </p:nvSpPr>
        <p:spPr>
          <a:xfrm>
            <a:off x="838200" y="1478857"/>
            <a:ext cx="10760242"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dirty="0">
                <a:latin typeface="Arial"/>
                <a:ea typeface="Arial"/>
                <a:cs typeface="Arial"/>
                <a:sym typeface="Arial"/>
              </a:rPr>
              <a:t>L'onglet </a:t>
            </a:r>
            <a:r>
              <a:rPr lang="fr-FR" sz="2400" b="1" i="1" dirty="0">
                <a:latin typeface="Arial"/>
                <a:ea typeface="Arial"/>
                <a:cs typeface="Arial"/>
                <a:sym typeface="Arial"/>
              </a:rPr>
              <a:t>ACCUEIL </a:t>
            </a:r>
            <a:r>
              <a:rPr lang="fr-FR" sz="2400" dirty="0">
                <a:latin typeface="Arial"/>
                <a:ea typeface="Arial"/>
                <a:cs typeface="Arial"/>
                <a:sym typeface="Arial"/>
              </a:rPr>
              <a:t>contient des groupes d'outils de mise en forme des styles</a:t>
            </a:r>
            <a:endParaRPr lang="fr-FR" dirty="0"/>
          </a:p>
          <a:p>
            <a:pPr marL="228600" lvl="0" indent="-228600" algn="l" rtl="0">
              <a:lnSpc>
                <a:spcPct val="100000"/>
              </a:lnSpc>
              <a:spcBef>
                <a:spcPts val="1000"/>
              </a:spcBef>
              <a:spcAft>
                <a:spcPts val="0"/>
              </a:spcAft>
              <a:buClr>
                <a:schemeClr val="dk1"/>
              </a:buClr>
              <a:buSzPts val="2400"/>
              <a:buChar char="•"/>
            </a:pPr>
            <a:r>
              <a:rPr lang="fr-FR" sz="2400" dirty="0">
                <a:latin typeface="Arial"/>
                <a:ea typeface="Arial"/>
                <a:cs typeface="Arial"/>
                <a:sym typeface="Arial"/>
              </a:rPr>
              <a:t>Groupe de </a:t>
            </a:r>
            <a:r>
              <a:rPr lang="fr-FR" sz="2400" b="1" dirty="0">
                <a:latin typeface="Arial"/>
                <a:ea typeface="Arial"/>
                <a:cs typeface="Arial"/>
                <a:sym typeface="Arial"/>
              </a:rPr>
              <a:t>polices </a:t>
            </a:r>
            <a:r>
              <a:rPr lang="fr-FR" sz="2400" dirty="0">
                <a:latin typeface="Arial"/>
                <a:ea typeface="Arial"/>
                <a:cs typeface="Arial"/>
                <a:sym typeface="Arial"/>
              </a:rPr>
              <a:t>: type de police, taille de la police, gras, italique, souligné, bordures, couleur d'arrière-plan de la cellule et couleur de la police</a:t>
            </a:r>
            <a:endParaRPr lang="fr-FR" dirty="0"/>
          </a:p>
          <a:p>
            <a:pPr marL="228600" lvl="0" indent="-228600" algn="l" rtl="0">
              <a:lnSpc>
                <a:spcPct val="100000"/>
              </a:lnSpc>
              <a:spcBef>
                <a:spcPts val="1000"/>
              </a:spcBef>
              <a:spcAft>
                <a:spcPts val="0"/>
              </a:spcAft>
              <a:buClr>
                <a:schemeClr val="dk1"/>
              </a:buClr>
              <a:buSzPts val="2400"/>
              <a:buChar char="•"/>
            </a:pPr>
            <a:r>
              <a:rPr lang="fr-FR" sz="2400" dirty="0">
                <a:latin typeface="Arial"/>
                <a:ea typeface="Arial"/>
                <a:cs typeface="Arial"/>
                <a:sym typeface="Arial"/>
              </a:rPr>
              <a:t>Groupe </a:t>
            </a:r>
            <a:r>
              <a:rPr lang="fr-FR" sz="2400" b="1" dirty="0">
                <a:latin typeface="Arial"/>
                <a:ea typeface="Arial"/>
                <a:cs typeface="Arial"/>
                <a:sym typeface="Arial"/>
              </a:rPr>
              <a:t>Alignement </a:t>
            </a:r>
            <a:r>
              <a:rPr lang="fr-FR" sz="2400" dirty="0">
                <a:latin typeface="Arial"/>
                <a:ea typeface="Arial"/>
                <a:cs typeface="Arial"/>
                <a:sym typeface="Arial"/>
              </a:rPr>
              <a:t>: alignement vertical et horizontal des cellules, retour à la ligne automatique, fusion des cellules, indentation et direction du texte</a:t>
            </a:r>
            <a:endParaRPr lang="fr-FR" dirty="0"/>
          </a:p>
          <a:p>
            <a:pPr marL="0" lvl="0" indent="0" algn="l" rtl="0">
              <a:lnSpc>
                <a:spcPct val="100000"/>
              </a:lnSpc>
              <a:spcBef>
                <a:spcPts val="1000"/>
              </a:spcBef>
              <a:spcAft>
                <a:spcPts val="0"/>
              </a:spcAft>
              <a:buClr>
                <a:schemeClr val="dk1"/>
              </a:buClr>
              <a:buSzPts val="2400"/>
              <a:buNone/>
            </a:pPr>
            <a:endParaRPr lang="fr-FR" sz="2400"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p:txBody>
      </p:sp>
      <p:sp>
        <p:nvSpPr>
          <p:cNvPr id="919" name="Google Shape;919;p6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Onglet d'accueil - Outils de formatage</a:t>
            </a:r>
          </a:p>
        </p:txBody>
      </p:sp>
      <p:pic>
        <p:nvPicPr>
          <p:cNvPr id="2" name="Image 3" descr="Une image contenant texte, ligne, Police, nombre&#10;&#10;Description générée automatiquement">
            <a:extLst>
              <a:ext uri="{FF2B5EF4-FFF2-40B4-BE49-F238E27FC236}">
                <a16:creationId xmlns:a16="http://schemas.microsoft.com/office/drawing/2014/main" id="{6F000437-B652-E787-3BE4-A3D0EC74D0AA}"/>
              </a:ext>
            </a:extLst>
          </p:cNvPr>
          <p:cNvPicPr>
            <a:picLocks noChangeAspect="1"/>
          </p:cNvPicPr>
          <p:nvPr/>
        </p:nvPicPr>
        <p:blipFill>
          <a:blip r:embed="rId3" cstate="print">
            <a:extLst>
              <a:ext uri="{28A0092B-C50C-407E-A947-70E740481C1C}">
                <a14:useLocalDpi xmlns:a14="http://schemas.microsoft.com/office/drawing/2010/main" val="0"/>
              </a:ext>
            </a:extLst>
          </a:blip>
          <a:srcRect b="42013"/>
          <a:stretch/>
        </p:blipFill>
        <p:spPr>
          <a:xfrm>
            <a:off x="1258573" y="4220797"/>
            <a:ext cx="9674854" cy="1794215"/>
          </a:xfrm>
          <a:prstGeom prst="rect">
            <a:avLst/>
          </a:prstGeom>
          <a:ln w="12700">
            <a:solidFill>
              <a:schemeClr val="tx1"/>
            </a:solidFill>
          </a:ln>
        </p:spPr>
      </p:pic>
      <p:sp>
        <p:nvSpPr>
          <p:cNvPr id="921" name="Google Shape;921;p64"/>
          <p:cNvSpPr/>
          <p:nvPr/>
        </p:nvSpPr>
        <p:spPr>
          <a:xfrm>
            <a:off x="2094822" y="4643086"/>
            <a:ext cx="1095750" cy="34449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922" name="Google Shape;922;p64"/>
          <p:cNvSpPr/>
          <p:nvPr/>
        </p:nvSpPr>
        <p:spPr>
          <a:xfrm>
            <a:off x="2400299" y="4987581"/>
            <a:ext cx="3818021" cy="100616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923" name="Google Shape;923;p64"/>
          <p:cNvSpPr/>
          <p:nvPr/>
        </p:nvSpPr>
        <p:spPr>
          <a:xfrm>
            <a:off x="6218320" y="4987581"/>
            <a:ext cx="1978623" cy="1006164"/>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1"/>
                                          </p:stCondLst>
                                        </p:cTn>
                                        <p:tgtEl>
                                          <p:spTgt spid="9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6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None/>
            </a:pPr>
            <a:r>
              <a:rPr lang="fr-FR" sz="2800" dirty="0"/>
              <a:t>Formatage de la taille, de la couleur, de la position et du style de la police pour améliorer la lisibilité :</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sur la ligne numéro 1</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Sélectionnez l'icône </a:t>
            </a:r>
            <a:r>
              <a:rPr lang="fr-FR" b="1" dirty="0"/>
              <a:t>B </a:t>
            </a:r>
            <a:r>
              <a:rPr lang="fr-FR" dirty="0"/>
              <a:t>pour mettre le texte en gras</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Sélectionnez l'icône d'alignement </a:t>
            </a:r>
            <a:r>
              <a:rPr lang="fr-FR" b="1" dirty="0"/>
              <a:t>central</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Modifiez la taille de la police en 12</a:t>
            </a:r>
          </a:p>
          <a:p>
            <a:pPr marL="228600" lvl="0" indent="-228600" algn="l" rtl="0">
              <a:lnSpc>
                <a:spcPct val="100000"/>
              </a:lnSpc>
              <a:spcBef>
                <a:spcPts val="1000"/>
              </a:spcBef>
              <a:spcAft>
                <a:spcPts val="0"/>
              </a:spcAft>
              <a:buClr>
                <a:schemeClr val="dk1"/>
              </a:buClr>
              <a:buSzPts val="2800"/>
              <a:buNone/>
            </a:pPr>
            <a:endParaRPr lang="fr-FR" sz="2800" dirty="0"/>
          </a:p>
          <a:p>
            <a:pPr marL="228600" lvl="0" indent="-228600" algn="l" rtl="0">
              <a:lnSpc>
                <a:spcPct val="100000"/>
              </a:lnSpc>
              <a:spcBef>
                <a:spcPts val="1000"/>
              </a:spcBef>
              <a:spcAft>
                <a:spcPts val="0"/>
              </a:spcAft>
              <a:buClr>
                <a:schemeClr val="dk1"/>
              </a:buClr>
              <a:buSzPts val="2800"/>
              <a:buNone/>
            </a:pPr>
            <a:endParaRPr lang="fr-FR" dirty="0"/>
          </a:p>
        </p:txBody>
      </p:sp>
      <p:sp>
        <p:nvSpPr>
          <p:cNvPr id="930" name="Google Shape;930;p6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S'entraîner à la mise en forme</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6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Ajuster la largeur des colonnes et la hauteur des lignes</a:t>
            </a:r>
          </a:p>
        </p:txBody>
      </p:sp>
      <p:sp>
        <p:nvSpPr>
          <p:cNvPr id="937" name="Google Shape;937;p66"/>
          <p:cNvSpPr txBox="1">
            <a:spLocks noGrp="1"/>
          </p:cNvSpPr>
          <p:nvPr>
            <p:ph sz="half" idx="2"/>
          </p:nvPr>
        </p:nvSpPr>
        <p:spPr>
          <a:xfrm>
            <a:off x="838200" y="1478857"/>
            <a:ext cx="9717505"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Ajustement automatique ou personnalisé d'une ou plusieurs colonnes ou lignes</a:t>
            </a:r>
          </a:p>
          <a:p>
            <a:pPr marL="228600" lvl="0" indent="-228600" algn="l" rtl="0">
              <a:lnSpc>
                <a:spcPct val="100000"/>
              </a:lnSpc>
              <a:spcBef>
                <a:spcPts val="1000"/>
              </a:spcBef>
              <a:spcAft>
                <a:spcPts val="0"/>
              </a:spcAft>
              <a:buClr>
                <a:schemeClr val="dk1"/>
              </a:buClr>
              <a:buSzPts val="2800"/>
              <a:buChar char="•"/>
            </a:pPr>
            <a:r>
              <a:rPr lang="fr-FR" dirty="0"/>
              <a:t>L'ajustement personnalisé permet d'ajuster la taille (largeur) souhaitée</a:t>
            </a:r>
          </a:p>
          <a:p>
            <a:pPr marL="0" lvl="0" indent="0" algn="l" rtl="0">
              <a:lnSpc>
                <a:spcPct val="100000"/>
              </a:lnSpc>
              <a:spcBef>
                <a:spcPts val="1000"/>
              </a:spcBef>
              <a:spcAft>
                <a:spcPts val="0"/>
              </a:spcAft>
              <a:buClr>
                <a:schemeClr val="dk1"/>
              </a:buClr>
              <a:buSzPts val="2800"/>
              <a:buNone/>
            </a:pPr>
            <a:endParaRPr lang="fr-F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Google Shape;943;p6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chemeClr val="dk1"/>
              </a:buClr>
              <a:buSzPts val="2800"/>
              <a:buFont typeface="+mj-lt"/>
              <a:buAutoNum type="arabicPeriod"/>
            </a:pPr>
            <a:r>
              <a:rPr lang="fr-FR" dirty="0"/>
              <a:t>Cliquez avec le bouton gauche de la souris sur la lettre B de la colonne pour sélectionner la colonne</a:t>
            </a:r>
          </a:p>
          <a:p>
            <a:pPr marL="514350" marR="0" lvl="0" indent="-514350" algn="l" rtl="0">
              <a:lnSpc>
                <a:spcPct val="100000"/>
              </a:lnSpc>
              <a:spcBef>
                <a:spcPts val="1000"/>
              </a:spcBef>
              <a:spcAft>
                <a:spcPts val="0"/>
              </a:spcAft>
              <a:buClr>
                <a:schemeClr val="dk1"/>
              </a:buClr>
              <a:buSzPts val="2800"/>
              <a:buFont typeface="+mj-lt"/>
              <a:buAutoNum type="arabicPeriod"/>
            </a:pPr>
            <a:r>
              <a:rPr lang="fr-FR" dirty="0"/>
              <a:t>Passez le curseur sur le bord droit de la colonne</a:t>
            </a:r>
          </a:p>
          <a:p>
            <a:pPr lvl="1" algn="l" rtl="0">
              <a:lnSpc>
                <a:spcPct val="100000"/>
              </a:lnSpc>
              <a:spcBef>
                <a:spcPts val="1000"/>
              </a:spcBef>
              <a:spcAft>
                <a:spcPts val="0"/>
              </a:spcAft>
              <a:buSzPts val="2400"/>
            </a:pPr>
            <a:r>
              <a:rPr lang="fr-FR" dirty="0"/>
              <a:t>L'icône du curseur se transforme en une barre verticale avec des flèches pointant vers la gauche et la droite</a:t>
            </a:r>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514350" lvl="0" indent="-514350" algn="l" rtl="0">
              <a:lnSpc>
                <a:spcPct val="100000"/>
              </a:lnSpc>
              <a:spcBef>
                <a:spcPts val="1000"/>
              </a:spcBef>
              <a:spcAft>
                <a:spcPts val="0"/>
              </a:spcAft>
              <a:buClr>
                <a:schemeClr val="dk1"/>
              </a:buClr>
              <a:buSzPts val="2800"/>
              <a:buFont typeface="+mj-lt"/>
              <a:buAutoNum type="arabicPeriod"/>
            </a:pPr>
            <a:r>
              <a:rPr lang="fr-FR" dirty="0"/>
              <a:t>Faites glisser la colonne vers la gauche </a:t>
            </a:r>
            <a:r>
              <a:rPr lang="fr-FR" sz="2800" dirty="0">
                <a:latin typeface="Arial"/>
                <a:ea typeface="Arial"/>
                <a:cs typeface="Arial"/>
                <a:sym typeface="Arial"/>
              </a:rPr>
              <a:t>ou la droite pour obtenir la largeur souhaitée</a:t>
            </a:r>
            <a:endParaRPr lang="fr-FR" sz="2800" dirty="0"/>
          </a:p>
        </p:txBody>
      </p:sp>
      <p:sp>
        <p:nvSpPr>
          <p:cNvPr id="944" name="Google Shape;944;p6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Pratiquer l’adaptation sur mesure d’une colonne</a:t>
            </a:r>
          </a:p>
        </p:txBody>
      </p:sp>
      <p:grpSp>
        <p:nvGrpSpPr>
          <p:cNvPr id="945" name="Google Shape;945;p67"/>
          <p:cNvGrpSpPr/>
          <p:nvPr/>
        </p:nvGrpSpPr>
        <p:grpSpPr>
          <a:xfrm>
            <a:off x="3742966" y="4097448"/>
            <a:ext cx="3523555" cy="800100"/>
            <a:chOff x="4039754" y="3606128"/>
            <a:chExt cx="3523555" cy="800100"/>
          </a:xfrm>
        </p:grpSpPr>
        <p:pic>
          <p:nvPicPr>
            <p:cNvPr id="946" name="Google Shape;946;p67" descr="Screen capture shows cursor icon. " title="Autofit - Entire Worksheet Continued"/>
            <p:cNvPicPr preferRelativeResize="0"/>
            <p:nvPr/>
          </p:nvPicPr>
          <p:blipFill rotWithShape="1">
            <a:blip r:embed="rId3">
              <a:alphaModFix/>
            </a:blip>
            <a:srcRect/>
            <a:stretch/>
          </p:blipFill>
          <p:spPr>
            <a:xfrm>
              <a:off x="4039754" y="3606128"/>
              <a:ext cx="3523555" cy="800100"/>
            </a:xfrm>
            <a:prstGeom prst="rect">
              <a:avLst/>
            </a:prstGeom>
            <a:noFill/>
            <a:ln w="12700" cap="flat" cmpd="sng">
              <a:solidFill>
                <a:schemeClr val="tx1"/>
              </a:solidFill>
              <a:prstDash val="solid"/>
              <a:round/>
              <a:headEnd type="none" w="sm" len="sm"/>
              <a:tailEnd type="none" w="sm" len="sm"/>
            </a:ln>
          </p:spPr>
        </p:pic>
        <p:sp>
          <p:nvSpPr>
            <p:cNvPr id="947" name="Google Shape;947;p67"/>
            <p:cNvSpPr/>
            <p:nvPr/>
          </p:nvSpPr>
          <p:spPr>
            <a:xfrm>
              <a:off x="5527322" y="3659245"/>
              <a:ext cx="591256" cy="694939"/>
            </a:xfrm>
            <a:prstGeom prst="rect">
              <a:avLst/>
            </a:prstGeom>
            <a:noFill/>
            <a:ln w="127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grpSp>
      <p:sp>
        <p:nvSpPr>
          <p:cNvPr id="2" name="Rectangle 1">
            <a:extLst>
              <a:ext uri="{FF2B5EF4-FFF2-40B4-BE49-F238E27FC236}">
                <a16:creationId xmlns:a16="http://schemas.microsoft.com/office/drawing/2014/main" id="{60936FAD-80FD-CB19-278C-50F1B6C0EF8B}"/>
              </a:ext>
            </a:extLst>
          </p:cNvPr>
          <p:cNvSpPr>
            <a:spLocks/>
          </p:cNvSpPr>
          <p:nvPr/>
        </p:nvSpPr>
        <p:spPr>
          <a:xfrm>
            <a:off x="5230534" y="4150613"/>
            <a:ext cx="591256" cy="694939"/>
          </a:xfrm>
          <a:prstGeom prst="rect">
            <a:avLst/>
          </a:prstGeom>
          <a:noFill/>
          <a:ln w="889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4" name="Google Shape;954;p68"/>
          <p:cNvSpPr txBox="1">
            <a:spLocks noGrp="1"/>
          </p:cNvSpPr>
          <p:nvPr>
            <p:ph sz="half" idx="2"/>
          </p:nvPr>
        </p:nvSpPr>
        <p:spPr>
          <a:xfrm>
            <a:off x="838200" y="1478857"/>
            <a:ext cx="10776284"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dirty="0"/>
              <a:t>Cliquez avec le bouton gauche de la souris et faites glisser le curseur sur deux colonnes ou plus pour les sélectionner</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Cliquez avec le bouton gauche de la souris et faites glisser la ligne entre les en-têtes de colonne jusqu'à la largeur souhaitée</a:t>
            </a:r>
          </a:p>
          <a:p>
            <a:pPr marL="228600" lvl="0" indent="-228600" algn="l" rtl="0">
              <a:lnSpc>
                <a:spcPct val="100000"/>
              </a:lnSpc>
              <a:spcBef>
                <a:spcPts val="1000"/>
              </a:spcBef>
              <a:spcAft>
                <a:spcPts val="0"/>
              </a:spcAft>
              <a:buClr>
                <a:schemeClr val="dk1"/>
              </a:buClr>
              <a:buSzPts val="2800"/>
              <a:buNone/>
            </a:pPr>
            <a:endParaRPr lang="fr-FR" dirty="0"/>
          </a:p>
        </p:txBody>
      </p:sp>
      <p:sp>
        <p:nvSpPr>
          <p:cNvPr id="953" name="Google Shape;953;p6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Pratiquer l’adaptation sur mesure de 2+colonnes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Pratiquer l’adaptation sur mesure pour toute la feuille de calcul</a:t>
            </a:r>
          </a:p>
        </p:txBody>
      </p:sp>
      <p:sp>
        <p:nvSpPr>
          <p:cNvPr id="961" name="Google Shape;961;p6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dirty="0"/>
              <a:t>Cliquez avec le bouton gauche de la souris sur le triangle situé dans le coin supérieur gauche de la feuille de calcul</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Faites glisser le curseur vers la gauche ou la droite pour ajuster uniformément la largeur des colonnes dans l'ensemble de la feuille de calcul</a:t>
            </a:r>
          </a:p>
          <a:p>
            <a:pPr marL="0" lvl="0" indent="0" algn="l" rtl="0">
              <a:lnSpc>
                <a:spcPct val="100000"/>
              </a:lnSpc>
              <a:spcBef>
                <a:spcPts val="1000"/>
              </a:spcBef>
              <a:spcAft>
                <a:spcPts val="0"/>
              </a:spcAft>
              <a:buNone/>
            </a:pPr>
            <a:endParaRPr lang="fr-FR" dirty="0"/>
          </a:p>
          <a:p>
            <a:pPr marL="228600" lvl="0" indent="-228600" algn="l" rtl="0">
              <a:lnSpc>
                <a:spcPct val="100000"/>
              </a:lnSpc>
              <a:spcBef>
                <a:spcPts val="1000"/>
              </a:spcBef>
              <a:spcAft>
                <a:spcPts val="0"/>
              </a:spcAft>
              <a:buClr>
                <a:schemeClr val="dk1"/>
              </a:buClr>
              <a:buSzPts val="2800"/>
              <a:buChar char="•"/>
            </a:pPr>
            <a:r>
              <a:rPr lang="fr-FR" b="1" dirty="0"/>
              <a:t>Astuce :</a:t>
            </a:r>
            <a:r>
              <a:rPr lang="fr-FR" dirty="0"/>
              <a:t> Un double clic entre deux colonnes ou lignes ajustera automatiquement les deux colonnes adjacentes pour tenir compte de la quantité de texte dans les cellules, en se basant sur la cellule ayant le plus de contenu</a:t>
            </a:r>
          </a:p>
          <a:p>
            <a:pPr marL="0" marR="0" lvl="0" indent="0" algn="l" rtl="0">
              <a:lnSpc>
                <a:spcPct val="115000"/>
              </a:lnSpc>
              <a:spcBef>
                <a:spcPts val="1000"/>
              </a:spcBef>
              <a:spcAft>
                <a:spcPts val="0"/>
              </a:spcAft>
              <a:buClr>
                <a:schemeClr val="dk1"/>
              </a:buClr>
              <a:buSzPts val="2800"/>
              <a:buNone/>
            </a:pPr>
            <a:endParaRPr lang="fr-FR" sz="2800" dirty="0">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2" name="Image 1" descr="Une image contenant texte, capture d’écran&#10;&#10;Description générée automatiquement">
            <a:extLst>
              <a:ext uri="{FF2B5EF4-FFF2-40B4-BE49-F238E27FC236}">
                <a16:creationId xmlns:a16="http://schemas.microsoft.com/office/drawing/2014/main" id="{141CF407-B833-DA7A-2882-05A51EA602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4695" y="243551"/>
            <a:ext cx="9377495" cy="5870025"/>
          </a:xfrm>
          <a:prstGeom prst="rect">
            <a:avLst/>
          </a:prstGeom>
          <a:ln w="12700">
            <a:solidFill>
              <a:schemeClr val="tx1"/>
            </a:solidFill>
          </a:ln>
        </p:spPr>
      </p:pic>
      <p:sp>
        <p:nvSpPr>
          <p:cNvPr id="345" name="Google Shape;345;p7"/>
          <p:cNvSpPr/>
          <p:nvPr/>
        </p:nvSpPr>
        <p:spPr>
          <a:xfrm>
            <a:off x="2501266" y="4915929"/>
            <a:ext cx="2513996" cy="440930"/>
          </a:xfrm>
          <a:prstGeom prst="wedgeRectCallout">
            <a:avLst>
              <a:gd name="adj1" fmla="val -30532"/>
              <a:gd name="adj2" fmla="val 13914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Onglet Feuille de calcul</a:t>
            </a:r>
            <a:endParaRPr lang="fr-FR" dirty="0"/>
          </a:p>
        </p:txBody>
      </p:sp>
      <p:sp>
        <p:nvSpPr>
          <p:cNvPr id="346" name="Google Shape;346;p7"/>
          <p:cNvSpPr/>
          <p:nvPr/>
        </p:nvSpPr>
        <p:spPr>
          <a:xfrm>
            <a:off x="2670906" y="2124693"/>
            <a:ext cx="1591189" cy="333896"/>
          </a:xfrm>
          <a:prstGeom prst="wedgeRectCallout">
            <a:avLst>
              <a:gd name="adj1" fmla="val -54346"/>
              <a:gd name="adj2" fmla="val -142879"/>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Cellule active</a:t>
            </a:r>
            <a:endParaRPr lang="fr-FR" dirty="0"/>
          </a:p>
        </p:txBody>
      </p:sp>
      <p:sp>
        <p:nvSpPr>
          <p:cNvPr id="347" name="Google Shape;347;p7"/>
          <p:cNvSpPr/>
          <p:nvPr/>
        </p:nvSpPr>
        <p:spPr>
          <a:xfrm>
            <a:off x="8133305" y="1915037"/>
            <a:ext cx="2155232" cy="376604"/>
          </a:xfrm>
          <a:prstGeom prst="wedgeRectCallout">
            <a:avLst>
              <a:gd name="adj1" fmla="val -22196"/>
              <a:gd name="adj2" fmla="val -105146"/>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Lettre de la colonne</a:t>
            </a:r>
            <a:endParaRPr lang="fr-FR" dirty="0"/>
          </a:p>
        </p:txBody>
      </p:sp>
      <p:sp>
        <p:nvSpPr>
          <p:cNvPr id="348" name="Google Shape;348;p7"/>
          <p:cNvSpPr/>
          <p:nvPr/>
        </p:nvSpPr>
        <p:spPr>
          <a:xfrm>
            <a:off x="2670906" y="3515404"/>
            <a:ext cx="1873123" cy="483428"/>
          </a:xfrm>
          <a:prstGeom prst="wedgeRectCallout">
            <a:avLst>
              <a:gd name="adj1" fmla="val -66894"/>
              <a:gd name="adj2" fmla="val -19132"/>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Numéro de ligne</a:t>
            </a:r>
            <a:endParaRPr lang="fr-FR" dirty="0"/>
          </a:p>
        </p:txBody>
      </p:sp>
      <p:sp>
        <p:nvSpPr>
          <p:cNvPr id="349" name="Google Shape;349;p7"/>
          <p:cNvSpPr/>
          <p:nvPr/>
        </p:nvSpPr>
        <p:spPr>
          <a:xfrm>
            <a:off x="247627" y="1587362"/>
            <a:ext cx="1591189" cy="333896"/>
          </a:xfrm>
          <a:prstGeom prst="wedgeRectCallout">
            <a:avLst>
              <a:gd name="adj1" fmla="val 69147"/>
              <a:gd name="adj2" fmla="val -90998"/>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Boîte de nom</a:t>
            </a:r>
            <a:endParaRPr lang="fr-FR" dirty="0"/>
          </a:p>
        </p:txBody>
      </p:sp>
      <p:sp>
        <p:nvSpPr>
          <p:cNvPr id="350" name="Google Shape;350;p7"/>
          <p:cNvSpPr/>
          <p:nvPr/>
        </p:nvSpPr>
        <p:spPr>
          <a:xfrm>
            <a:off x="4082861" y="1326744"/>
            <a:ext cx="2295562" cy="242968"/>
          </a:xfrm>
          <a:prstGeom prst="wedgeRectCallout">
            <a:avLst>
              <a:gd name="adj1" fmla="val -63863"/>
              <a:gd name="adj2" fmla="val -8929"/>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Barre de formule</a:t>
            </a:r>
            <a:endParaRPr lang="fr-FR" dirty="0"/>
          </a:p>
        </p:txBody>
      </p:sp>
      <p:sp>
        <p:nvSpPr>
          <p:cNvPr id="351" name="Google Shape;351;p7"/>
          <p:cNvSpPr/>
          <p:nvPr/>
        </p:nvSpPr>
        <p:spPr>
          <a:xfrm>
            <a:off x="5172501" y="332304"/>
            <a:ext cx="3381881" cy="242968"/>
          </a:xfrm>
          <a:prstGeom prst="wedgeRectCallout">
            <a:avLst>
              <a:gd name="adj1" fmla="val -57168"/>
              <a:gd name="adj2" fmla="val -24208"/>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Barre d'outils d'accès rapide</a:t>
            </a:r>
            <a:endParaRPr lang="fr-FR" dirty="0"/>
          </a:p>
        </p:txBody>
      </p:sp>
      <p:sp>
        <p:nvSpPr>
          <p:cNvPr id="352" name="Google Shape;352;p7"/>
          <p:cNvSpPr/>
          <p:nvPr/>
        </p:nvSpPr>
        <p:spPr>
          <a:xfrm>
            <a:off x="343907" y="740248"/>
            <a:ext cx="1591189" cy="333896"/>
          </a:xfrm>
          <a:prstGeom prst="rect">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Ruban de l'outil</a:t>
            </a:r>
            <a:endParaRPr lang="fr-FR" dirty="0"/>
          </a:p>
        </p:txBody>
      </p:sp>
      <p:sp>
        <p:nvSpPr>
          <p:cNvPr id="354" name="Google Shape;354;p7"/>
          <p:cNvSpPr/>
          <p:nvPr/>
        </p:nvSpPr>
        <p:spPr>
          <a:xfrm>
            <a:off x="1935096" y="534804"/>
            <a:ext cx="239599" cy="791940"/>
          </a:xfrm>
          <a:prstGeom prst="leftBrace">
            <a:avLst>
              <a:gd name="adj1" fmla="val 8333"/>
              <a:gd name="adj2" fmla="val 50000"/>
            </a:avLst>
          </a:prstGeom>
          <a:no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55" name="Google Shape;355;p7"/>
          <p:cNvSpPr/>
          <p:nvPr/>
        </p:nvSpPr>
        <p:spPr>
          <a:xfrm>
            <a:off x="10714128" y="5395727"/>
            <a:ext cx="838062" cy="376603"/>
          </a:xfrm>
          <a:prstGeom prst="wedgeRectCallout">
            <a:avLst>
              <a:gd name="adj1" fmla="val -70149"/>
              <a:gd name="adj2" fmla="val 108251"/>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Zoom</a:t>
            </a:r>
            <a:endParaRPr lang="fr-FR" dirty="0"/>
          </a:p>
        </p:txBody>
      </p:sp>
      <p:sp>
        <p:nvSpPr>
          <p:cNvPr id="356" name="Google Shape;356;p7"/>
          <p:cNvSpPr/>
          <p:nvPr/>
        </p:nvSpPr>
        <p:spPr>
          <a:xfrm>
            <a:off x="7583164" y="5019123"/>
            <a:ext cx="1873124" cy="376604"/>
          </a:xfrm>
          <a:prstGeom prst="wedgeRectCallout">
            <a:avLst>
              <a:gd name="adj1" fmla="val 57888"/>
              <a:gd name="adj2" fmla="val 141824"/>
            </a:avLst>
          </a:prstGeom>
          <a:solidFill>
            <a:srgbClr val="217346"/>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dirty="0">
                <a:solidFill>
                  <a:schemeClr val="lt1"/>
                </a:solidFill>
                <a:latin typeface="Arial"/>
                <a:ea typeface="Arial"/>
                <a:cs typeface="Arial"/>
                <a:sym typeface="Arial"/>
              </a:rPr>
              <a:t>Vue de la page</a:t>
            </a:r>
            <a:endParaRPr lang="fr-FR" dirty="0"/>
          </a:p>
        </p:txBody>
      </p:sp>
      <p:sp>
        <p:nvSpPr>
          <p:cNvPr id="357" name="Google Shape;357;p7"/>
          <p:cNvSpPr/>
          <p:nvPr/>
        </p:nvSpPr>
        <p:spPr>
          <a:xfrm rot="5400000">
            <a:off x="9465162" y="5417086"/>
            <a:ext cx="202005" cy="710488"/>
          </a:xfrm>
          <a:prstGeom prst="leftBrace">
            <a:avLst>
              <a:gd name="adj1" fmla="val 8333"/>
              <a:gd name="adj2" fmla="val 50000"/>
            </a:avLst>
          </a:prstGeom>
          <a:no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66"/>
        <p:cNvGrpSpPr/>
        <p:nvPr/>
      </p:nvGrpSpPr>
      <p:grpSpPr>
        <a:xfrm>
          <a:off x="0" y="0"/>
          <a:ext cx="0" cy="0"/>
          <a:chOff x="0" y="0"/>
          <a:chExt cx="0" cy="0"/>
        </a:xfrm>
      </p:grpSpPr>
      <p:sp>
        <p:nvSpPr>
          <p:cNvPr id="967" name="Google Shape;967;p70"/>
          <p:cNvSpPr txBox="1">
            <a:spLocks noGrp="1"/>
          </p:cNvSpPr>
          <p:nvPr>
            <p:ph sz="half" idx="2"/>
          </p:nvPr>
        </p:nvSpPr>
        <p:spPr>
          <a:xfrm>
            <a:off x="838201" y="1478857"/>
            <a:ext cx="6188242"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a:pPr>
            <a:r>
              <a:rPr lang="fr-FR" sz="2400" dirty="0"/>
              <a:t>Cliquez avec le bouton gauche de la souris et faites glisser pour sélectionner autant de colonnes et de lignes que vous souhaitez insérer</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t>Cliquez avec le bouton droit de la souris</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t>Sélectionnez l'</a:t>
            </a:r>
            <a:r>
              <a:rPr lang="fr-FR" sz="2400" b="1" dirty="0"/>
              <a:t>insertion </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t>De nouvelles colonnes ou lignes </a:t>
            </a:r>
            <a:br>
              <a:rPr lang="fr-FR" sz="2400" dirty="0"/>
            </a:br>
            <a:r>
              <a:rPr lang="fr-FR" sz="2400" dirty="0"/>
              <a:t>seront ajoutées</a:t>
            </a:r>
            <a:endParaRPr lang="fr-FR" dirty="0"/>
          </a:p>
          <a:p>
            <a:pPr lvl="1" algn="l" rtl="0">
              <a:lnSpc>
                <a:spcPct val="100000"/>
              </a:lnSpc>
              <a:spcBef>
                <a:spcPts val="1000"/>
              </a:spcBef>
              <a:spcAft>
                <a:spcPts val="0"/>
              </a:spcAft>
              <a:buSzPts val="2000"/>
            </a:pPr>
            <a:r>
              <a:rPr lang="fr-FR" sz="2000" dirty="0"/>
              <a:t>De nouvelles colonnes seront insérées à </a:t>
            </a:r>
            <a:r>
              <a:rPr lang="fr-FR" sz="2000" u="sng" dirty="0"/>
              <a:t>gauche</a:t>
            </a:r>
            <a:r>
              <a:rPr lang="fr-FR" sz="2000" dirty="0"/>
              <a:t> de la (des) colonne(s) sélectionnée(s) </a:t>
            </a:r>
            <a:endParaRPr lang="fr-FR" dirty="0"/>
          </a:p>
          <a:p>
            <a:pPr lvl="1" algn="l" rtl="0">
              <a:lnSpc>
                <a:spcPct val="100000"/>
              </a:lnSpc>
              <a:spcBef>
                <a:spcPts val="1000"/>
              </a:spcBef>
              <a:spcAft>
                <a:spcPts val="0"/>
              </a:spcAft>
              <a:buSzPts val="2000"/>
            </a:pPr>
            <a:r>
              <a:rPr lang="fr-FR" sz="2000" dirty="0"/>
              <a:t>De nouvelles lignes seront insérées </a:t>
            </a:r>
            <a:r>
              <a:rPr lang="fr-FR" sz="2000" u="sng" dirty="0"/>
              <a:t>au-dessus de la </a:t>
            </a:r>
            <a:r>
              <a:rPr lang="fr-FR" sz="2000" dirty="0"/>
              <a:t>ou des lignes sélectionnées</a:t>
            </a:r>
          </a:p>
          <a:p>
            <a:pPr marL="0" lvl="0" indent="0" algn="l" rtl="0">
              <a:lnSpc>
                <a:spcPct val="100000"/>
              </a:lnSpc>
              <a:spcBef>
                <a:spcPts val="1000"/>
              </a:spcBef>
              <a:spcAft>
                <a:spcPts val="0"/>
              </a:spcAft>
              <a:buClr>
                <a:schemeClr val="dk1"/>
              </a:buClr>
              <a:buSzPts val="2800"/>
              <a:buNone/>
            </a:pPr>
            <a:endParaRPr lang="fr-FR" dirty="0"/>
          </a:p>
        </p:txBody>
      </p:sp>
      <p:sp>
        <p:nvSpPr>
          <p:cNvPr id="968" name="Google Shape;968;p7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Insérer des colonnes et des lignes</a:t>
            </a:r>
          </a:p>
        </p:txBody>
      </p:sp>
      <p:pic>
        <p:nvPicPr>
          <p:cNvPr id="3" name="Image 11" descr="Une image contenant texte, capture d’écran, nombre, affichage&#10;&#10;Description générée automatiquement">
            <a:extLst>
              <a:ext uri="{FF2B5EF4-FFF2-40B4-BE49-F238E27FC236}">
                <a16:creationId xmlns:a16="http://schemas.microsoft.com/office/drawing/2014/main" id="{B5817A15-CA1B-8FB6-3D30-71AE2E514C0F}"/>
              </a:ext>
            </a:extLst>
          </p:cNvPr>
          <p:cNvPicPr>
            <a:picLocks noChangeAspect="1"/>
          </p:cNvPicPr>
          <p:nvPr/>
        </p:nvPicPr>
        <p:blipFill rotWithShape="1">
          <a:blip r:embed="rId3">
            <a:extLst>
              <a:ext uri="{28A0092B-C50C-407E-A947-70E740481C1C}">
                <a14:useLocalDpi xmlns:a14="http://schemas.microsoft.com/office/drawing/2010/main" val="0"/>
              </a:ext>
            </a:extLst>
          </a:blip>
          <a:srcRect r="11921"/>
          <a:stretch/>
        </p:blipFill>
        <p:spPr bwMode="auto">
          <a:xfrm>
            <a:off x="7577817" y="1572201"/>
            <a:ext cx="3775982" cy="4555402"/>
          </a:xfrm>
          <a:prstGeom prst="rect">
            <a:avLst/>
          </a:prstGeom>
          <a:ln w="12700">
            <a:solidFill>
              <a:schemeClr val="tx1"/>
            </a:solidFill>
          </a:ln>
          <a:extLst>
            <a:ext uri="{53640926-AAD7-44D8-BBD7-CCE9431645EC}">
              <a14:shadowObscured xmlns:a14="http://schemas.microsoft.com/office/drawing/2010/main"/>
            </a:ext>
          </a:extLst>
        </p:spPr>
      </p:pic>
      <p:sp>
        <p:nvSpPr>
          <p:cNvPr id="970" name="Google Shape;970;p70"/>
          <p:cNvSpPr/>
          <p:nvPr/>
        </p:nvSpPr>
        <p:spPr>
          <a:xfrm>
            <a:off x="8692300" y="2508347"/>
            <a:ext cx="2509099" cy="332822"/>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71"/>
          <p:cNvSpPr txBox="1">
            <a:spLocks noGrp="1"/>
          </p:cNvSpPr>
          <p:nvPr>
            <p:ph sz="half" idx="2"/>
          </p:nvPr>
        </p:nvSpPr>
        <p:spPr>
          <a:xfrm>
            <a:off x="756555" y="1478857"/>
            <a:ext cx="4113672" cy="4639309"/>
          </a:xfrm>
          <a:prstGeom prst="rect">
            <a:avLst/>
          </a:prstGeom>
          <a:noFill/>
          <a:ln>
            <a:noFill/>
          </a:ln>
        </p:spPr>
        <p:txBody>
          <a:bodyPr spcFirstLastPara="1" wrap="square" lIns="91425" tIns="45700" rIns="91425" bIns="45700" anchor="t" anchorCtr="0">
            <a:noAutofit/>
          </a:bodyPr>
          <a:lstStyle/>
          <a:p>
            <a:pPr marL="342900" lvl="0" indent="-330200" algn="l" rtl="0">
              <a:lnSpc>
                <a:spcPct val="100000"/>
              </a:lnSpc>
              <a:spcBef>
                <a:spcPts val="0"/>
              </a:spcBef>
              <a:spcAft>
                <a:spcPts val="0"/>
              </a:spcAft>
              <a:buClr>
                <a:schemeClr val="dk1"/>
              </a:buClr>
              <a:buSzPts val="2600"/>
              <a:buFont typeface="Libre Franklin Medium"/>
              <a:buAutoNum type="arabicPeriod"/>
            </a:pPr>
            <a:r>
              <a:rPr lang="fr-FR" sz="2600" dirty="0"/>
              <a:t>Cliquez avec le bouton gauche de la souris et faites glisser pour sélectionner les colonnes ou les lignes </a:t>
            </a:r>
            <a:br>
              <a:rPr lang="fr-FR" sz="2600" dirty="0"/>
            </a:br>
            <a:r>
              <a:rPr lang="fr-FR" sz="2600" dirty="0"/>
              <a:t>à supprimer</a:t>
            </a:r>
          </a:p>
          <a:p>
            <a:pPr marL="342900" lvl="0" indent="-330200" algn="l" rtl="0">
              <a:lnSpc>
                <a:spcPct val="100000"/>
              </a:lnSpc>
              <a:spcBef>
                <a:spcPts val="1000"/>
              </a:spcBef>
              <a:spcAft>
                <a:spcPts val="0"/>
              </a:spcAft>
              <a:buClr>
                <a:schemeClr val="dk1"/>
              </a:buClr>
              <a:buSzPts val="2600"/>
              <a:buFont typeface="Libre Franklin Medium"/>
              <a:buAutoNum type="arabicPeriod"/>
            </a:pPr>
            <a:r>
              <a:rPr lang="fr-FR" sz="2600" dirty="0"/>
              <a:t>Cliquez avec le bouton droit de la souris</a:t>
            </a:r>
          </a:p>
          <a:p>
            <a:pPr marL="342900" lvl="0" indent="-330200" algn="l" rtl="0">
              <a:lnSpc>
                <a:spcPct val="100000"/>
              </a:lnSpc>
              <a:spcBef>
                <a:spcPts val="1000"/>
              </a:spcBef>
              <a:spcAft>
                <a:spcPts val="0"/>
              </a:spcAft>
              <a:buClr>
                <a:schemeClr val="dk1"/>
              </a:buClr>
              <a:buSzPts val="2600"/>
              <a:buFont typeface="Libre Franklin Medium"/>
              <a:buAutoNum type="arabicPeriod"/>
            </a:pPr>
            <a:r>
              <a:rPr lang="fr-FR" sz="2600" dirty="0"/>
              <a:t>Cliquez sur </a:t>
            </a:r>
            <a:r>
              <a:rPr lang="fr-FR" sz="2600" b="1" dirty="0"/>
              <a:t>Supprimer</a:t>
            </a:r>
            <a:endParaRPr lang="fr-FR" sz="2600" dirty="0"/>
          </a:p>
          <a:p>
            <a:pPr marL="0" lvl="0" indent="0" algn="l" rtl="0">
              <a:lnSpc>
                <a:spcPct val="100000"/>
              </a:lnSpc>
              <a:spcBef>
                <a:spcPts val="1000"/>
              </a:spcBef>
              <a:spcAft>
                <a:spcPts val="0"/>
              </a:spcAft>
              <a:buClr>
                <a:schemeClr val="dk1"/>
              </a:buClr>
              <a:buSzPts val="2800"/>
              <a:buNone/>
            </a:pPr>
            <a:endParaRPr lang="fr-FR" dirty="0"/>
          </a:p>
        </p:txBody>
      </p:sp>
      <p:sp>
        <p:nvSpPr>
          <p:cNvPr id="977" name="Google Shape;977;p7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Supprimer des colonnes et des lignes</a:t>
            </a:r>
          </a:p>
        </p:txBody>
      </p:sp>
      <p:pic>
        <p:nvPicPr>
          <p:cNvPr id="2" name="Image 13" descr="Une image contenant texte, capture d’écran, nombre, logiciel&#10;&#10;Description générée automatiquement">
            <a:extLst>
              <a:ext uri="{FF2B5EF4-FFF2-40B4-BE49-F238E27FC236}">
                <a16:creationId xmlns:a16="http://schemas.microsoft.com/office/drawing/2014/main" id="{39B1F65C-9BC8-5A1A-CE36-2EA0F9F5D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9214" y="1837349"/>
            <a:ext cx="3405016" cy="2734651"/>
          </a:xfrm>
          <a:prstGeom prst="rect">
            <a:avLst/>
          </a:prstGeom>
          <a:ln w="12700">
            <a:solidFill>
              <a:schemeClr val="tx1"/>
            </a:solidFill>
          </a:ln>
        </p:spPr>
      </p:pic>
      <p:pic>
        <p:nvPicPr>
          <p:cNvPr id="3" name="Image 14" descr="Une image contenant texte, capture d’écran, nombre, logiciel&#10;&#10;Description générée automatiquement">
            <a:extLst>
              <a:ext uri="{FF2B5EF4-FFF2-40B4-BE49-F238E27FC236}">
                <a16:creationId xmlns:a16="http://schemas.microsoft.com/office/drawing/2014/main" id="{E539C180-DC75-8BE1-B213-0F0A360A61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4858" y="1837349"/>
            <a:ext cx="3497875" cy="2734651"/>
          </a:xfrm>
          <a:prstGeom prst="rect">
            <a:avLst/>
          </a:prstGeom>
          <a:ln w="12700">
            <a:solidFill>
              <a:schemeClr val="tx1"/>
            </a:solidFill>
          </a:ln>
        </p:spPr>
      </p:pic>
      <p:sp>
        <p:nvSpPr>
          <p:cNvPr id="981" name="Google Shape;981;p71"/>
          <p:cNvSpPr/>
          <p:nvPr/>
        </p:nvSpPr>
        <p:spPr>
          <a:xfrm>
            <a:off x="5959808" y="2959709"/>
            <a:ext cx="1828800" cy="257020"/>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985" name="Google Shape;985;p71"/>
          <p:cNvSpPr/>
          <p:nvPr/>
        </p:nvSpPr>
        <p:spPr>
          <a:xfrm>
            <a:off x="9631696" y="2746520"/>
            <a:ext cx="1828800" cy="274265"/>
          </a:xfrm>
          <a:prstGeom prst="rect">
            <a:avLst/>
          </a:prstGeom>
          <a:noFill/>
          <a:ln w="571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5000"/>
              </a:lnSpc>
              <a:spcBef>
                <a:spcPts val="0"/>
              </a:spcBef>
              <a:spcAft>
                <a:spcPts val="0"/>
              </a:spcAft>
              <a:buNone/>
            </a:pPr>
            <a:r>
              <a:rPr lang="fr-FR" sz="1200" dirty="0">
                <a:solidFill>
                  <a:schemeClr val="dk1"/>
                </a:solidFill>
                <a:latin typeface="Times New Roman"/>
                <a:ea typeface="Times New Roman"/>
                <a:cs typeface="Times New Roman"/>
                <a:sym typeface="Times New Roman"/>
              </a:rPr>
              <a:t> </a:t>
            </a:r>
            <a:endParaRPr dirty="0"/>
          </a:p>
        </p:txBody>
      </p:sp>
      <p:sp>
        <p:nvSpPr>
          <p:cNvPr id="4" name="Rectangle 3">
            <a:extLst>
              <a:ext uri="{FF2B5EF4-FFF2-40B4-BE49-F238E27FC236}">
                <a16:creationId xmlns:a16="http://schemas.microsoft.com/office/drawing/2014/main" id="{4A090431-D923-823D-CE69-A0AC332BB5BA}"/>
              </a:ext>
            </a:extLst>
          </p:cNvPr>
          <p:cNvSpPr>
            <a:spLocks/>
          </p:cNvSpPr>
          <p:nvPr/>
        </p:nvSpPr>
        <p:spPr>
          <a:xfrm>
            <a:off x="4935543" y="1937253"/>
            <a:ext cx="184381" cy="36576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5" name="Rectangle 4">
            <a:extLst>
              <a:ext uri="{FF2B5EF4-FFF2-40B4-BE49-F238E27FC236}">
                <a16:creationId xmlns:a16="http://schemas.microsoft.com/office/drawing/2014/main" id="{66427921-B133-12E2-4BA0-65E5B05BEDEE}"/>
              </a:ext>
            </a:extLst>
          </p:cNvPr>
          <p:cNvSpPr>
            <a:spLocks/>
          </p:cNvSpPr>
          <p:nvPr/>
        </p:nvSpPr>
        <p:spPr>
          <a:xfrm>
            <a:off x="8655568" y="1867462"/>
            <a:ext cx="976128" cy="182880"/>
          </a:xfrm>
          <a:prstGeom prst="rect">
            <a:avLst/>
          </a:prstGeom>
          <a:noFill/>
          <a:ln w="5715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8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7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7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990"/>
        <p:cNvGrpSpPr/>
        <p:nvPr/>
      </p:nvGrpSpPr>
      <p:grpSpPr>
        <a:xfrm>
          <a:off x="0" y="0"/>
          <a:ext cx="0" cy="0"/>
          <a:chOff x="0" y="0"/>
          <a:chExt cx="0" cy="0"/>
        </a:xfrm>
      </p:grpSpPr>
      <p:sp>
        <p:nvSpPr>
          <p:cNvPr id="991" name="Google Shape;991;p72"/>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a:pPr>
            <a:r>
              <a:rPr lang="fr-FR" sz="2400" dirty="0"/>
              <a:t>Sélectionnez les cellules, les colonnes ou les lignes à fusionner </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t>Cliquez sur l'icône Fusionner et centrez dans l'onglet Alignement</a:t>
            </a:r>
            <a:endParaRPr lang="fr-FR" dirty="0"/>
          </a:p>
          <a:p>
            <a:pPr marL="0" lvl="0" indent="0" algn="l" rtl="0">
              <a:lnSpc>
                <a:spcPct val="100000"/>
              </a:lnSpc>
              <a:spcBef>
                <a:spcPts val="1000"/>
              </a:spcBef>
              <a:spcAft>
                <a:spcPts val="0"/>
              </a:spcAft>
              <a:buClr>
                <a:schemeClr val="dk1"/>
              </a:buClr>
              <a:buSzPts val="2800"/>
              <a:buNone/>
            </a:pPr>
            <a:endParaRPr lang="fr-FR" sz="2800" dirty="0"/>
          </a:p>
          <a:p>
            <a:pPr marL="0" lvl="0" indent="0" algn="l" rtl="0">
              <a:lnSpc>
                <a:spcPct val="100000"/>
              </a:lnSpc>
              <a:spcBef>
                <a:spcPts val="1000"/>
              </a:spcBef>
              <a:spcAft>
                <a:spcPts val="0"/>
              </a:spcAft>
              <a:buClr>
                <a:schemeClr val="dk1"/>
              </a:buClr>
              <a:buSzPts val="2800"/>
              <a:buNone/>
            </a:pPr>
            <a:endParaRPr lang="fr-FR" dirty="0"/>
          </a:p>
          <a:p>
            <a:pPr marL="0" lvl="0" indent="0" algn="l" rtl="0">
              <a:lnSpc>
                <a:spcPct val="100000"/>
              </a:lnSpc>
              <a:spcBef>
                <a:spcPts val="1000"/>
              </a:spcBef>
              <a:spcAft>
                <a:spcPts val="0"/>
              </a:spcAft>
              <a:buClr>
                <a:schemeClr val="dk1"/>
              </a:buClr>
              <a:buSzPts val="2800"/>
              <a:buNone/>
            </a:pPr>
            <a:endParaRPr lang="fr-FR" sz="2800" dirty="0"/>
          </a:p>
          <a:p>
            <a:pPr marL="0" lvl="0" indent="0" algn="l" rtl="0">
              <a:lnSpc>
                <a:spcPct val="100000"/>
              </a:lnSpc>
              <a:spcBef>
                <a:spcPts val="1000"/>
              </a:spcBef>
              <a:spcAft>
                <a:spcPts val="0"/>
              </a:spcAft>
              <a:buClr>
                <a:schemeClr val="dk1"/>
              </a:buClr>
              <a:buSzPts val="2400"/>
              <a:buNone/>
            </a:pPr>
            <a:endParaRPr lang="fr-FR" sz="2400" dirty="0"/>
          </a:p>
          <a:p>
            <a:pPr marL="0" lvl="0" indent="0" algn="l" rtl="0">
              <a:lnSpc>
                <a:spcPct val="100000"/>
              </a:lnSpc>
              <a:spcBef>
                <a:spcPts val="1000"/>
              </a:spcBef>
              <a:spcAft>
                <a:spcPts val="0"/>
              </a:spcAft>
              <a:buClr>
                <a:schemeClr val="dk1"/>
              </a:buClr>
              <a:buSzPts val="2400"/>
              <a:buNone/>
            </a:pPr>
            <a:br>
              <a:rPr lang="fr-FR" sz="2400" b="1" dirty="0"/>
            </a:br>
            <a:r>
              <a:rPr lang="fr-FR" sz="2400" b="1" dirty="0"/>
              <a:t>Pratique : </a:t>
            </a:r>
            <a:endParaRPr lang="fr-FR" dirty="0"/>
          </a:p>
          <a:p>
            <a:pPr marL="0" lvl="0" indent="0" algn="l" rtl="0">
              <a:lnSpc>
                <a:spcPct val="100000"/>
              </a:lnSpc>
              <a:spcBef>
                <a:spcPts val="1000"/>
              </a:spcBef>
              <a:spcAft>
                <a:spcPts val="0"/>
              </a:spcAft>
              <a:buClr>
                <a:schemeClr val="dk1"/>
              </a:buClr>
              <a:buSzPts val="2400"/>
              <a:buNone/>
            </a:pPr>
            <a:r>
              <a:rPr lang="fr-FR" sz="2400" dirty="0"/>
              <a:t>Fusionnez et centrez les cellules </a:t>
            </a:r>
            <a:r>
              <a:rPr lang="fr-FR" sz="2400" i="1" dirty="0"/>
              <a:t>C1 </a:t>
            </a:r>
            <a:r>
              <a:rPr lang="fr-FR" sz="2400" dirty="0"/>
              <a:t>et </a:t>
            </a:r>
            <a:r>
              <a:rPr lang="fr-FR" sz="2400" i="1" dirty="0"/>
              <a:t>D1 </a:t>
            </a:r>
            <a:r>
              <a:rPr lang="fr-FR" sz="2400" dirty="0"/>
              <a:t>de la feuille de calcul </a:t>
            </a:r>
            <a:r>
              <a:rPr lang="fr-FR" sz="2400" u="sng" dirty="0"/>
              <a:t>Mars 2024</a:t>
            </a:r>
            <a:endParaRPr lang="fr-FR" sz="2400" dirty="0"/>
          </a:p>
          <a:p>
            <a:pPr marL="0" lvl="0" indent="0" algn="l" rtl="0">
              <a:lnSpc>
                <a:spcPct val="100000"/>
              </a:lnSpc>
              <a:spcBef>
                <a:spcPts val="1000"/>
              </a:spcBef>
              <a:spcAft>
                <a:spcPts val="0"/>
              </a:spcAft>
              <a:buClr>
                <a:schemeClr val="dk1"/>
              </a:buClr>
              <a:buSzPts val="2800"/>
              <a:buNone/>
            </a:pPr>
            <a:endParaRPr lang="fr-FR" sz="2800" dirty="0"/>
          </a:p>
          <a:p>
            <a:pPr marL="0" lvl="0" indent="0" algn="l" rtl="0">
              <a:lnSpc>
                <a:spcPct val="100000"/>
              </a:lnSpc>
              <a:spcBef>
                <a:spcPts val="1000"/>
              </a:spcBef>
              <a:spcAft>
                <a:spcPts val="0"/>
              </a:spcAft>
              <a:buClr>
                <a:schemeClr val="dk1"/>
              </a:buClr>
              <a:buSzPts val="2800"/>
              <a:buNone/>
            </a:pPr>
            <a:endParaRPr lang="fr-FR" sz="2800" dirty="0"/>
          </a:p>
          <a:p>
            <a:pPr marL="0" lvl="0" indent="0" algn="l" rtl="0">
              <a:lnSpc>
                <a:spcPct val="100000"/>
              </a:lnSpc>
              <a:spcBef>
                <a:spcPts val="1000"/>
              </a:spcBef>
              <a:spcAft>
                <a:spcPts val="0"/>
              </a:spcAft>
              <a:buClr>
                <a:schemeClr val="dk1"/>
              </a:buClr>
              <a:buSzPts val="2800"/>
              <a:buNone/>
            </a:pPr>
            <a:endParaRPr lang="fr-FR" dirty="0"/>
          </a:p>
        </p:txBody>
      </p:sp>
      <p:sp>
        <p:nvSpPr>
          <p:cNvPr id="992" name="Google Shape;992;p7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Fusionner des cellules</a:t>
            </a:r>
          </a:p>
        </p:txBody>
      </p:sp>
      <p:sp>
        <p:nvSpPr>
          <p:cNvPr id="1000" name="Google Shape;1000;p72"/>
          <p:cNvSpPr txBox="1"/>
          <p:nvPr/>
        </p:nvSpPr>
        <p:spPr>
          <a:xfrm>
            <a:off x="5508978" y="3444376"/>
            <a:ext cx="58702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cs typeface="Arial"/>
                <a:sym typeface="Arial"/>
              </a:rPr>
              <a:t>O</a:t>
            </a:r>
            <a:r>
              <a:rPr lang="fr-FR" sz="2000" dirty="0">
                <a:solidFill>
                  <a:schemeClr val="dk1"/>
                </a:solidFill>
                <a:latin typeface="Arial"/>
                <a:cs typeface="Arial"/>
                <a:sym typeface="Arial"/>
              </a:rPr>
              <a:t>U</a:t>
            </a:r>
            <a:endParaRPr dirty="0"/>
          </a:p>
        </p:txBody>
      </p:sp>
      <p:pic>
        <p:nvPicPr>
          <p:cNvPr id="3" name="Image 15" descr="Une image contenant capture d’écran, texte, Police, diagramme&#10;&#10;Description générée automatiquement">
            <a:extLst>
              <a:ext uri="{FF2B5EF4-FFF2-40B4-BE49-F238E27FC236}">
                <a16:creationId xmlns:a16="http://schemas.microsoft.com/office/drawing/2014/main" id="{A6931411-2D3F-44F8-0A79-7785BD0A9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404" y="2601370"/>
            <a:ext cx="3439885" cy="2266660"/>
          </a:xfrm>
          <a:prstGeom prst="rect">
            <a:avLst/>
          </a:prstGeom>
          <a:ln w="12700">
            <a:solidFill>
              <a:schemeClr val="tx1"/>
            </a:solidFill>
          </a:ln>
        </p:spPr>
      </p:pic>
      <p:pic>
        <p:nvPicPr>
          <p:cNvPr id="4" name="Image 16" descr="Une image contenant texte, Police, nombre, ligne&#10;&#10;Description générée automatiquement">
            <a:extLst>
              <a:ext uri="{FF2B5EF4-FFF2-40B4-BE49-F238E27FC236}">
                <a16:creationId xmlns:a16="http://schemas.microsoft.com/office/drawing/2014/main" id="{21DA7F34-9D42-F893-0EA9-0E47CAAA73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5404" y="2601370"/>
            <a:ext cx="4615745" cy="2266660"/>
          </a:xfrm>
          <a:prstGeom prst="rect">
            <a:avLst/>
          </a:prstGeom>
          <a:ln w="12700">
            <a:solidFill>
              <a:schemeClr val="tx1"/>
            </a:solidFill>
          </a:ln>
        </p:spPr>
      </p:pic>
      <p:sp>
        <p:nvSpPr>
          <p:cNvPr id="5" name="Rectangle 4">
            <a:extLst>
              <a:ext uri="{FF2B5EF4-FFF2-40B4-BE49-F238E27FC236}">
                <a16:creationId xmlns:a16="http://schemas.microsoft.com/office/drawing/2014/main" id="{E32100E3-90CD-1405-2A0F-2C2DF8043E8E}"/>
              </a:ext>
            </a:extLst>
          </p:cNvPr>
          <p:cNvSpPr>
            <a:spLocks/>
          </p:cNvSpPr>
          <p:nvPr/>
        </p:nvSpPr>
        <p:spPr>
          <a:xfrm>
            <a:off x="3723263" y="3474690"/>
            <a:ext cx="914400" cy="605110"/>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6" name="Rectangle 5">
            <a:extLst>
              <a:ext uri="{FF2B5EF4-FFF2-40B4-BE49-F238E27FC236}">
                <a16:creationId xmlns:a16="http://schemas.microsoft.com/office/drawing/2014/main" id="{C2D2582C-C0B7-E230-9078-5F9EDB96ACB2}"/>
              </a:ext>
            </a:extLst>
          </p:cNvPr>
          <p:cNvSpPr>
            <a:spLocks/>
          </p:cNvSpPr>
          <p:nvPr/>
        </p:nvSpPr>
        <p:spPr>
          <a:xfrm>
            <a:off x="7657115" y="3337837"/>
            <a:ext cx="3483104" cy="1364792"/>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7" name="Rectangle 6">
            <a:extLst>
              <a:ext uri="{FF2B5EF4-FFF2-40B4-BE49-F238E27FC236}">
                <a16:creationId xmlns:a16="http://schemas.microsoft.com/office/drawing/2014/main" id="{7BD9868E-A066-22B8-23ED-C792B86AEF10}"/>
              </a:ext>
            </a:extLst>
          </p:cNvPr>
          <p:cNvSpPr>
            <a:spLocks/>
          </p:cNvSpPr>
          <p:nvPr/>
        </p:nvSpPr>
        <p:spPr>
          <a:xfrm>
            <a:off x="7657115" y="3035974"/>
            <a:ext cx="473205" cy="272923"/>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1">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6" name="Google Shape;1006;p7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Formater les données (1/3)</a:t>
            </a:r>
            <a:endParaRPr lang="fr-FR" dirty="0">
              <a:highlight>
                <a:srgbClr val="FF0000"/>
              </a:highlight>
              <a:latin typeface="Franklin Gothic Medium" panose="020B060302010202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sp>
        <p:nvSpPr>
          <p:cNvPr id="1012" name="Google Shape;1012;p7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dirty="0"/>
              <a:t>Aller à la feuille de calcul </a:t>
            </a:r>
            <a:r>
              <a:rPr lang="fr-FR" sz="2400" u="sng" dirty="0"/>
              <a:t>avril 2024</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Saisir des données à partir d'un classeur</a:t>
            </a:r>
            <a:endParaRPr lang="fr-FR" dirty="0"/>
          </a:p>
        </p:txBody>
      </p:sp>
      <p:sp>
        <p:nvSpPr>
          <p:cNvPr id="1013" name="Google Shape;1013;p7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Formater les données (2/3)</a:t>
            </a:r>
          </a:p>
        </p:txBody>
      </p:sp>
      <p:graphicFrame>
        <p:nvGraphicFramePr>
          <p:cNvPr id="1014" name="Google Shape;1014;p74"/>
          <p:cNvGraphicFramePr/>
          <p:nvPr>
            <p:extLst>
              <p:ext uri="{D42A27DB-BD31-4B8C-83A1-F6EECF244321}">
                <p14:modId xmlns:p14="http://schemas.microsoft.com/office/powerpoint/2010/main" val="3602140086"/>
              </p:ext>
            </p:extLst>
          </p:nvPr>
        </p:nvGraphicFramePr>
        <p:xfrm>
          <a:off x="1358179" y="2434637"/>
          <a:ext cx="8138175" cy="4084420"/>
        </p:xfrm>
        <a:graphic>
          <a:graphicData uri="http://schemas.openxmlformats.org/drawingml/2006/table">
            <a:tbl>
              <a:tblPr bandRow="1">
                <a:noFill/>
                <a:tableStyleId>{6B51BFCE-CA8B-4B3F-8D74-0D569D2AB47F}</a:tableStyleId>
              </a:tblPr>
              <a:tblGrid>
                <a:gridCol w="1937914">
                  <a:extLst>
                    <a:ext uri="{9D8B030D-6E8A-4147-A177-3AD203B41FA5}">
                      <a16:colId xmlns:a16="http://schemas.microsoft.com/office/drawing/2014/main" val="20000"/>
                    </a:ext>
                  </a:extLst>
                </a:gridCol>
                <a:gridCol w="1573619">
                  <a:extLst>
                    <a:ext uri="{9D8B030D-6E8A-4147-A177-3AD203B41FA5}">
                      <a16:colId xmlns:a16="http://schemas.microsoft.com/office/drawing/2014/main" val="20001"/>
                    </a:ext>
                  </a:extLst>
                </a:gridCol>
                <a:gridCol w="1190846">
                  <a:extLst>
                    <a:ext uri="{9D8B030D-6E8A-4147-A177-3AD203B41FA5}">
                      <a16:colId xmlns:a16="http://schemas.microsoft.com/office/drawing/2014/main" val="20002"/>
                    </a:ext>
                  </a:extLst>
                </a:gridCol>
                <a:gridCol w="680484">
                  <a:extLst>
                    <a:ext uri="{9D8B030D-6E8A-4147-A177-3AD203B41FA5}">
                      <a16:colId xmlns:a16="http://schemas.microsoft.com/office/drawing/2014/main" val="20003"/>
                    </a:ext>
                  </a:extLst>
                </a:gridCol>
                <a:gridCol w="1679944">
                  <a:extLst>
                    <a:ext uri="{9D8B030D-6E8A-4147-A177-3AD203B41FA5}">
                      <a16:colId xmlns:a16="http://schemas.microsoft.com/office/drawing/2014/main" val="20004"/>
                    </a:ext>
                  </a:extLst>
                </a:gridCol>
                <a:gridCol w="1075368">
                  <a:extLst>
                    <a:ext uri="{9D8B030D-6E8A-4147-A177-3AD203B41FA5}">
                      <a16:colId xmlns:a16="http://schemas.microsoft.com/office/drawing/2014/main" val="20005"/>
                    </a:ext>
                  </a:extLst>
                </a:gridCol>
              </a:tblGrid>
              <a:tr h="292300">
                <a:tc rowSpan="2">
                  <a:txBody>
                    <a:bodyPr/>
                    <a:lstStyle/>
                    <a:p>
                      <a:pPr marL="0" marR="0" lvl="0" indent="0" algn="ctr" rtl="0">
                        <a:spcBef>
                          <a:spcPts val="0"/>
                        </a:spcBef>
                        <a:spcAft>
                          <a:spcPts val="0"/>
                        </a:spcAft>
                        <a:buNone/>
                      </a:pPr>
                      <a:r>
                        <a:rPr lang="fr-FR" sz="1600" b="1" u="none" strike="noStrike" cap="none"/>
                        <a:t>Date d'apparition de la fièvre</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fr-FR" sz="1600" b="1" u="none" strike="noStrike" cap="none"/>
                        <a:t>Nombre de malades</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en-US"/>
                    </a:p>
                  </a:txBody>
                  <a:tcPr/>
                </a:tc>
                <a:tc hMerge="1">
                  <a:txBody>
                    <a:bodyPr/>
                    <a:lstStyle/>
                    <a:p>
                      <a:endParaRPr lang="en-US"/>
                    </a:p>
                  </a:txBody>
                  <a:tcPr/>
                </a:tc>
                <a:tc rowSpan="2">
                  <a:txBody>
                    <a:bodyPr/>
                    <a:lstStyle/>
                    <a:p>
                      <a:pPr marL="0" marR="0" lvl="0" indent="0" algn="ctr" rtl="0">
                        <a:spcBef>
                          <a:spcPts val="0"/>
                        </a:spcBef>
                        <a:spcAft>
                          <a:spcPts val="0"/>
                        </a:spcAft>
                        <a:buNone/>
                      </a:pPr>
                      <a:r>
                        <a:rPr lang="fr-FR" sz="1600" b="1" u="none" strike="noStrike" cap="none"/>
                        <a:t>Nombre de personnes malades avec fièvre</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fr-FR" sz="1600" b="1" u="none" strike="noStrike" cap="none" dirty="0"/>
                        <a:t>% avec fièvre </a:t>
                      </a:r>
                      <a:br>
                        <a:rPr lang="fr-FR" sz="1600" b="1" u="none" strike="noStrike" cap="none" dirty="0"/>
                      </a:br>
                      <a:r>
                        <a:rPr lang="fr-FR" sz="1600" b="1" u="none" strike="noStrike" cap="none" dirty="0"/>
                        <a:t>(du total)</a:t>
                      </a:r>
                      <a:endParaRPr sz="1600" b="1" u="none" strike="noStrike" cap="none" dirty="0">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637725">
                <a:tc vMerge="1">
                  <a:txBody>
                    <a:bodyPr/>
                    <a:lstStyle/>
                    <a:p>
                      <a:endParaRPr lang="en-US"/>
                    </a:p>
                  </a:txBody>
                  <a:tcPr/>
                </a:tc>
                <a:tc>
                  <a:txBody>
                    <a:bodyPr/>
                    <a:lstStyle/>
                    <a:p>
                      <a:pPr marL="0" marR="0" lvl="0" indent="0" algn="ctr" rtl="0">
                        <a:spcBef>
                          <a:spcPts val="0"/>
                        </a:spcBef>
                        <a:spcAft>
                          <a:spcPts val="0"/>
                        </a:spcAft>
                        <a:buNone/>
                      </a:pPr>
                      <a:r>
                        <a:rPr lang="fr-FR" sz="1600" b="1" u="none" strike="noStrike" cap="none"/>
                        <a:t>Enseignants</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u="none" strike="noStrike" cap="none" dirty="0"/>
                        <a:t> Étudiants</a:t>
                      </a:r>
                      <a:endParaRPr sz="1600" b="1" u="none" strike="noStrike" cap="none" dirty="0">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u="none" strike="noStrike" cap="none"/>
                        <a:t>Total</a:t>
                      </a:r>
                      <a:endParaRPr sz="1600" b="1" u="none" strike="noStrike" cap="none">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292300">
                <a:tc>
                  <a:txBody>
                    <a:bodyPr/>
                    <a:lstStyle/>
                    <a:p>
                      <a:pPr marL="0" marR="0" lvl="0" indent="0" algn="ctr" rtl="0">
                        <a:spcBef>
                          <a:spcPts val="0"/>
                        </a:spcBef>
                        <a:spcAft>
                          <a:spcPts val="0"/>
                        </a:spcAft>
                        <a:buNone/>
                      </a:pPr>
                      <a:r>
                        <a:rPr lang="fr-FR" sz="1600"/>
                        <a:t>10/04</a:t>
                      </a:r>
                      <a:r>
                        <a:rPr lang="fr-FR" sz="1600" u="none" strike="noStrike" cap="none"/>
                        <a:t>/2024</a:t>
                      </a:r>
                      <a:endParaRPr sz="1600" u="none" strike="noStrike" cap="none">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u="none" strike="noStrike" cap="none">
                          <a:solidFill>
                            <a:srgbClr val="000000"/>
                          </a:solidFill>
                        </a:rPr>
                        <a:t>0</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u="none" strike="noStrike" cap="none"/>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u="none" strike="noStrike" cap="none"/>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u="none" strike="noStrike" cap="none">
                          <a:solidFill>
                            <a:srgbClr val="000000"/>
                          </a:solidFill>
                        </a:rPr>
                        <a:t>1</a:t>
                      </a:r>
                      <a:endParaRPr sz="1600" u="none" strike="noStrike" cap="none">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92300">
                <a:tc>
                  <a:txBody>
                    <a:bodyPr/>
                    <a:lstStyle/>
                    <a:p>
                      <a:pPr marL="0" marR="0" lvl="0" indent="0" algn="ctr" rtl="0">
                        <a:spcBef>
                          <a:spcPts val="0"/>
                        </a:spcBef>
                        <a:spcAft>
                          <a:spcPts val="0"/>
                        </a:spcAft>
                        <a:buNone/>
                      </a:pPr>
                      <a:r>
                        <a:rPr lang="fr-FR" sz="1600"/>
                        <a:t>11/04/2024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11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7</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92300">
                <a:tc>
                  <a:txBody>
                    <a:bodyPr/>
                    <a:lstStyle/>
                    <a:p>
                      <a:pPr marL="0" marR="0" lvl="0" indent="0" algn="ctr" rtl="0">
                        <a:spcBef>
                          <a:spcPts val="0"/>
                        </a:spcBef>
                        <a:spcAft>
                          <a:spcPts val="0"/>
                        </a:spcAft>
                        <a:buNone/>
                      </a:pPr>
                      <a:r>
                        <a:rPr lang="fr-FR" sz="1600"/>
                        <a:t>12/04/2024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16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92300">
                <a:tc>
                  <a:txBody>
                    <a:bodyPr/>
                    <a:lstStyle/>
                    <a:p>
                      <a:pPr marL="0" marR="0" lvl="0" indent="0" algn="ctr" rtl="0">
                        <a:spcBef>
                          <a:spcPts val="0"/>
                        </a:spcBef>
                        <a:spcAft>
                          <a:spcPts val="0"/>
                        </a:spcAft>
                        <a:buNone/>
                      </a:pPr>
                      <a:r>
                        <a:rPr lang="fr-FR" sz="1600"/>
                        <a:t>13/04/2024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7</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19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14</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92300">
                <a:tc>
                  <a:txBody>
                    <a:bodyPr/>
                    <a:lstStyle/>
                    <a:p>
                      <a:pPr marL="0" marR="0" lvl="0" indent="0" algn="ctr" rtl="0">
                        <a:spcBef>
                          <a:spcPts val="0"/>
                        </a:spcBef>
                        <a:spcAft>
                          <a:spcPts val="0"/>
                        </a:spcAft>
                        <a:buNone/>
                      </a:pPr>
                      <a:r>
                        <a:rPr lang="fr-FR" sz="1600"/>
                        <a:t>14/04/2024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38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40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31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92300">
                <a:tc>
                  <a:txBody>
                    <a:bodyPr/>
                    <a:lstStyle/>
                    <a:p>
                      <a:pPr marL="0" marR="0" lvl="0" indent="0" algn="ctr" rtl="0">
                        <a:spcBef>
                          <a:spcPts val="0"/>
                        </a:spcBef>
                        <a:spcAft>
                          <a:spcPts val="0"/>
                        </a:spcAft>
                        <a:buNone/>
                      </a:pPr>
                      <a:r>
                        <a:rPr lang="fr-FR" sz="1600"/>
                        <a:t>15/04/2024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25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30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22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92300">
                <a:tc>
                  <a:txBody>
                    <a:bodyPr/>
                    <a:lstStyle/>
                    <a:p>
                      <a:pPr marL="0" marR="0" lvl="0" indent="0" algn="ctr" rtl="0">
                        <a:spcBef>
                          <a:spcPts val="0"/>
                        </a:spcBef>
                        <a:spcAft>
                          <a:spcPts val="0"/>
                        </a:spcAft>
                        <a:buNone/>
                      </a:pPr>
                      <a:r>
                        <a:rPr lang="fr-FR" sz="1600"/>
                        <a:t>16/04/2024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5</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31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36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92300">
                <a:tc>
                  <a:txBody>
                    <a:bodyPr/>
                    <a:lstStyle/>
                    <a:p>
                      <a:pPr marL="0" marR="0" lvl="0" indent="0" algn="ctr" rtl="0">
                        <a:spcBef>
                          <a:spcPts val="0"/>
                        </a:spcBef>
                        <a:spcAft>
                          <a:spcPts val="0"/>
                        </a:spcAft>
                        <a:buNone/>
                      </a:pPr>
                      <a:r>
                        <a:rPr lang="fr-FR" sz="1600"/>
                        <a:t>17/04/2024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2</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16</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18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8</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92300">
                <a:tc>
                  <a:txBody>
                    <a:bodyPr/>
                    <a:lstStyle/>
                    <a:p>
                      <a:pPr marL="0" marR="0" lvl="0" indent="0" algn="ctr" rtl="0">
                        <a:spcBef>
                          <a:spcPts val="0"/>
                        </a:spcBef>
                        <a:spcAft>
                          <a:spcPts val="0"/>
                        </a:spcAft>
                        <a:buNone/>
                      </a:pPr>
                      <a:r>
                        <a:rPr lang="fr-FR" sz="1600"/>
                        <a:t>18/04/2024</a:t>
                      </a:r>
                      <a:endParaRPr sz="160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1</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9</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t>10</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fr-FR" sz="1600">
                          <a:solidFill>
                            <a:srgbClr val="000000"/>
                          </a:solidFill>
                        </a:rPr>
                        <a:t>4</a:t>
                      </a:r>
                      <a:endParaRPr sz="1600">
                        <a:latin typeface="Arial"/>
                        <a:ea typeface="Arial"/>
                        <a:cs typeface="Arial"/>
                        <a:sym typeface="Arial"/>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600" dirty="0">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sp>
        <p:nvSpPr>
          <p:cNvPr id="1020" name="Google Shape;1020;p75"/>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914400" lvl="1" indent="-457200" algn="l" rtl="0">
              <a:lnSpc>
                <a:spcPct val="100000"/>
              </a:lnSpc>
              <a:spcBef>
                <a:spcPts val="0"/>
              </a:spcBef>
              <a:spcAft>
                <a:spcPts val="0"/>
              </a:spcAft>
              <a:buClr>
                <a:schemeClr val="dk1"/>
              </a:buClr>
              <a:buSzPts val="2400"/>
              <a:buFont typeface="Libre Franklin Medium"/>
              <a:buAutoNum type="arabicPeriod" startAt="2"/>
            </a:pPr>
            <a:r>
              <a:rPr lang="fr-FR" sz="2600" dirty="0"/>
              <a:t>Formater les dates en jj/mm/aa ou jj/mm/</a:t>
            </a:r>
            <a:r>
              <a:rPr lang="fr-FR" sz="2600" dirty="0" err="1"/>
              <a:t>aaaa</a:t>
            </a:r>
            <a:endParaRPr lang="fr-FR" sz="2600" dirty="0"/>
          </a:p>
          <a:p>
            <a:pPr marL="914400" lvl="1" indent="-457200" algn="l" rtl="0">
              <a:lnSpc>
                <a:spcPct val="100000"/>
              </a:lnSpc>
              <a:spcBef>
                <a:spcPts val="1000"/>
              </a:spcBef>
              <a:spcAft>
                <a:spcPts val="0"/>
              </a:spcAft>
              <a:buClr>
                <a:schemeClr val="dk1"/>
              </a:buClr>
              <a:buSzPts val="2400"/>
              <a:buFont typeface="Libre Franklin Medium"/>
              <a:buAutoNum type="arabicPeriod" startAt="2"/>
            </a:pPr>
            <a:r>
              <a:rPr lang="fr-FR" sz="2600" dirty="0"/>
              <a:t>Format des en-têtes : </a:t>
            </a:r>
            <a:r>
              <a:rPr lang="fr-FR" sz="2600" b="1" dirty="0"/>
              <a:t>Gras</a:t>
            </a:r>
            <a:r>
              <a:rPr lang="fr-FR" sz="2600" dirty="0"/>
              <a:t>, </a:t>
            </a:r>
            <a:r>
              <a:rPr lang="fr-FR" sz="2600" dirty="0">
                <a:solidFill>
                  <a:srgbClr val="FF0000"/>
                </a:solidFill>
              </a:rPr>
              <a:t>police rouge</a:t>
            </a:r>
            <a:r>
              <a:rPr lang="fr-FR" sz="2600" dirty="0"/>
              <a:t>, </a:t>
            </a:r>
            <a:r>
              <a:rPr lang="fr-FR" sz="2600" dirty="0">
                <a:highlight>
                  <a:srgbClr val="C0C0C0"/>
                </a:highlight>
              </a:rPr>
              <a:t>fond gris</a:t>
            </a:r>
            <a:r>
              <a:rPr lang="fr-FR" sz="2600" dirty="0"/>
              <a:t>, </a:t>
            </a:r>
            <a:r>
              <a:rPr lang="fr-FR" sz="2600" u="sng" dirty="0"/>
              <a:t>souligné</a:t>
            </a:r>
            <a:endParaRPr lang="fr-FR" sz="2600" dirty="0"/>
          </a:p>
          <a:p>
            <a:pPr marL="914400" lvl="1" indent="-457200" algn="l" rtl="0">
              <a:lnSpc>
                <a:spcPct val="100000"/>
              </a:lnSpc>
              <a:spcBef>
                <a:spcPts val="1000"/>
              </a:spcBef>
              <a:spcAft>
                <a:spcPts val="0"/>
              </a:spcAft>
              <a:buClr>
                <a:schemeClr val="dk1"/>
              </a:buClr>
              <a:buSzPts val="2400"/>
              <a:buFont typeface="Libre Franklin Medium"/>
              <a:buAutoNum type="arabicPeriod" startAt="2"/>
            </a:pPr>
            <a:r>
              <a:rPr lang="fr-FR" sz="2600" dirty="0"/>
              <a:t>Colonne F : calculer le pourcentage de fièvre pour chaque jour :</a:t>
            </a:r>
          </a:p>
          <a:p>
            <a:pPr marL="457200" lvl="1" indent="0" algn="l" rtl="0">
              <a:lnSpc>
                <a:spcPct val="100000"/>
              </a:lnSpc>
              <a:spcBef>
                <a:spcPts val="1000"/>
              </a:spcBef>
              <a:spcAft>
                <a:spcPts val="0"/>
              </a:spcAft>
              <a:buClr>
                <a:schemeClr val="dk1"/>
              </a:buClr>
              <a:buSzPts val="2400"/>
              <a:buNone/>
            </a:pPr>
            <a:r>
              <a:rPr lang="fr-FR" sz="2600" b="1" dirty="0"/>
              <a:t>	</a:t>
            </a:r>
            <a:r>
              <a:rPr lang="fr-FR" sz="2600" b="1" u="sng" dirty="0"/>
              <a:t>Nombre de malades ayant de la fièvre</a:t>
            </a:r>
            <a:r>
              <a:rPr lang="fr-FR" sz="2600" b="1" dirty="0"/>
              <a:t> x 100</a:t>
            </a:r>
            <a:br>
              <a:rPr lang="fr-FR" sz="2600" b="1" dirty="0"/>
            </a:br>
            <a:r>
              <a:rPr lang="fr-FR" sz="2600" b="1" dirty="0"/>
              <a:t>                      Nombre de malades</a:t>
            </a:r>
            <a:endParaRPr lang="fr-FR" sz="2600" dirty="0"/>
          </a:p>
          <a:p>
            <a:pPr marL="914400" lvl="1" indent="-457200" algn="l" rtl="0">
              <a:lnSpc>
                <a:spcPct val="100000"/>
              </a:lnSpc>
              <a:spcBef>
                <a:spcPts val="1000"/>
              </a:spcBef>
              <a:spcAft>
                <a:spcPts val="0"/>
              </a:spcAft>
              <a:buClr>
                <a:schemeClr val="dk1"/>
              </a:buClr>
              <a:buSzPts val="2400"/>
              <a:buFont typeface="Libre Franklin Medium"/>
              <a:buAutoNum type="arabicPeriod" startAt="5"/>
            </a:pPr>
            <a:r>
              <a:rPr lang="fr-FR" sz="2600" dirty="0"/>
              <a:t>Ajuster le pourcentage à zéro décimale</a:t>
            </a:r>
            <a:endParaRPr lang="fr-FR" sz="2600" dirty="0">
              <a:highlight>
                <a:srgbClr val="EFEFEF"/>
              </a:highlight>
            </a:endParaRPr>
          </a:p>
          <a:p>
            <a:pPr marL="914400" lvl="1" indent="-457200" algn="l" rtl="0">
              <a:lnSpc>
                <a:spcPct val="100000"/>
              </a:lnSpc>
              <a:spcBef>
                <a:spcPts val="1000"/>
              </a:spcBef>
              <a:spcAft>
                <a:spcPts val="0"/>
              </a:spcAft>
              <a:buClr>
                <a:schemeClr val="dk1"/>
              </a:buClr>
              <a:buSzPts val="2400"/>
              <a:buFont typeface="Libre Franklin Medium"/>
              <a:buAutoNum type="arabicPeriod" startAt="5"/>
            </a:pPr>
            <a:r>
              <a:rPr lang="fr-FR" sz="2600" dirty="0"/>
              <a:t>Ajuster la largeur des colonnes</a:t>
            </a:r>
            <a:endParaRPr lang="fr-FR" sz="2600" dirty="0">
              <a:highlight>
                <a:srgbClr val="F3F3F3"/>
              </a:highlight>
            </a:endParaRPr>
          </a:p>
        </p:txBody>
      </p:sp>
      <p:sp>
        <p:nvSpPr>
          <p:cNvPr id="1021" name="Google Shape;1021;p7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Formater les données (3/3)</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1027" name="Google Shape;1027;p7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L'outil de tri vous permet d'organiser une ou plusieurs </a:t>
            </a:r>
            <a:br>
              <a:rPr lang="fr-FR" dirty="0"/>
            </a:br>
            <a:r>
              <a:rPr lang="fr-FR" dirty="0"/>
              <a:t>colonnes de données</a:t>
            </a:r>
          </a:p>
          <a:p>
            <a:pPr marL="228600" lvl="0" indent="-228600" algn="l" rtl="0">
              <a:lnSpc>
                <a:spcPct val="100000"/>
              </a:lnSpc>
              <a:spcBef>
                <a:spcPts val="1000"/>
              </a:spcBef>
              <a:spcAft>
                <a:spcPts val="0"/>
              </a:spcAft>
              <a:buClr>
                <a:schemeClr val="dk1"/>
              </a:buClr>
              <a:buSzPts val="2800"/>
              <a:buChar char="•"/>
            </a:pPr>
            <a:r>
              <a:rPr lang="fr-FR" dirty="0"/>
              <a:t>Utilisez la fonction de </a:t>
            </a:r>
            <a:r>
              <a:rPr lang="fr-FR" b="1" dirty="0"/>
              <a:t>tri </a:t>
            </a:r>
            <a:r>
              <a:rPr lang="fr-FR" dirty="0"/>
              <a:t>pour vérifier</a:t>
            </a:r>
          </a:p>
          <a:p>
            <a:pPr lvl="1" algn="l" rtl="0">
              <a:lnSpc>
                <a:spcPct val="100000"/>
              </a:lnSpc>
              <a:spcBef>
                <a:spcPts val="1000"/>
              </a:spcBef>
              <a:spcAft>
                <a:spcPts val="0"/>
              </a:spcAft>
              <a:buSzPts val="2400"/>
            </a:pPr>
            <a:r>
              <a:rPr lang="fr-FR" dirty="0"/>
              <a:t>Données manquantes</a:t>
            </a:r>
          </a:p>
          <a:p>
            <a:pPr lvl="1" algn="l" rtl="0">
              <a:lnSpc>
                <a:spcPct val="100000"/>
              </a:lnSpc>
              <a:spcBef>
                <a:spcPts val="1000"/>
              </a:spcBef>
              <a:spcAft>
                <a:spcPts val="0"/>
              </a:spcAft>
              <a:buSzPts val="2400"/>
            </a:pPr>
            <a:r>
              <a:rPr lang="fr-FR" dirty="0"/>
              <a:t>Fautes d'orthographe et incohérences</a:t>
            </a:r>
          </a:p>
          <a:p>
            <a:pPr lvl="1" algn="l" rtl="0">
              <a:lnSpc>
                <a:spcPct val="100000"/>
              </a:lnSpc>
              <a:spcBef>
                <a:spcPts val="1000"/>
              </a:spcBef>
              <a:spcAft>
                <a:spcPts val="0"/>
              </a:spcAft>
              <a:buSzPts val="2400"/>
            </a:pPr>
            <a:r>
              <a:rPr lang="fr-FR" dirty="0"/>
              <a:t>Erreurs d'organisation des données</a:t>
            </a:r>
          </a:p>
          <a:p>
            <a:pPr lvl="1" algn="l" rtl="0">
              <a:lnSpc>
                <a:spcPct val="100000"/>
              </a:lnSpc>
              <a:spcBef>
                <a:spcPts val="1000"/>
              </a:spcBef>
              <a:spcAft>
                <a:spcPts val="0"/>
              </a:spcAft>
              <a:buSzPts val="2400"/>
            </a:pPr>
            <a:r>
              <a:rPr lang="fr-FR" dirty="0"/>
              <a:t>Formatage correct</a:t>
            </a:r>
          </a:p>
          <a:p>
            <a:pPr lvl="1" algn="l" rtl="0">
              <a:lnSpc>
                <a:spcPct val="100000"/>
              </a:lnSpc>
              <a:spcBef>
                <a:spcPts val="1000"/>
              </a:spcBef>
              <a:spcAft>
                <a:spcPts val="0"/>
              </a:spcAft>
              <a:buSzPts val="2400"/>
            </a:pPr>
            <a:r>
              <a:rPr lang="fr-FR" dirty="0"/>
              <a:t>Calculs corrects (formules, fonctions)</a:t>
            </a:r>
          </a:p>
          <a:p>
            <a:pPr marL="228600" lvl="0" indent="-228600" algn="l" rtl="0">
              <a:lnSpc>
                <a:spcPct val="100000"/>
              </a:lnSpc>
              <a:spcBef>
                <a:spcPts val="1000"/>
              </a:spcBef>
              <a:spcAft>
                <a:spcPts val="0"/>
              </a:spcAft>
              <a:buClr>
                <a:schemeClr val="dk1"/>
              </a:buClr>
              <a:buSzPts val="2800"/>
              <a:buChar char="•"/>
            </a:pPr>
            <a:r>
              <a:rPr lang="fr-FR" b="1" dirty="0"/>
              <a:t>Copier </a:t>
            </a:r>
            <a:r>
              <a:rPr lang="fr-FR" dirty="0"/>
              <a:t>puis </a:t>
            </a:r>
            <a:r>
              <a:rPr lang="fr-FR" b="1" dirty="0"/>
              <a:t>coller en tant que valeurs </a:t>
            </a:r>
            <a:r>
              <a:rPr lang="fr-FR" dirty="0"/>
              <a:t>l'ensemble des données avant de les trier ou de les filtrer</a:t>
            </a:r>
          </a:p>
          <a:p>
            <a:pPr marL="0" lvl="0" indent="0" algn="l" rtl="0">
              <a:lnSpc>
                <a:spcPct val="100000"/>
              </a:lnSpc>
              <a:spcBef>
                <a:spcPts val="1000"/>
              </a:spcBef>
              <a:spcAft>
                <a:spcPts val="0"/>
              </a:spcAft>
              <a:buClr>
                <a:schemeClr val="dk1"/>
              </a:buClr>
              <a:buSzPts val="2800"/>
              <a:buNone/>
            </a:pPr>
            <a:endParaRPr lang="fr-FR" dirty="0"/>
          </a:p>
          <a:p>
            <a:pPr marL="0" lvl="0" indent="0" algn="l" rtl="0">
              <a:lnSpc>
                <a:spcPct val="100000"/>
              </a:lnSpc>
              <a:spcBef>
                <a:spcPts val="1000"/>
              </a:spcBef>
              <a:spcAft>
                <a:spcPts val="0"/>
              </a:spcAft>
              <a:buClr>
                <a:schemeClr val="dk1"/>
              </a:buClr>
              <a:buSzPts val="2800"/>
              <a:buNone/>
            </a:pPr>
            <a:endParaRPr lang="fr-FR" dirty="0"/>
          </a:p>
        </p:txBody>
      </p:sp>
      <p:sp>
        <p:nvSpPr>
          <p:cNvPr id="1028" name="Google Shape;1028;p7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Trier les données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7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tri : </a:t>
            </a:r>
            <a:br>
              <a:rPr lang="fr-FR" dirty="0">
                <a:latin typeface="Franklin Gothic Medium" panose="020B0603020102020204" pitchFamily="34" charset="0"/>
              </a:rPr>
            </a:br>
            <a:r>
              <a:rPr lang="fr-FR" dirty="0">
                <a:latin typeface="Franklin Gothic Medium" panose="020B0603020102020204" pitchFamily="34" charset="0"/>
              </a:rPr>
              <a:t>Sélectionner une plage de données</a:t>
            </a:r>
          </a:p>
        </p:txBody>
      </p:sp>
      <p:sp>
        <p:nvSpPr>
          <p:cNvPr id="1035" name="Google Shape;1035;p77"/>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Aller à la feuille de travail </a:t>
            </a:r>
            <a:r>
              <a:rPr lang="fr-FR" sz="2800" u="sng" dirty="0"/>
              <a:t>OSWEGO</a:t>
            </a:r>
            <a:endParaRPr lang="fr-FR" dirty="0"/>
          </a:p>
          <a:p>
            <a:pPr marL="800100" lvl="1" indent="-342900" algn="l" rtl="0">
              <a:lnSpc>
                <a:spcPct val="115000"/>
              </a:lnSpc>
              <a:spcBef>
                <a:spcPts val="500"/>
              </a:spcBef>
              <a:spcAft>
                <a:spcPts val="0"/>
              </a:spcAft>
              <a:buClr>
                <a:schemeClr val="dk1"/>
              </a:buClr>
              <a:buSzPts val="2400"/>
              <a:buFont typeface="Libre Franklin Medium"/>
              <a:buAutoNum type="arabicPeriod"/>
            </a:pPr>
            <a:r>
              <a:rPr lang="fr-FR" dirty="0">
                <a:latin typeface="Arial"/>
                <a:ea typeface="Arial"/>
                <a:cs typeface="Arial"/>
                <a:sym typeface="Arial"/>
              </a:rPr>
              <a:t>Copiez pour créer une nouvelle feuille de calcul</a:t>
            </a:r>
            <a:endParaRPr lang="fr-FR" dirty="0"/>
          </a:p>
          <a:p>
            <a:pPr marL="800100" lvl="1" indent="-342900" algn="l" rtl="0">
              <a:lnSpc>
                <a:spcPct val="115000"/>
              </a:lnSpc>
              <a:spcBef>
                <a:spcPts val="1200"/>
              </a:spcBef>
              <a:spcAft>
                <a:spcPts val="0"/>
              </a:spcAft>
              <a:buClr>
                <a:schemeClr val="dk1"/>
              </a:buClr>
              <a:buSzPts val="2400"/>
              <a:buFont typeface="Libre Franklin Medium"/>
              <a:buAutoNum type="arabicPeriod"/>
            </a:pPr>
            <a:r>
              <a:rPr lang="fr-FR" dirty="0">
                <a:latin typeface="Arial"/>
                <a:ea typeface="Arial"/>
                <a:cs typeface="Arial"/>
                <a:sym typeface="Arial"/>
              </a:rPr>
              <a:t>Nommez cette feuille de calcul « OSWEGO2 »</a:t>
            </a:r>
          </a:p>
          <a:p>
            <a:pPr marL="800100" lvl="1" indent="-342900" algn="l" rtl="0">
              <a:lnSpc>
                <a:spcPct val="115000"/>
              </a:lnSpc>
              <a:spcBef>
                <a:spcPts val="1200"/>
              </a:spcBef>
              <a:spcAft>
                <a:spcPts val="0"/>
              </a:spcAft>
              <a:buClr>
                <a:schemeClr val="dk1"/>
              </a:buClr>
              <a:buSzPts val="2400"/>
              <a:buFont typeface="Libre Franklin Medium"/>
              <a:buAutoNum type="arabicPeriod"/>
            </a:pPr>
            <a:r>
              <a:rPr lang="fr-FR" dirty="0">
                <a:latin typeface="Arial"/>
                <a:ea typeface="Arial"/>
                <a:cs typeface="Arial"/>
                <a:sym typeface="Arial"/>
              </a:rPr>
              <a:t>Mettez en évidence l'ensemble des plages de données pour chaque identifiant unique</a:t>
            </a:r>
            <a:endParaRPr lang="fr-FR" dirty="0"/>
          </a:p>
          <a:p>
            <a:pPr marL="800100" lvl="1" indent="-342900" algn="l" rtl="0">
              <a:lnSpc>
                <a:spcPct val="115000"/>
              </a:lnSpc>
              <a:spcBef>
                <a:spcPts val="1200"/>
              </a:spcBef>
              <a:spcAft>
                <a:spcPts val="0"/>
              </a:spcAft>
              <a:buClr>
                <a:schemeClr val="dk1"/>
              </a:buClr>
              <a:buSzPts val="2400"/>
              <a:buFont typeface="Libre Franklin Medium"/>
              <a:buAutoNum type="arabicPeriod"/>
            </a:pPr>
            <a:r>
              <a:rPr lang="fr-FR" dirty="0">
                <a:latin typeface="Arial"/>
                <a:ea typeface="Arial"/>
                <a:cs typeface="Arial"/>
                <a:sym typeface="Arial"/>
              </a:rPr>
              <a:t>Utilisez</a:t>
            </a:r>
            <a:r>
              <a:rPr lang="fr-FR" dirty="0"/>
              <a:t> </a:t>
            </a:r>
            <a:r>
              <a:rPr lang="fr-FR" b="1" dirty="0"/>
              <a:t>SUPPRIMER</a:t>
            </a:r>
            <a:r>
              <a:rPr lang="fr-FR" b="1" dirty="0">
                <a:latin typeface="Arial"/>
                <a:ea typeface="Arial"/>
                <a:cs typeface="Arial"/>
                <a:sym typeface="Arial"/>
              </a:rPr>
              <a:t> </a:t>
            </a:r>
            <a:r>
              <a:rPr lang="fr-FR" dirty="0">
                <a:latin typeface="Arial"/>
                <a:ea typeface="Arial"/>
                <a:cs typeface="Arial"/>
                <a:sym typeface="Arial"/>
              </a:rPr>
              <a:t>pour revenir sur vos erreurs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Google Shape;1041;p78"/>
          <p:cNvSpPr txBox="1">
            <a:spLocks noGrp="1"/>
          </p:cNvSpPr>
          <p:nvPr>
            <p:ph sz="half" idx="2"/>
          </p:nvPr>
        </p:nvSpPr>
        <p:spPr>
          <a:xfrm>
            <a:off x="838200" y="1478857"/>
            <a:ext cx="5711456" cy="463930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800" dirty="0"/>
              <a:t>Sélectionnez une feuille de calcul entière en cliquant dans le coin supérieur gauche de la feuille de calcul</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800" dirty="0">
                <a:latin typeface="Arial"/>
                <a:ea typeface="Arial"/>
                <a:cs typeface="Arial"/>
                <a:sym typeface="Arial"/>
              </a:rPr>
              <a:t>Dans l'onglet Accueil, sélectionnez </a:t>
            </a:r>
            <a:r>
              <a:rPr lang="fr-FR" sz="2800" b="1" dirty="0">
                <a:latin typeface="Arial"/>
                <a:ea typeface="Arial"/>
                <a:cs typeface="Arial"/>
                <a:sym typeface="Arial"/>
              </a:rPr>
              <a:t>Trier et filtrer</a:t>
            </a:r>
            <a:endParaRPr lang="fr-FR" sz="2800" i="1" dirty="0">
              <a:latin typeface="Arial"/>
              <a:ea typeface="Arial"/>
              <a:cs typeface="Arial"/>
              <a:sym typeface="Arial"/>
            </a:endParaRP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800" dirty="0">
                <a:latin typeface="Arial"/>
                <a:ea typeface="Arial"/>
                <a:cs typeface="Arial"/>
                <a:sym typeface="Arial"/>
              </a:rPr>
              <a:t>Sélectionnez le </a:t>
            </a:r>
            <a:r>
              <a:rPr lang="fr-FR" sz="2800" b="1" dirty="0">
                <a:latin typeface="Arial"/>
                <a:ea typeface="Arial"/>
                <a:cs typeface="Arial"/>
                <a:sym typeface="Arial"/>
              </a:rPr>
              <a:t>tri personnalisé</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800" dirty="0">
                <a:latin typeface="Arial"/>
                <a:ea typeface="Arial"/>
                <a:cs typeface="Arial"/>
                <a:sym typeface="Arial"/>
              </a:rPr>
              <a:t>Sélectionnez les critères de tri</a:t>
            </a:r>
            <a:endParaRPr lang="fr-FR" sz="2800" dirty="0"/>
          </a:p>
        </p:txBody>
      </p:sp>
      <p:sp>
        <p:nvSpPr>
          <p:cNvPr id="1042" name="Google Shape;1042;p7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tri : Feuille de calcul complète</a:t>
            </a:r>
          </a:p>
        </p:txBody>
      </p:sp>
      <p:pic>
        <p:nvPicPr>
          <p:cNvPr id="2" name="Image 17" descr="Une image contenant texte, Police, capture d’écran, diagramme&#10;&#10;Description générée automatiquement">
            <a:extLst>
              <a:ext uri="{FF2B5EF4-FFF2-40B4-BE49-F238E27FC236}">
                <a16:creationId xmlns:a16="http://schemas.microsoft.com/office/drawing/2014/main" id="{A712F976-BF18-B793-8EDD-41AF3433B1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9377" y="2627993"/>
            <a:ext cx="4564423" cy="1508900"/>
          </a:xfrm>
          <a:prstGeom prst="rect">
            <a:avLst/>
          </a:prstGeom>
          <a:ln w="12700">
            <a:solidFill>
              <a:schemeClr val="tx1"/>
            </a:solidFill>
          </a:ln>
        </p:spPr>
      </p:pic>
      <p:sp>
        <p:nvSpPr>
          <p:cNvPr id="3" name="Rectangle 2">
            <a:extLst>
              <a:ext uri="{FF2B5EF4-FFF2-40B4-BE49-F238E27FC236}">
                <a16:creationId xmlns:a16="http://schemas.microsoft.com/office/drawing/2014/main" id="{D1EA2251-A900-7117-B1AB-3D3F4F583BA3}"/>
              </a:ext>
            </a:extLst>
          </p:cNvPr>
          <p:cNvSpPr>
            <a:spLocks/>
          </p:cNvSpPr>
          <p:nvPr/>
        </p:nvSpPr>
        <p:spPr>
          <a:xfrm>
            <a:off x="7427467" y="2703028"/>
            <a:ext cx="715351" cy="1260856"/>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2" name="Google Shape;1052;p7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dirty="0"/>
              <a:t>La fenêtre de dialogue de tri s'affiche </a:t>
            </a:r>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Exclure les en-têtes du tri des données en cliquant sur </a:t>
            </a:r>
            <a:br>
              <a:rPr lang="fr-FR" dirty="0"/>
            </a:br>
            <a:r>
              <a:rPr lang="fr-FR" b="1" dirty="0"/>
              <a:t>Mes données ont des en-têtes </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dirty="0"/>
              <a:t>Trier </a:t>
            </a:r>
            <a:r>
              <a:rPr lang="fr-FR" sz="3200" dirty="0">
                <a:latin typeface="Arial"/>
                <a:ea typeface="Arial"/>
                <a:cs typeface="Arial"/>
                <a:sym typeface="Arial"/>
              </a:rPr>
              <a:t>par colonne, par valeur et par ordre</a:t>
            </a:r>
            <a:endParaRPr lang="fr-FR" sz="3200" dirty="0"/>
          </a:p>
          <a:p>
            <a:pPr marL="0" lvl="0" indent="0" algn="l" rtl="0">
              <a:lnSpc>
                <a:spcPct val="100000"/>
              </a:lnSpc>
              <a:spcBef>
                <a:spcPts val="1000"/>
              </a:spcBef>
              <a:spcAft>
                <a:spcPts val="0"/>
              </a:spcAft>
              <a:buClr>
                <a:schemeClr val="dk1"/>
              </a:buClr>
              <a:buSzPts val="2800"/>
              <a:buNone/>
            </a:pPr>
            <a:endParaRPr lang="fr-FR" dirty="0"/>
          </a:p>
        </p:txBody>
      </p:sp>
      <p:sp>
        <p:nvSpPr>
          <p:cNvPr id="1053" name="Google Shape;1053;p7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tri : Boîte de dialogue </a:t>
            </a:r>
          </a:p>
        </p:txBody>
      </p:sp>
      <p:pic>
        <p:nvPicPr>
          <p:cNvPr id="2" name="Image 18" descr="Une image contenant texte, nombre, Police, logiciel&#10;&#10;Description générée automatiquement">
            <a:extLst>
              <a:ext uri="{FF2B5EF4-FFF2-40B4-BE49-F238E27FC236}">
                <a16:creationId xmlns:a16="http://schemas.microsoft.com/office/drawing/2014/main" id="{27C29C30-FA98-A535-EF27-EC4409B2D6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7145" y="3798511"/>
            <a:ext cx="5731510" cy="2632075"/>
          </a:xfrm>
          <a:prstGeom prst="rect">
            <a:avLst/>
          </a:prstGeom>
          <a:ln w="12700">
            <a:solidFill>
              <a:schemeClr val="tx1"/>
            </a:solidFill>
          </a:ln>
        </p:spPr>
      </p:pic>
      <p:sp>
        <p:nvSpPr>
          <p:cNvPr id="3" name="Rectangle 2">
            <a:extLst>
              <a:ext uri="{FF2B5EF4-FFF2-40B4-BE49-F238E27FC236}">
                <a16:creationId xmlns:a16="http://schemas.microsoft.com/office/drawing/2014/main" id="{C7033EFE-0F99-8C85-53AD-0457C389D142}"/>
              </a:ext>
            </a:extLst>
          </p:cNvPr>
          <p:cNvSpPr>
            <a:spLocks/>
          </p:cNvSpPr>
          <p:nvPr/>
        </p:nvSpPr>
        <p:spPr>
          <a:xfrm>
            <a:off x="5024264" y="3971093"/>
            <a:ext cx="1940468" cy="372307"/>
          </a:xfrm>
          <a:prstGeom prst="rect">
            <a:avLst/>
          </a:prstGeom>
          <a:noFill/>
          <a:ln w="57150" cap="flat" cmpd="sng" algn="ctr">
            <a:solidFill>
              <a:srgbClr val="F7941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8"/>
          <p:cNvSpPr txBox="1">
            <a:spLocks noGrp="1"/>
          </p:cNvSpPr>
          <p:nvPr>
            <p:ph sz="half" idx="2"/>
          </p:nvPr>
        </p:nvSpPr>
        <p:spPr>
          <a:xfrm>
            <a:off x="792480" y="1866926"/>
            <a:ext cx="3089223" cy="463930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800"/>
              <a:buNone/>
            </a:pPr>
            <a:r>
              <a:rPr lang="fr-FR" sz="2800" dirty="0"/>
              <a:t>Raccourci vers :</a:t>
            </a:r>
            <a:endParaRPr lang="fr-FR" dirty="0"/>
          </a:p>
          <a:p>
            <a:pPr marL="228600" lvl="0" indent="-228600" algn="l" rtl="0">
              <a:lnSpc>
                <a:spcPct val="100000"/>
              </a:lnSpc>
              <a:spcBef>
                <a:spcPts val="1000"/>
              </a:spcBef>
              <a:spcAft>
                <a:spcPts val="0"/>
              </a:spcAft>
              <a:buClr>
                <a:schemeClr val="dk1"/>
              </a:buClr>
              <a:buSzPts val="2800"/>
              <a:buChar char="•"/>
            </a:pPr>
            <a:r>
              <a:rPr lang="fr-FR" sz="2800" dirty="0"/>
              <a:t>Enregistrer</a:t>
            </a:r>
            <a:endParaRPr lang="fr-FR" dirty="0"/>
          </a:p>
          <a:p>
            <a:pPr marL="228600" lvl="0" indent="-228600" algn="l" rtl="0">
              <a:lnSpc>
                <a:spcPct val="100000"/>
              </a:lnSpc>
              <a:spcBef>
                <a:spcPts val="1000"/>
              </a:spcBef>
              <a:spcAft>
                <a:spcPts val="0"/>
              </a:spcAft>
              <a:buClr>
                <a:schemeClr val="dk1"/>
              </a:buClr>
              <a:buSzPts val="2800"/>
              <a:buChar char="•"/>
            </a:pPr>
            <a:r>
              <a:rPr lang="fr-FR" sz="2800" dirty="0"/>
              <a:t>Supprimer</a:t>
            </a:r>
          </a:p>
          <a:p>
            <a:pPr marL="228600" lvl="0" indent="-228600" algn="l" rtl="0">
              <a:lnSpc>
                <a:spcPct val="100000"/>
              </a:lnSpc>
              <a:spcBef>
                <a:spcPts val="1000"/>
              </a:spcBef>
              <a:spcAft>
                <a:spcPts val="0"/>
              </a:spcAft>
              <a:buSzPts val="2800"/>
              <a:buChar char="•"/>
            </a:pPr>
            <a:r>
              <a:rPr lang="fr-FR" sz="2800" dirty="0"/>
              <a:t>Rétablir</a:t>
            </a:r>
            <a:endParaRPr lang="fr-FR" dirty="0"/>
          </a:p>
          <a:p>
            <a:pPr marL="228600" lvl="0" indent="-228600" algn="l" rtl="0">
              <a:lnSpc>
                <a:spcPct val="100000"/>
              </a:lnSpc>
              <a:spcBef>
                <a:spcPts val="1000"/>
              </a:spcBef>
              <a:spcAft>
                <a:spcPts val="0"/>
              </a:spcAft>
              <a:buClr>
                <a:schemeClr val="dk1"/>
              </a:buClr>
              <a:buSzPts val="2800"/>
              <a:buChar char="•"/>
            </a:pPr>
            <a:r>
              <a:rPr lang="fr-FR" sz="2800" dirty="0"/>
              <a:t>Imprimer</a:t>
            </a:r>
            <a:endParaRPr lang="fr-FR" dirty="0"/>
          </a:p>
        </p:txBody>
      </p:sp>
      <p:sp>
        <p:nvSpPr>
          <p:cNvPr id="364" name="Google Shape;364;p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Barre d’accès rapide</a:t>
            </a:r>
          </a:p>
        </p:txBody>
      </p:sp>
      <p:pic>
        <p:nvPicPr>
          <p:cNvPr id="2" name="Image 2" descr="Une image contenant texte, capture d’écran, nombre, Police&#10;&#10;Description générée automatiquement">
            <a:extLst>
              <a:ext uri="{FF2B5EF4-FFF2-40B4-BE49-F238E27FC236}">
                <a16:creationId xmlns:a16="http://schemas.microsoft.com/office/drawing/2014/main" id="{575E780B-0ADD-25F9-4A7A-EBE98197FF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101" y="1866926"/>
            <a:ext cx="7040699" cy="3542191"/>
          </a:xfrm>
          <a:prstGeom prst="rect">
            <a:avLst/>
          </a:prstGeom>
          <a:ln w="12700">
            <a:solidFill>
              <a:schemeClr val="tx1"/>
            </a:solidFill>
          </a:ln>
        </p:spPr>
      </p:pic>
      <p:sp>
        <p:nvSpPr>
          <p:cNvPr id="366" name="Google Shape;366;p8"/>
          <p:cNvSpPr txBox="1"/>
          <p:nvPr/>
        </p:nvSpPr>
        <p:spPr>
          <a:xfrm>
            <a:off x="4345759" y="1915913"/>
            <a:ext cx="5435056" cy="533374"/>
          </a:xfrm>
          <a:prstGeom prst="rect">
            <a:avLst/>
          </a:prstGeom>
          <a:noFill/>
          <a:ln w="635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8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ts val="2800"/>
              <a:buFont typeface="Libre Franklin Medium"/>
              <a:buAutoNum type="arabicPeriod"/>
            </a:pPr>
            <a:r>
              <a:rPr lang="fr-FR" sz="2800" dirty="0"/>
              <a:t>Sélectionnez </a:t>
            </a:r>
            <a:r>
              <a:rPr lang="fr-FR" sz="2800" b="1" dirty="0"/>
              <a:t>MALADE </a:t>
            </a:r>
            <a:r>
              <a:rPr lang="fr-FR" sz="2800" dirty="0">
                <a:latin typeface="Arial"/>
                <a:ea typeface="Arial"/>
                <a:cs typeface="Arial"/>
                <a:sym typeface="Arial"/>
              </a:rPr>
              <a:t>dans la liste déroulante « Trier par » des variables de la base de données Oswego</a:t>
            </a:r>
            <a:endParaRPr lang="fr-FR" dirty="0"/>
          </a:p>
          <a:p>
            <a:pPr marL="342900" lvl="0" indent="-342900" algn="l" rtl="0">
              <a:lnSpc>
                <a:spcPct val="100000"/>
              </a:lnSpc>
              <a:spcBef>
                <a:spcPts val="1000"/>
              </a:spcBef>
              <a:spcAft>
                <a:spcPts val="0"/>
              </a:spcAft>
              <a:buClr>
                <a:schemeClr val="dk1"/>
              </a:buClr>
              <a:buSzPts val="2800"/>
              <a:buFont typeface="Libre Franklin Medium"/>
              <a:buAutoNum type="arabicPeriod"/>
            </a:pPr>
            <a:r>
              <a:rPr lang="fr-FR" sz="2800" dirty="0">
                <a:latin typeface="Arial"/>
                <a:ea typeface="Arial"/>
                <a:cs typeface="Arial"/>
                <a:sym typeface="Arial"/>
              </a:rPr>
              <a:t>Cliquez sur </a:t>
            </a:r>
            <a:r>
              <a:rPr lang="fr-FR" sz="2800" b="1" dirty="0">
                <a:latin typeface="Arial"/>
                <a:ea typeface="Arial"/>
                <a:cs typeface="Arial"/>
                <a:sym typeface="Arial"/>
              </a:rPr>
              <a:t>OK</a:t>
            </a:r>
            <a:endParaRPr lang="fr-FR" sz="2800" dirty="0"/>
          </a:p>
          <a:p>
            <a:pPr marL="0" lvl="0" indent="0" algn="l" rtl="0">
              <a:lnSpc>
                <a:spcPct val="100000"/>
              </a:lnSpc>
              <a:spcBef>
                <a:spcPts val="1000"/>
              </a:spcBef>
              <a:spcAft>
                <a:spcPts val="0"/>
              </a:spcAft>
              <a:buClr>
                <a:schemeClr val="dk1"/>
              </a:buClr>
              <a:buSzPts val="2800"/>
              <a:buNone/>
            </a:pPr>
            <a:endParaRPr lang="fr-FR" dirty="0"/>
          </a:p>
        </p:txBody>
      </p:sp>
      <p:sp>
        <p:nvSpPr>
          <p:cNvPr id="1063" name="Google Shape;1063;p8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tri : Niveau 1 Tri</a:t>
            </a:r>
          </a:p>
        </p:txBody>
      </p:sp>
      <p:pic>
        <p:nvPicPr>
          <p:cNvPr id="2" name="Image 18" descr="Une image contenant texte, nombre, Police, logiciel&#10;&#10;Description générée automatiquement">
            <a:extLst>
              <a:ext uri="{FF2B5EF4-FFF2-40B4-BE49-F238E27FC236}">
                <a16:creationId xmlns:a16="http://schemas.microsoft.com/office/drawing/2014/main" id="{7EFEA10E-E953-F3BA-4755-9544A0DCDE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084" y="3227011"/>
            <a:ext cx="5168858" cy="2373689"/>
          </a:xfrm>
          <a:prstGeom prst="rect">
            <a:avLst/>
          </a:prstGeom>
          <a:ln w="12700">
            <a:solidFill>
              <a:schemeClr val="tx1"/>
            </a:solidFill>
          </a:ln>
        </p:spPr>
      </p:pic>
      <p:pic>
        <p:nvPicPr>
          <p:cNvPr id="3" name="Image 19" descr="Une image contenant texte, logiciel, nombre, Police&#10;&#10;Description générée automatiquement">
            <a:extLst>
              <a:ext uri="{FF2B5EF4-FFF2-40B4-BE49-F238E27FC236}">
                <a16:creationId xmlns:a16="http://schemas.microsoft.com/office/drawing/2014/main" id="{B1007D3D-E3BA-B664-5D6D-51AFCE457E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0502" y="3227011"/>
            <a:ext cx="4853298" cy="2373689"/>
          </a:xfrm>
          <a:prstGeom prst="rect">
            <a:avLst/>
          </a:prstGeom>
          <a:ln w="12700">
            <a:solidFill>
              <a:schemeClr val="tx1"/>
            </a:solidFill>
          </a:ln>
        </p:spPr>
      </p:pic>
      <p:sp>
        <p:nvSpPr>
          <p:cNvPr id="4" name="Rectangle 3">
            <a:extLst>
              <a:ext uri="{FF2B5EF4-FFF2-40B4-BE49-F238E27FC236}">
                <a16:creationId xmlns:a16="http://schemas.microsoft.com/office/drawing/2014/main" id="{9D89AEA1-33A4-12AC-A2CA-5FA1539E2413}"/>
              </a:ext>
            </a:extLst>
          </p:cNvPr>
          <p:cNvSpPr>
            <a:spLocks/>
          </p:cNvSpPr>
          <p:nvPr/>
        </p:nvSpPr>
        <p:spPr>
          <a:xfrm>
            <a:off x="1224641" y="3863827"/>
            <a:ext cx="2106387" cy="381602"/>
          </a:xfrm>
          <a:prstGeom prst="rect">
            <a:avLst/>
          </a:prstGeom>
          <a:noFill/>
          <a:ln w="57150" cap="flat" cmpd="sng" algn="ctr">
            <a:solidFill>
              <a:srgbClr val="F7941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071"/>
        <p:cNvGrpSpPr/>
        <p:nvPr/>
      </p:nvGrpSpPr>
      <p:grpSpPr>
        <a:xfrm>
          <a:off x="0" y="0"/>
          <a:ext cx="0" cy="0"/>
          <a:chOff x="0" y="0"/>
          <a:chExt cx="0" cy="0"/>
        </a:xfrm>
      </p:grpSpPr>
      <p:sp>
        <p:nvSpPr>
          <p:cNvPr id="1072" name="Google Shape;1072;p81"/>
          <p:cNvSpPr txBox="1">
            <a:spLocks noGrp="1"/>
          </p:cNvSpPr>
          <p:nvPr>
            <p:ph sz="half" idx="2"/>
          </p:nvPr>
        </p:nvSpPr>
        <p:spPr>
          <a:xfrm>
            <a:off x="6928533" y="1549533"/>
            <a:ext cx="4889034"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800"/>
              <a:buFont typeface="Libre Franklin Medium"/>
              <a:buAutoNum type="arabicPeriod"/>
            </a:pPr>
            <a:r>
              <a:rPr lang="fr-FR" sz="2800" dirty="0"/>
              <a:t>Cliquez sur </a:t>
            </a:r>
            <a:br>
              <a:rPr lang="fr-FR" sz="2800" dirty="0"/>
            </a:br>
            <a:r>
              <a:rPr lang="fr-FR" sz="2800" b="1" dirty="0"/>
              <a:t>Ajouter un niveau</a:t>
            </a:r>
            <a:endParaRPr lang="fr-FR" dirty="0"/>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Sélectionnez </a:t>
            </a:r>
            <a:r>
              <a:rPr lang="fr-FR" sz="2800" b="1" dirty="0"/>
              <a:t>HEUREDEBUT</a:t>
            </a:r>
          </a:p>
          <a:p>
            <a:pPr marL="342900" marR="0" lvl="0" indent="-342900" algn="l" rtl="0">
              <a:lnSpc>
                <a:spcPct val="100000"/>
              </a:lnSpc>
              <a:spcBef>
                <a:spcPts val="1000"/>
              </a:spcBef>
              <a:spcAft>
                <a:spcPts val="0"/>
              </a:spcAft>
              <a:buClr>
                <a:schemeClr val="dk1"/>
              </a:buClr>
              <a:buSzPts val="2800"/>
              <a:buFont typeface="Libre Franklin Medium"/>
              <a:buAutoNum type="arabicPeriod"/>
            </a:pPr>
            <a:r>
              <a:rPr lang="fr-FR" sz="2800" dirty="0"/>
              <a:t>Sauvegardez votre travail en cliquant sur l'icône Enregistrez  </a:t>
            </a: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1073" name="Google Shape;1073;p8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tri : Ajouter un niveau</a:t>
            </a:r>
          </a:p>
        </p:txBody>
      </p:sp>
      <p:pic>
        <p:nvPicPr>
          <p:cNvPr id="1074" name="Google Shape;1074;p81" descr="The screen capture shows the Save icon. " title="Save Icon"/>
          <p:cNvPicPr preferRelativeResize="0"/>
          <p:nvPr/>
        </p:nvPicPr>
        <p:blipFill rotWithShape="1">
          <a:blip r:embed="rId3">
            <a:alphaModFix/>
          </a:blip>
          <a:srcRect l="579" t="15215" r="97935" b="82317"/>
          <a:stretch/>
        </p:blipFill>
        <p:spPr>
          <a:xfrm>
            <a:off x="9186291" y="4402018"/>
            <a:ext cx="641651" cy="596448"/>
          </a:xfrm>
          <a:prstGeom prst="rect">
            <a:avLst/>
          </a:prstGeom>
          <a:noFill/>
          <a:ln w="12700">
            <a:solidFill>
              <a:schemeClr val="tx1"/>
            </a:solidFill>
          </a:ln>
          <a:effectLst>
            <a:outerShdw blurRad="50800" dist="38100" dir="2700000" algn="tl" rotWithShape="0">
              <a:srgbClr val="000000">
                <a:alpha val="40000"/>
              </a:srgbClr>
            </a:outerShdw>
          </a:effectLst>
        </p:spPr>
      </p:pic>
      <p:pic>
        <p:nvPicPr>
          <p:cNvPr id="2" name="Image 22" descr="Une image contenant texte, Police, nombre, logiciel&#10;&#10;Description générée automatiquement">
            <a:extLst>
              <a:ext uri="{FF2B5EF4-FFF2-40B4-BE49-F238E27FC236}">
                <a16:creationId xmlns:a16="http://schemas.microsoft.com/office/drawing/2014/main" id="{9800A7BF-E1E6-6110-B39F-4768A8C115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702" y="1549533"/>
            <a:ext cx="5195298" cy="2385831"/>
          </a:xfrm>
          <a:prstGeom prst="rect">
            <a:avLst/>
          </a:prstGeom>
          <a:ln w="12700">
            <a:solidFill>
              <a:schemeClr val="tx1"/>
            </a:solidFill>
          </a:ln>
        </p:spPr>
      </p:pic>
      <p:pic>
        <p:nvPicPr>
          <p:cNvPr id="3" name="Image 21" descr="Une image contenant texte, logiciel, Police, nombre&#10;&#10;Description générée automatiquement">
            <a:extLst>
              <a:ext uri="{FF2B5EF4-FFF2-40B4-BE49-F238E27FC236}">
                <a16:creationId xmlns:a16="http://schemas.microsoft.com/office/drawing/2014/main" id="{3A2F388F-85D0-148A-E43F-163C707884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0702" y="4166316"/>
            <a:ext cx="5195298" cy="2234484"/>
          </a:xfrm>
          <a:prstGeom prst="rect">
            <a:avLst/>
          </a:prstGeom>
          <a:ln w="12700">
            <a:solidFill>
              <a:schemeClr val="tx1"/>
            </a:solidFill>
          </a:ln>
        </p:spPr>
      </p:pic>
      <p:sp>
        <p:nvSpPr>
          <p:cNvPr id="4" name="Rectangle 3">
            <a:extLst>
              <a:ext uri="{FF2B5EF4-FFF2-40B4-BE49-F238E27FC236}">
                <a16:creationId xmlns:a16="http://schemas.microsoft.com/office/drawing/2014/main" id="{98F9D021-B46D-672C-DAF7-EC05BD70CA7C}"/>
              </a:ext>
            </a:extLst>
          </p:cNvPr>
          <p:cNvSpPr>
            <a:spLocks/>
          </p:cNvSpPr>
          <p:nvPr/>
        </p:nvSpPr>
        <p:spPr>
          <a:xfrm>
            <a:off x="1714506" y="2455691"/>
            <a:ext cx="1567543" cy="303836"/>
          </a:xfrm>
          <a:prstGeom prst="rect">
            <a:avLst/>
          </a:prstGeom>
          <a:noFill/>
          <a:ln w="57150" cap="flat" cmpd="sng" algn="ctr">
            <a:solidFill>
              <a:srgbClr val="F7941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5" name="Rectangle 4">
            <a:extLst>
              <a:ext uri="{FF2B5EF4-FFF2-40B4-BE49-F238E27FC236}">
                <a16:creationId xmlns:a16="http://schemas.microsoft.com/office/drawing/2014/main" id="{D725D6FC-0592-2BFC-7DD5-CCFB19FE3219}"/>
              </a:ext>
            </a:extLst>
          </p:cNvPr>
          <p:cNvSpPr>
            <a:spLocks/>
          </p:cNvSpPr>
          <p:nvPr/>
        </p:nvSpPr>
        <p:spPr>
          <a:xfrm>
            <a:off x="963392" y="3360988"/>
            <a:ext cx="358105" cy="263953"/>
          </a:xfrm>
          <a:prstGeom prst="rect">
            <a:avLst/>
          </a:prstGeom>
          <a:noFill/>
          <a:ln w="57150" cap="flat" cmpd="sng" algn="ctr">
            <a:solidFill>
              <a:srgbClr val="F7941D"/>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p82"/>
          <p:cNvSpPr txBox="1">
            <a:spLocks noGrp="1"/>
          </p:cNvSpPr>
          <p:nvPr>
            <p:ph sz="half" idx="2"/>
          </p:nvPr>
        </p:nvSpPr>
        <p:spPr>
          <a:xfrm>
            <a:off x="838201" y="1478857"/>
            <a:ext cx="6068786" cy="463930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chemeClr val="dk1"/>
              </a:buClr>
              <a:buSzPts val="2400"/>
              <a:buFont typeface="Arial"/>
              <a:buChar char="•"/>
            </a:pPr>
            <a:r>
              <a:rPr lang="fr-FR" sz="2400" dirty="0"/>
              <a:t>Afficher ou masquer des </a:t>
            </a:r>
            <a:br>
              <a:rPr lang="fr-FR" sz="2400" dirty="0"/>
            </a:br>
            <a:r>
              <a:rPr lang="fr-FR" sz="2400" dirty="0"/>
              <a:t>données spécifiques</a:t>
            </a:r>
            <a:endParaRPr lang="fr-FR" dirty="0"/>
          </a:p>
          <a:p>
            <a:pPr marL="0" lvl="0" indent="0" algn="l" rtl="0">
              <a:lnSpc>
                <a:spcPct val="100000"/>
              </a:lnSpc>
              <a:spcBef>
                <a:spcPts val="1000"/>
              </a:spcBef>
              <a:spcAft>
                <a:spcPts val="0"/>
              </a:spcAft>
              <a:buClr>
                <a:schemeClr val="dk1"/>
              </a:buClr>
              <a:buSzPts val="2400"/>
              <a:buNone/>
            </a:pPr>
            <a:r>
              <a:rPr lang="fr-FR" sz="2400" dirty="0"/>
              <a:t>Étapes du filtrage des données :</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Sélectionnez toutes les données de la feuille de calcul </a:t>
            </a:r>
            <a:r>
              <a:rPr lang="fr-FR" sz="2000" u="sng" dirty="0"/>
              <a:t>OSWEGO2 </a:t>
            </a:r>
            <a:r>
              <a:rPr lang="fr-FR" sz="2000" dirty="0"/>
              <a:t>en cliquant sur le coin supérieur gauche de la feuille de calcul</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Dans l'onglet Accueil, sélectionnez </a:t>
            </a:r>
            <a:br>
              <a:rPr lang="fr-FR" sz="2000" dirty="0"/>
            </a:br>
            <a:r>
              <a:rPr lang="fr-FR" sz="2000" b="1" dirty="0"/>
              <a:t>Trier et filtrer</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Sélectionner le </a:t>
            </a:r>
            <a:r>
              <a:rPr lang="fr-FR" sz="2000" b="1" dirty="0"/>
              <a:t>filtre </a:t>
            </a:r>
            <a:endParaRPr lang="fr-FR" dirty="0"/>
          </a:p>
          <a:p>
            <a:pPr marL="800100" lvl="1" indent="-342900" algn="l" rtl="0">
              <a:lnSpc>
                <a:spcPct val="100000"/>
              </a:lnSpc>
              <a:spcBef>
                <a:spcPts val="1000"/>
              </a:spcBef>
              <a:spcAft>
                <a:spcPts val="0"/>
              </a:spcAft>
              <a:buClr>
                <a:schemeClr val="dk1"/>
              </a:buClr>
              <a:buSzPts val="2000"/>
              <a:buFont typeface="Libre Franklin Medium"/>
              <a:buAutoNum type="arabicPeriod"/>
            </a:pPr>
            <a:r>
              <a:rPr lang="fr-FR" sz="2000" dirty="0"/>
              <a:t>Chaque colonne comporte désormais une flèche à côté de la lettre A, B, C, etc.</a:t>
            </a:r>
            <a:endParaRPr lang="fr-FR" dirty="0"/>
          </a:p>
          <a:p>
            <a:pPr marL="514350" lvl="0" indent="-336550" algn="l" rtl="0">
              <a:lnSpc>
                <a:spcPct val="100000"/>
              </a:lnSpc>
              <a:spcBef>
                <a:spcPts val="1000"/>
              </a:spcBef>
              <a:spcAft>
                <a:spcPts val="0"/>
              </a:spcAft>
              <a:buClr>
                <a:schemeClr val="dk1"/>
              </a:buClr>
              <a:buSzPts val="2800"/>
              <a:buFont typeface="Libre Franklin Medium"/>
              <a:buNone/>
            </a:pPr>
            <a:endParaRPr lang="fr-FR" sz="2800" dirty="0"/>
          </a:p>
          <a:p>
            <a:pPr marL="228600" lvl="0" indent="-50800" algn="l" rtl="0">
              <a:lnSpc>
                <a:spcPct val="100000"/>
              </a:lnSpc>
              <a:spcBef>
                <a:spcPts val="1000"/>
              </a:spcBef>
              <a:spcAft>
                <a:spcPts val="0"/>
              </a:spcAft>
              <a:buClr>
                <a:schemeClr val="dk1"/>
              </a:buClr>
              <a:buSzPts val="2800"/>
              <a:buNone/>
            </a:pPr>
            <a:endParaRPr lang="fr-FR" dirty="0"/>
          </a:p>
        </p:txBody>
      </p:sp>
      <p:sp>
        <p:nvSpPr>
          <p:cNvPr id="1085" name="Google Shape;1085;p8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Filtrer les données</a:t>
            </a:r>
          </a:p>
        </p:txBody>
      </p:sp>
      <p:pic>
        <p:nvPicPr>
          <p:cNvPr id="2" name="Image 17" descr="Une image contenant texte, Police, capture d’écran, diagramme&#10;&#10;Description générée automatiquement">
            <a:extLst>
              <a:ext uri="{FF2B5EF4-FFF2-40B4-BE49-F238E27FC236}">
                <a16:creationId xmlns:a16="http://schemas.microsoft.com/office/drawing/2014/main" id="{5231C4A4-AA1E-89C3-1CE3-65DD2BD30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5800" y="1918684"/>
            <a:ext cx="4063316" cy="1343245"/>
          </a:xfrm>
          <a:prstGeom prst="rect">
            <a:avLst/>
          </a:prstGeom>
          <a:ln w="12700">
            <a:solidFill>
              <a:schemeClr val="tx1"/>
            </a:solidFill>
          </a:ln>
        </p:spPr>
      </p:pic>
      <p:pic>
        <p:nvPicPr>
          <p:cNvPr id="3" name="Image 24" descr="Une image contenant texte, capture d’écran, Police, nombre&#10;&#10;Description générée automatiquement">
            <a:extLst>
              <a:ext uri="{FF2B5EF4-FFF2-40B4-BE49-F238E27FC236}">
                <a16:creationId xmlns:a16="http://schemas.microsoft.com/office/drawing/2014/main" id="{753BE136-964A-84FA-4379-ACAFF37EF0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0" y="3596069"/>
            <a:ext cx="4813300" cy="1580087"/>
          </a:xfrm>
          <a:prstGeom prst="rect">
            <a:avLst/>
          </a:prstGeom>
          <a:ln w="12700">
            <a:solidFill>
              <a:schemeClr val="tx1"/>
            </a:solidFill>
          </a:ln>
        </p:spPr>
      </p:pic>
      <p:sp>
        <p:nvSpPr>
          <p:cNvPr id="4" name="Rectangle 3">
            <a:extLst>
              <a:ext uri="{FF2B5EF4-FFF2-40B4-BE49-F238E27FC236}">
                <a16:creationId xmlns:a16="http://schemas.microsoft.com/office/drawing/2014/main" id="{79F4B40E-6557-2AE9-64DD-99B3E6CAA00F}"/>
              </a:ext>
            </a:extLst>
          </p:cNvPr>
          <p:cNvSpPr>
            <a:spLocks/>
          </p:cNvSpPr>
          <p:nvPr/>
        </p:nvSpPr>
        <p:spPr>
          <a:xfrm flipH="1">
            <a:off x="8262255" y="2076295"/>
            <a:ext cx="604157" cy="934461"/>
          </a:xfrm>
          <a:prstGeom prst="rect">
            <a:avLst/>
          </a:prstGeom>
          <a:noFill/>
          <a:ln w="57150" cap="flat" cmpd="sng" algn="ctr">
            <a:solidFill>
              <a:srgbClr val="F7941D"/>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200"/>
              </a:spcAf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8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8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8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83"/>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Accédez à la feuille de calcul </a:t>
            </a:r>
            <a:r>
              <a:rPr lang="fr-FR" sz="2800" u="sng" dirty="0"/>
              <a:t>OSWEGO2</a:t>
            </a:r>
            <a:r>
              <a:rPr lang="fr-FR" sz="2800" dirty="0"/>
              <a:t> et filtrez l'ensemble des données pour ne voir que les femmes</a:t>
            </a:r>
            <a:endParaRPr lang="fr-FR" dirty="0"/>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sur la flèche dans la colonne Sexe et désélectionnez « Tout sélectionner</a:t>
            </a:r>
            <a:r>
              <a:rPr lang="fr-FR" i="1" dirty="0"/>
              <a:t> </a:t>
            </a:r>
            <a:r>
              <a:rPr lang="fr-FR" dirty="0"/>
              <a:t>»</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sur la case à cocher « Femme » </a:t>
            </a:r>
          </a:p>
          <a:p>
            <a:pPr marL="800100" lvl="1" indent="-342900" algn="l" rtl="0">
              <a:lnSpc>
                <a:spcPct val="100000"/>
              </a:lnSpc>
              <a:spcBef>
                <a:spcPts val="1000"/>
              </a:spcBef>
              <a:spcAft>
                <a:spcPts val="0"/>
              </a:spcAft>
              <a:buClr>
                <a:schemeClr val="dk1"/>
              </a:buClr>
              <a:buSzPts val="2400"/>
              <a:buFont typeface="Libre Franklin Medium"/>
              <a:buAutoNum type="arabicPeriod"/>
            </a:pPr>
            <a:r>
              <a:rPr lang="fr-FR" dirty="0"/>
              <a:t>Cliquez sur </a:t>
            </a:r>
            <a:r>
              <a:rPr lang="fr-FR" b="1" dirty="0"/>
              <a:t>OK</a:t>
            </a:r>
            <a:endParaRPr lang="fr-FR" dirty="0"/>
          </a:p>
          <a:p>
            <a:pPr marL="228600" lvl="0" indent="-228600" algn="l" rtl="0">
              <a:lnSpc>
                <a:spcPct val="100000"/>
              </a:lnSpc>
              <a:spcBef>
                <a:spcPts val="1000"/>
              </a:spcBef>
              <a:spcAft>
                <a:spcPts val="0"/>
              </a:spcAft>
              <a:buClr>
                <a:schemeClr val="dk1"/>
              </a:buClr>
              <a:buSzPts val="2800"/>
              <a:buChar char="•"/>
            </a:pPr>
            <a:r>
              <a:rPr lang="fr-FR" sz="2800" dirty="0"/>
              <a:t>Cliquez à nouveau sur </a:t>
            </a:r>
            <a:r>
              <a:rPr lang="fr-FR" sz="2800" b="1" dirty="0"/>
              <a:t>Filtre</a:t>
            </a:r>
            <a:r>
              <a:rPr lang="fr-FR" sz="2800" dirty="0"/>
              <a:t>, et les flèches disparaîtront</a:t>
            </a:r>
            <a:endParaRPr lang="fr-FR" dirty="0"/>
          </a:p>
          <a:p>
            <a:pPr lvl="1" algn="l" rtl="0">
              <a:lnSpc>
                <a:spcPct val="100000"/>
              </a:lnSpc>
              <a:spcBef>
                <a:spcPts val="1000"/>
              </a:spcBef>
              <a:spcAft>
                <a:spcPts val="0"/>
              </a:spcAft>
              <a:buSzPts val="2400"/>
            </a:pPr>
            <a:r>
              <a:rPr lang="fr-FR" dirty="0"/>
              <a:t>Les données relatives aux hommes réapparaissent et vous avez quitté le mode Filtre</a:t>
            </a:r>
          </a:p>
          <a:p>
            <a:pPr marL="0" lvl="0" indent="0" algn="l" rtl="0">
              <a:lnSpc>
                <a:spcPct val="100000"/>
              </a:lnSpc>
              <a:spcBef>
                <a:spcPts val="1000"/>
              </a:spcBef>
              <a:spcAft>
                <a:spcPts val="0"/>
              </a:spcAft>
              <a:buClr>
                <a:schemeClr val="dk1"/>
              </a:buClr>
              <a:buSzPts val="2800"/>
              <a:buNone/>
            </a:pPr>
            <a:endParaRPr lang="fr-FR" dirty="0"/>
          </a:p>
        </p:txBody>
      </p:sp>
      <p:sp>
        <p:nvSpPr>
          <p:cNvPr id="1097" name="Google Shape;1097;p8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Pratique du filtrage des données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02"/>
        <p:cNvGrpSpPr/>
        <p:nvPr/>
      </p:nvGrpSpPr>
      <p:grpSpPr>
        <a:xfrm>
          <a:off x="0" y="0"/>
          <a:ext cx="0" cy="0"/>
          <a:chOff x="0" y="0"/>
          <a:chExt cx="0" cy="0"/>
        </a:xfrm>
      </p:grpSpPr>
      <p:sp>
        <p:nvSpPr>
          <p:cNvPr id="1103" name="Google Shape;1103;p8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Trier et filtrer (1/2)</a:t>
            </a:r>
            <a:endParaRPr lang="fr-FR" sz="3200">
              <a:latin typeface="Franklin Gothic Medium" panose="020B0603020102020204"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p85"/>
          <p:cNvSpPr txBox="1">
            <a:spLocks noGrp="1"/>
          </p:cNvSpPr>
          <p:nvPr>
            <p:ph sz="half" idx="2"/>
          </p:nvPr>
        </p:nvSpPr>
        <p:spPr>
          <a:xfrm>
            <a:off x="838200" y="1478857"/>
            <a:ext cx="1086938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Aller à la fiche de travail de </a:t>
            </a:r>
            <a:r>
              <a:rPr lang="fr-FR" u="sng" dirty="0"/>
              <a:t>l'OMS sur le choléra</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Triez les données par pays et par année</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Filtrez par pays (décocher Sélectionner tout)</a:t>
            </a:r>
            <a:endParaRPr lang="fr-FR" dirty="0"/>
          </a:p>
          <a:p>
            <a:pPr marL="228600" lvl="0" indent="-228600" algn="l" rtl="0">
              <a:lnSpc>
                <a:spcPct val="100000"/>
              </a:lnSpc>
              <a:spcBef>
                <a:spcPts val="1000"/>
              </a:spcBef>
              <a:spcAft>
                <a:spcPts val="0"/>
              </a:spcAft>
              <a:buClr>
                <a:schemeClr val="dk1"/>
              </a:buClr>
              <a:buSzPts val="2800"/>
              <a:buChar char="•"/>
            </a:pPr>
            <a:r>
              <a:rPr lang="fr-FR" dirty="0"/>
              <a:t>Enregistrez une nouvelle feuille de calcul nommée « NATIONAL »</a:t>
            </a:r>
          </a:p>
          <a:p>
            <a:pPr marL="228600" lvl="0" indent="-50800" algn="l" rtl="0">
              <a:lnSpc>
                <a:spcPct val="100000"/>
              </a:lnSpc>
              <a:spcBef>
                <a:spcPts val="1000"/>
              </a:spcBef>
              <a:spcAft>
                <a:spcPts val="0"/>
              </a:spcAft>
              <a:buClr>
                <a:schemeClr val="dk1"/>
              </a:buClr>
              <a:buSzPts val="2800"/>
              <a:buNone/>
            </a:pPr>
            <a:endParaRPr lang="fr-FR" dirty="0"/>
          </a:p>
        </p:txBody>
      </p:sp>
      <p:sp>
        <p:nvSpPr>
          <p:cNvPr id="1110" name="Google Shape;1110;p85"/>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Trier et filtrer (2/2)</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86"/>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Histogramme</a:t>
            </a:r>
          </a:p>
          <a:p>
            <a:pPr lvl="1" algn="l" rtl="0">
              <a:lnSpc>
                <a:spcPct val="100000"/>
              </a:lnSpc>
              <a:spcBef>
                <a:spcPts val="1000"/>
              </a:spcBef>
              <a:spcAft>
                <a:spcPts val="0"/>
              </a:spcAft>
              <a:buSzPts val="2400"/>
            </a:pPr>
            <a:r>
              <a:rPr lang="fr-FR" dirty="0"/>
              <a:t>Semblable à un diagramme (graphique) à barres verticales</a:t>
            </a:r>
          </a:p>
          <a:p>
            <a:pPr lvl="1" algn="l" rtl="0">
              <a:lnSpc>
                <a:spcPct val="100000"/>
              </a:lnSpc>
              <a:spcBef>
                <a:spcPts val="1000"/>
              </a:spcBef>
              <a:spcAft>
                <a:spcPts val="0"/>
              </a:spcAft>
              <a:buSzPts val="2400"/>
            </a:pPr>
            <a:r>
              <a:rPr lang="fr-FR" dirty="0"/>
              <a:t>Utilisé pour les variables continues (heure, jour, mois), qui sont généralement placées sur l'axe horizontal (axe des x)</a:t>
            </a:r>
          </a:p>
          <a:p>
            <a:pPr lvl="1" algn="l" rtl="0">
              <a:lnSpc>
                <a:spcPct val="100000"/>
              </a:lnSpc>
              <a:spcBef>
                <a:spcPts val="1000"/>
              </a:spcBef>
              <a:spcAft>
                <a:spcPts val="0"/>
              </a:spcAft>
              <a:buSzPts val="2400"/>
            </a:pPr>
            <a:r>
              <a:rPr lang="fr-FR" dirty="0"/>
              <a:t>Les colonnes adjacentes doivent se toucher</a:t>
            </a:r>
          </a:p>
          <a:p>
            <a:pPr lvl="1" algn="l" rtl="0">
              <a:lnSpc>
                <a:spcPct val="100000"/>
              </a:lnSpc>
              <a:spcBef>
                <a:spcPts val="1000"/>
              </a:spcBef>
              <a:spcAft>
                <a:spcPts val="0"/>
              </a:spcAft>
              <a:buSzPts val="2400"/>
            </a:pPr>
            <a:r>
              <a:rPr lang="fr-FR" dirty="0"/>
              <a:t>Courbe épidémique</a:t>
            </a:r>
          </a:p>
          <a:p>
            <a:pPr marL="1143000" lvl="2" indent="-228600" algn="l" rtl="0">
              <a:lnSpc>
                <a:spcPct val="100000"/>
              </a:lnSpc>
              <a:spcBef>
                <a:spcPts val="1000"/>
              </a:spcBef>
              <a:spcAft>
                <a:spcPts val="0"/>
              </a:spcAft>
              <a:buSzPts val="2000"/>
              <a:buChar char="‒"/>
            </a:pPr>
            <a:r>
              <a:rPr lang="fr-FR" sz="1800" dirty="0"/>
              <a:t>Affiche la répartition des cas au cours d'une flambée ou d'une épidémie</a:t>
            </a:r>
          </a:p>
          <a:p>
            <a:pPr marL="1143000" lvl="2" indent="-228600" algn="l" rtl="0">
              <a:lnSpc>
                <a:spcPct val="100000"/>
              </a:lnSpc>
              <a:spcBef>
                <a:spcPts val="1000"/>
              </a:spcBef>
              <a:spcAft>
                <a:spcPts val="0"/>
              </a:spcAft>
              <a:buSzPts val="2000"/>
              <a:buChar char="‒"/>
            </a:pPr>
            <a:r>
              <a:rPr lang="fr-FR" sz="1800" dirty="0"/>
              <a:t>Classement par date d'apparition de la maladie </a:t>
            </a:r>
          </a:p>
          <a:p>
            <a:pPr marL="1143000" lvl="2" indent="-228600" algn="l" rtl="0">
              <a:lnSpc>
                <a:spcPct val="100000"/>
              </a:lnSpc>
              <a:spcBef>
                <a:spcPts val="1000"/>
              </a:spcBef>
              <a:spcAft>
                <a:spcPts val="0"/>
              </a:spcAft>
              <a:buSzPts val="2000"/>
              <a:buChar char="‒"/>
            </a:pPr>
            <a:r>
              <a:rPr lang="fr-FR" sz="1800" dirty="0"/>
              <a:t>Toujours affiché avec des colonnes</a:t>
            </a:r>
          </a:p>
          <a:p>
            <a:pPr marL="1143000" lvl="2" indent="-228600" algn="l" rtl="0">
              <a:lnSpc>
                <a:spcPct val="100000"/>
              </a:lnSpc>
              <a:spcBef>
                <a:spcPts val="1000"/>
              </a:spcBef>
              <a:spcAft>
                <a:spcPts val="0"/>
              </a:spcAft>
              <a:buSzPts val="2000"/>
              <a:buChar char="‒"/>
            </a:pPr>
            <a:r>
              <a:rPr lang="fr-FR" sz="1800" dirty="0"/>
              <a:t>L'axe des abscisses affiche les périodes </a:t>
            </a:r>
          </a:p>
          <a:p>
            <a:pPr marL="1143000" lvl="2" indent="-228600" algn="l" rtl="0">
              <a:lnSpc>
                <a:spcPct val="100000"/>
              </a:lnSpc>
              <a:spcBef>
                <a:spcPts val="1000"/>
              </a:spcBef>
              <a:spcAft>
                <a:spcPts val="0"/>
              </a:spcAft>
              <a:buSzPts val="2000"/>
              <a:buChar char="‒"/>
            </a:pPr>
            <a:r>
              <a:rPr lang="fr-FR" sz="1800" dirty="0"/>
              <a:t>L'axe des ordonnées indique le nombre de cas</a:t>
            </a:r>
          </a:p>
          <a:p>
            <a:pPr marL="228600" lvl="0" indent="-50800" algn="l" rtl="0">
              <a:lnSpc>
                <a:spcPct val="100000"/>
              </a:lnSpc>
              <a:spcBef>
                <a:spcPts val="1000"/>
              </a:spcBef>
              <a:spcAft>
                <a:spcPts val="0"/>
              </a:spcAft>
              <a:buClr>
                <a:schemeClr val="dk1"/>
              </a:buClr>
              <a:buSzPts val="2800"/>
              <a:buNone/>
            </a:pP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1117" name="Google Shape;1117;p86"/>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Visualisation des données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1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16">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16">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16">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1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Google Shape;1123;p87"/>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Format du graphique</a:t>
            </a:r>
          </a:p>
        </p:txBody>
      </p:sp>
      <p:graphicFrame>
        <p:nvGraphicFramePr>
          <p:cNvPr id="1124" name="Google Shape;1124;p87"/>
          <p:cNvGraphicFramePr/>
          <p:nvPr>
            <p:extLst>
              <p:ext uri="{D42A27DB-BD31-4B8C-83A1-F6EECF244321}">
                <p14:modId xmlns:p14="http://schemas.microsoft.com/office/powerpoint/2010/main" val="2057114531"/>
              </p:ext>
            </p:extLst>
          </p:nvPr>
        </p:nvGraphicFramePr>
        <p:xfrm>
          <a:off x="1935162" y="1637728"/>
          <a:ext cx="8321675" cy="5029200"/>
        </p:xfrm>
        <a:graphic>
          <a:graphicData uri="http://schemas.openxmlformats.org/drawingml/2006/chart">
            <c:chart xmlns:c="http://schemas.openxmlformats.org/drawingml/2006/chart" xmlns:r="http://schemas.openxmlformats.org/officeDocument/2006/relationships" r:id="rId3"/>
          </a:graphicData>
        </a:graphic>
      </p:graphicFrame>
      <p:grpSp>
        <p:nvGrpSpPr>
          <p:cNvPr id="1125" name="Google Shape;1125;p87"/>
          <p:cNvGrpSpPr/>
          <p:nvPr/>
        </p:nvGrpSpPr>
        <p:grpSpPr>
          <a:xfrm>
            <a:off x="3176577" y="1703183"/>
            <a:ext cx="6776174" cy="3624310"/>
            <a:chOff x="3129898" y="1315296"/>
            <a:chExt cx="6776174" cy="3624310"/>
          </a:xfrm>
        </p:grpSpPr>
        <p:sp>
          <p:nvSpPr>
            <p:cNvPr id="1126" name="Google Shape;1126;p87"/>
            <p:cNvSpPr/>
            <p:nvPr/>
          </p:nvSpPr>
          <p:spPr>
            <a:xfrm>
              <a:off x="4343481" y="1315296"/>
              <a:ext cx="5562591" cy="2323713"/>
            </a:xfrm>
            <a:prstGeom prst="rect">
              <a:avLst/>
            </a:prstGeom>
            <a:noFill/>
            <a:ln w="95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228600" marR="0" lvl="0" indent="-228600" algn="l" rtl="0">
                <a:spcBef>
                  <a:spcPts val="0"/>
                </a:spcBef>
                <a:spcAft>
                  <a:spcPts val="0"/>
                </a:spcAft>
                <a:buClr>
                  <a:schemeClr val="dk1"/>
                </a:buClr>
                <a:buSzPts val="2400"/>
                <a:buFont typeface="Arial"/>
                <a:buChar char="•"/>
              </a:pPr>
              <a:r>
                <a:rPr lang="fr-FR" sz="2400" dirty="0">
                  <a:solidFill>
                    <a:schemeClr val="dk1"/>
                  </a:solidFill>
                  <a:latin typeface="Arial"/>
                  <a:ea typeface="Arial"/>
                  <a:cs typeface="Arial"/>
                  <a:sym typeface="Arial"/>
                </a:rPr>
                <a:t>Toujours en colonnes</a:t>
              </a:r>
              <a:endParaRPr lang="fr-FR" dirty="0"/>
            </a:p>
            <a:p>
              <a:pPr marL="228600" marR="0" lvl="0" indent="-228600" algn="l" rtl="0">
                <a:spcBef>
                  <a:spcPts val="1000"/>
                </a:spcBef>
                <a:spcAft>
                  <a:spcPts val="0"/>
                </a:spcAft>
                <a:buClr>
                  <a:schemeClr val="dk1"/>
                </a:buClr>
                <a:buSzPts val="2400"/>
                <a:buFont typeface="Arial"/>
                <a:buChar char="•"/>
              </a:pPr>
              <a:r>
                <a:rPr lang="fr-FR" sz="2400" dirty="0">
                  <a:solidFill>
                    <a:schemeClr val="dk1"/>
                  </a:solidFill>
                  <a:latin typeface="Arial"/>
                  <a:ea typeface="Arial"/>
                  <a:cs typeface="Arial"/>
                  <a:sym typeface="Arial"/>
                </a:rPr>
                <a:t>Fréquence sur l'axe des y</a:t>
              </a:r>
              <a:endParaRPr lang="fr-FR" dirty="0"/>
            </a:p>
            <a:p>
              <a:pPr marL="228600" marR="0" lvl="0" indent="-228600" algn="l" rtl="0">
                <a:spcBef>
                  <a:spcPts val="1000"/>
                </a:spcBef>
                <a:spcAft>
                  <a:spcPts val="0"/>
                </a:spcAft>
                <a:buClr>
                  <a:schemeClr val="dk1"/>
                </a:buClr>
                <a:buSzPts val="2400"/>
                <a:buFont typeface="Arial"/>
                <a:buChar char="•"/>
              </a:pPr>
              <a:r>
                <a:rPr lang="fr-FR" sz="2400" dirty="0">
                  <a:solidFill>
                    <a:schemeClr val="dk1"/>
                  </a:solidFill>
                  <a:latin typeface="Arial"/>
                  <a:ea typeface="Arial"/>
                  <a:cs typeface="Arial"/>
                  <a:sym typeface="Arial"/>
                </a:rPr>
                <a:t>Périodes sur l'axe des x</a:t>
              </a:r>
              <a:endParaRPr lang="fr-FR" dirty="0"/>
            </a:p>
            <a:p>
              <a:pPr marL="228600" marR="0" lvl="0" indent="-228600" algn="l" rtl="0">
                <a:spcBef>
                  <a:spcPts val="1000"/>
                </a:spcBef>
                <a:spcAft>
                  <a:spcPts val="0"/>
                </a:spcAft>
                <a:buClr>
                  <a:schemeClr val="dk1"/>
                </a:buClr>
                <a:buSzPts val="2400"/>
                <a:buFont typeface="Arial"/>
                <a:buChar char="•"/>
              </a:pPr>
              <a:r>
                <a:rPr lang="fr-FR" sz="2400" dirty="0">
                  <a:solidFill>
                    <a:schemeClr val="dk1"/>
                  </a:solidFill>
                  <a:latin typeface="Arial"/>
                  <a:ea typeface="Arial"/>
                  <a:cs typeface="Arial"/>
                  <a:sym typeface="Arial"/>
                </a:rPr>
                <a:t>Pour l'histogramme, les colonnes adjacentes se touchent (pas de vide)</a:t>
              </a:r>
              <a:endParaRPr lang="fr-FR" dirty="0"/>
            </a:p>
          </p:txBody>
        </p:sp>
        <p:cxnSp>
          <p:nvCxnSpPr>
            <p:cNvPr id="1127" name="Google Shape;1127;p87"/>
            <p:cNvCxnSpPr/>
            <p:nvPr/>
          </p:nvCxnSpPr>
          <p:spPr>
            <a:xfrm flipH="1">
              <a:off x="3129898" y="2438401"/>
              <a:ext cx="1188720" cy="1"/>
            </a:xfrm>
            <a:prstGeom prst="straightConnector1">
              <a:avLst/>
            </a:prstGeom>
            <a:noFill/>
            <a:ln w="38100" cap="flat" cmpd="sng">
              <a:solidFill>
                <a:srgbClr val="00953A"/>
              </a:solidFill>
              <a:prstDash val="solid"/>
              <a:miter lim="800000"/>
              <a:headEnd type="none" w="sm" len="sm"/>
              <a:tailEnd type="triangle" w="med" len="med"/>
            </a:ln>
          </p:spPr>
        </p:cxnSp>
        <p:cxnSp>
          <p:nvCxnSpPr>
            <p:cNvPr id="1128" name="Google Shape;1128;p87"/>
            <p:cNvCxnSpPr/>
            <p:nvPr/>
          </p:nvCxnSpPr>
          <p:spPr>
            <a:xfrm>
              <a:off x="6553200" y="3657601"/>
              <a:ext cx="0" cy="1282005"/>
            </a:xfrm>
            <a:prstGeom prst="straightConnector1">
              <a:avLst/>
            </a:prstGeom>
            <a:noFill/>
            <a:ln w="38100" cap="flat" cmpd="sng">
              <a:solidFill>
                <a:srgbClr val="00953A"/>
              </a:solidFill>
              <a:prstDash val="solid"/>
              <a:miter lim="800000"/>
              <a:headEnd type="none" w="sm" len="sm"/>
              <a:tailEnd type="triangle" w="med" len="med"/>
            </a:ln>
          </p:spPr>
        </p:cxn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88"/>
          <p:cNvSpPr txBox="1">
            <a:spLocks noGrp="1"/>
          </p:cNvSpPr>
          <p:nvPr>
            <p:ph sz="half" idx="2"/>
          </p:nvPr>
        </p:nvSpPr>
        <p:spPr>
          <a:xfrm>
            <a:off x="720733" y="1348965"/>
            <a:ext cx="4802810" cy="228688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dk1"/>
              </a:buClr>
              <a:buSzPct val="100000"/>
              <a:buFont typeface="Libre Franklin Medium"/>
              <a:buAutoNum type="arabicPeriod"/>
            </a:pPr>
            <a:r>
              <a:rPr lang="fr-FR" sz="2000" dirty="0"/>
              <a:t>Sélectionnez les données dans les colonnes A à C</a:t>
            </a:r>
          </a:p>
          <a:p>
            <a:pPr marL="342900" lvl="0" indent="-342900" algn="l" rtl="0">
              <a:lnSpc>
                <a:spcPct val="100000"/>
              </a:lnSpc>
              <a:spcBef>
                <a:spcPts val="1000"/>
              </a:spcBef>
              <a:spcAft>
                <a:spcPts val="0"/>
              </a:spcAft>
              <a:buClr>
                <a:schemeClr val="dk1"/>
              </a:buClr>
              <a:buSzPct val="100000"/>
              <a:buFont typeface="Libre Franklin Medium"/>
              <a:buAutoNum type="arabicPeriod"/>
            </a:pPr>
            <a:r>
              <a:rPr lang="fr-FR" sz="2000" dirty="0"/>
              <a:t>Déplacez le curseur dans le coin inférieur droit de l'ensemble de données pour faire apparaître l'icône d'analyse rapide</a:t>
            </a:r>
          </a:p>
          <a:p>
            <a:pPr marL="0" lvl="0" indent="0" algn="l" rtl="0">
              <a:lnSpc>
                <a:spcPct val="100000"/>
              </a:lnSpc>
              <a:spcBef>
                <a:spcPts val="1000"/>
              </a:spcBef>
              <a:spcAft>
                <a:spcPts val="0"/>
              </a:spcAft>
              <a:buClr>
                <a:schemeClr val="dk1"/>
              </a:buClr>
              <a:buSzPts val="2200"/>
              <a:buNone/>
            </a:pPr>
            <a:endParaRPr lang="fr-FR" sz="2000" dirty="0"/>
          </a:p>
        </p:txBody>
      </p:sp>
      <p:sp>
        <p:nvSpPr>
          <p:cNvPr id="1135" name="Google Shape;1135;p8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dirty="0">
                <a:latin typeface="Franklin Gothic Medium" panose="020B0603020102020204" pitchFamily="34" charset="0"/>
              </a:rPr>
              <a:t>S'entraîner à développer un histogramme (1/2)</a:t>
            </a:r>
            <a:endParaRPr lang="fr-FR" dirty="0">
              <a:latin typeface="Franklin Gothic Medium" panose="020B0603020102020204" pitchFamily="34" charset="0"/>
            </a:endParaRPr>
          </a:p>
        </p:txBody>
      </p:sp>
      <p:sp>
        <p:nvSpPr>
          <p:cNvPr id="1136" name="Google Shape;1136;p88"/>
          <p:cNvSpPr txBox="1"/>
          <p:nvPr/>
        </p:nvSpPr>
        <p:spPr>
          <a:xfrm>
            <a:off x="5639610" y="1350230"/>
            <a:ext cx="6116962" cy="238587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Libre Franklin Medium"/>
              <a:buAutoNum type="arabicPeriod" startAt="3"/>
            </a:pPr>
            <a:r>
              <a:rPr lang="fr-FR" sz="2000" dirty="0">
                <a:solidFill>
                  <a:schemeClr val="dk1"/>
                </a:solidFill>
                <a:latin typeface="Arial"/>
                <a:ea typeface="Arial"/>
                <a:cs typeface="Arial"/>
                <a:sym typeface="Arial"/>
              </a:rPr>
              <a:t>Cliquez sur l'icône Analyse rapide</a:t>
            </a:r>
            <a:endParaRPr lang="fr-FR" sz="2000" dirty="0"/>
          </a:p>
          <a:p>
            <a:pPr marL="342900" marR="0" lvl="0" indent="-342900" algn="l" rtl="0">
              <a:lnSpc>
                <a:spcPct val="100000"/>
              </a:lnSpc>
              <a:spcBef>
                <a:spcPts val="1000"/>
              </a:spcBef>
              <a:spcAft>
                <a:spcPts val="0"/>
              </a:spcAft>
              <a:buClr>
                <a:schemeClr val="dk1"/>
              </a:buClr>
              <a:buSzPct val="100000"/>
              <a:buFont typeface="Libre Franklin Medium"/>
              <a:buAutoNum type="arabicPeriod" startAt="3"/>
            </a:pPr>
            <a:r>
              <a:rPr lang="fr-FR" sz="2000" dirty="0">
                <a:solidFill>
                  <a:schemeClr val="dk1"/>
                </a:solidFill>
                <a:latin typeface="Arial"/>
                <a:ea typeface="Arial"/>
                <a:cs typeface="Arial"/>
                <a:sym typeface="Arial"/>
              </a:rPr>
              <a:t>Cliquez sur Graphique, puis sur Colonne empilée</a:t>
            </a:r>
            <a:endParaRPr lang="fr-FR" sz="2000" dirty="0"/>
          </a:p>
          <a:p>
            <a:pPr marL="342900" marR="0" lvl="0" indent="-342900" algn="l" rtl="0">
              <a:lnSpc>
                <a:spcPct val="100000"/>
              </a:lnSpc>
              <a:spcBef>
                <a:spcPts val="1000"/>
              </a:spcBef>
              <a:spcAft>
                <a:spcPts val="0"/>
              </a:spcAft>
              <a:buClr>
                <a:schemeClr val="dk1"/>
              </a:buClr>
              <a:buSzPct val="100000"/>
              <a:buFont typeface="Libre Franklin Medium"/>
              <a:buAutoNum type="arabicPeriod" startAt="3"/>
            </a:pPr>
            <a:r>
              <a:rPr lang="fr-FR" sz="2000" dirty="0">
                <a:solidFill>
                  <a:schemeClr val="dk1"/>
                </a:solidFill>
                <a:latin typeface="Arial"/>
                <a:ea typeface="Arial"/>
                <a:cs typeface="Arial"/>
                <a:sym typeface="Arial"/>
              </a:rPr>
              <a:t>Cliquez sur Ajouter un élément graphique pour ajouter des titres de graphiques et d'axes</a:t>
            </a:r>
            <a:endParaRPr lang="fr-FR" sz="2000" dirty="0"/>
          </a:p>
          <a:p>
            <a:pPr marL="228600" marR="0" lvl="0" indent="-88900" algn="l" rtl="0">
              <a:lnSpc>
                <a:spcPct val="100000"/>
              </a:lnSpc>
              <a:spcBef>
                <a:spcPts val="1000"/>
              </a:spcBef>
              <a:spcAft>
                <a:spcPts val="0"/>
              </a:spcAft>
              <a:buClr>
                <a:schemeClr val="dk1"/>
              </a:buClr>
              <a:buSzPts val="2200"/>
              <a:buFont typeface="Arial"/>
              <a:buNone/>
            </a:pPr>
            <a:endParaRPr lang="fr-FR" sz="2000" dirty="0">
              <a:solidFill>
                <a:schemeClr val="dk1"/>
              </a:solidFill>
              <a:latin typeface="Arial"/>
              <a:ea typeface="Arial"/>
              <a:cs typeface="Arial"/>
              <a:sym typeface="Arial"/>
            </a:endParaRPr>
          </a:p>
        </p:txBody>
      </p:sp>
      <p:pic>
        <p:nvPicPr>
          <p:cNvPr id="5" name="Picture 4">
            <a:extLst>
              <a:ext uri="{FF2B5EF4-FFF2-40B4-BE49-F238E27FC236}">
                <a16:creationId xmlns:a16="http://schemas.microsoft.com/office/drawing/2014/main" id="{2DE312A4-3088-1986-4F34-D876C9BCCD10}"/>
              </a:ext>
            </a:extLst>
          </p:cNvPr>
          <p:cNvPicPr>
            <a:picLocks noChangeAspect="1"/>
          </p:cNvPicPr>
          <p:nvPr/>
        </p:nvPicPr>
        <p:blipFill>
          <a:blip r:embed="rId3"/>
          <a:stretch>
            <a:fillRect/>
          </a:stretch>
        </p:blipFill>
        <p:spPr>
          <a:xfrm>
            <a:off x="1197103" y="3545236"/>
            <a:ext cx="3803292" cy="2855564"/>
          </a:xfrm>
          <a:prstGeom prst="rect">
            <a:avLst/>
          </a:prstGeom>
          <a:ln w="12700">
            <a:solidFill>
              <a:schemeClr val="tx1"/>
            </a:solidFill>
          </a:ln>
        </p:spPr>
      </p:pic>
      <p:sp>
        <p:nvSpPr>
          <p:cNvPr id="1139" name="Google Shape;1139;p88"/>
          <p:cNvSpPr/>
          <p:nvPr/>
        </p:nvSpPr>
        <p:spPr>
          <a:xfrm>
            <a:off x="4616216" y="6067706"/>
            <a:ext cx="384179" cy="376886"/>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7" name="Picture 6">
            <a:extLst>
              <a:ext uri="{FF2B5EF4-FFF2-40B4-BE49-F238E27FC236}">
                <a16:creationId xmlns:a16="http://schemas.microsoft.com/office/drawing/2014/main" id="{FB90721E-7F36-E333-365D-6F20D7487055}"/>
              </a:ext>
            </a:extLst>
          </p:cNvPr>
          <p:cNvPicPr>
            <a:picLocks noChangeAspect="1"/>
          </p:cNvPicPr>
          <p:nvPr/>
        </p:nvPicPr>
        <p:blipFill rotWithShape="1">
          <a:blip r:embed="rId4"/>
          <a:srcRect t="31711" r="56237" b="12350"/>
          <a:stretch/>
        </p:blipFill>
        <p:spPr bwMode="auto">
          <a:xfrm>
            <a:off x="6103036" y="2987851"/>
            <a:ext cx="4500433" cy="3235640"/>
          </a:xfrm>
          <a:prstGeom prst="rect">
            <a:avLst/>
          </a:prstGeom>
          <a:ln w="12700">
            <a:solidFill>
              <a:schemeClr val="tx1"/>
            </a:solidFill>
          </a:ln>
          <a:extLst>
            <a:ext uri="{53640926-AAD7-44D8-BBD7-CCE9431645EC}">
              <a14:shadowObscured xmlns:a14="http://schemas.microsoft.com/office/drawing/2010/main"/>
            </a:ext>
          </a:extLst>
        </p:spPr>
      </p:pic>
      <p:sp>
        <p:nvSpPr>
          <p:cNvPr id="1140" name="Google Shape;1140;p88"/>
          <p:cNvSpPr/>
          <p:nvPr/>
        </p:nvSpPr>
        <p:spPr>
          <a:xfrm>
            <a:off x="6983179" y="5206611"/>
            <a:ext cx="3499763" cy="1016879"/>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8" name="Speech Bubble: Rectangle 7">
            <a:extLst>
              <a:ext uri="{FF2B5EF4-FFF2-40B4-BE49-F238E27FC236}">
                <a16:creationId xmlns:a16="http://schemas.microsoft.com/office/drawing/2014/main" id="{B0D160D7-272B-583F-A396-87F1C5D612E6}"/>
              </a:ext>
            </a:extLst>
          </p:cNvPr>
          <p:cNvSpPr/>
          <p:nvPr/>
        </p:nvSpPr>
        <p:spPr>
          <a:xfrm>
            <a:off x="6862652" y="4973018"/>
            <a:ext cx="781050" cy="222250"/>
          </a:xfrm>
          <a:prstGeom prst="wedgeRectCallout">
            <a:avLst>
              <a:gd name="adj1" fmla="val 69411"/>
              <a:gd name="adj2" fmla="val 128622"/>
            </a:avLst>
          </a:prstGeom>
          <a:solidFill>
            <a:srgbClr val="00953A"/>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800"/>
              </a:spcAft>
            </a:pPr>
            <a:r>
              <a:rPr lang="fr-FR" sz="1000" kern="100" dirty="0">
                <a:solidFill>
                  <a:srgbClr val="FFFFFF"/>
                </a:solidFill>
                <a:effectLst/>
                <a:latin typeface="Arial" panose="020B0604020202020204" pitchFamily="34" charset="0"/>
                <a:ea typeface="Aptos" panose="020B0004020202020204" pitchFamily="34" charset="0"/>
                <a:cs typeface="Times New Roman" panose="02020603050405020304" pitchFamily="18" charset="0"/>
              </a:rPr>
              <a:t>Graphique</a:t>
            </a:r>
            <a:endParaRPr lang="fr-FR" sz="1200" kern="100" dirty="0">
              <a:effectLst/>
              <a:ea typeface="Aptos" panose="020B0004020202020204" pitchFamily="34" charset="0"/>
              <a:cs typeface="Times New Roman" panose="02020603050405020304" pitchFamily="18" charset="0"/>
            </a:endParaRPr>
          </a:p>
        </p:txBody>
      </p:sp>
      <p:sp>
        <p:nvSpPr>
          <p:cNvPr id="9" name="Speech Bubble: Rectangle 8">
            <a:extLst>
              <a:ext uri="{FF2B5EF4-FFF2-40B4-BE49-F238E27FC236}">
                <a16:creationId xmlns:a16="http://schemas.microsoft.com/office/drawing/2014/main" id="{4ED88886-62A9-504E-7B05-D8714BEAADB0}"/>
              </a:ext>
            </a:extLst>
          </p:cNvPr>
          <p:cNvSpPr/>
          <p:nvPr/>
        </p:nvSpPr>
        <p:spPr>
          <a:xfrm>
            <a:off x="7191607" y="6389259"/>
            <a:ext cx="1383614" cy="276519"/>
          </a:xfrm>
          <a:prstGeom prst="wedgeRectCallout">
            <a:avLst>
              <a:gd name="adj1" fmla="val 27038"/>
              <a:gd name="adj2" fmla="val -114042"/>
            </a:avLst>
          </a:prstGeom>
          <a:solidFill>
            <a:srgbClr val="00953A"/>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800"/>
              </a:spcAft>
            </a:pPr>
            <a:r>
              <a:rPr lang="fr-FR" sz="1000" kern="100" dirty="0">
                <a:solidFill>
                  <a:srgbClr val="FFFFFF"/>
                </a:solidFill>
                <a:effectLst/>
                <a:latin typeface="Arial" panose="020B0604020202020204" pitchFamily="34" charset="0"/>
                <a:ea typeface="Aptos" panose="020B0004020202020204" pitchFamily="34" charset="0"/>
                <a:cs typeface="Times New Roman" panose="02020603050405020304" pitchFamily="18" charset="0"/>
              </a:rPr>
              <a:t>Colonne empilée</a:t>
            </a:r>
            <a:endParaRPr lang="fr-FR" sz="1000" kern="100" dirty="0">
              <a:effectLst/>
              <a:ea typeface="Aptos" panose="020B0004020202020204" pitchFamily="34" charset="0"/>
              <a:cs typeface="Times New Roman" panose="02020603050405020304"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45"/>
        <p:cNvGrpSpPr/>
        <p:nvPr/>
      </p:nvGrpSpPr>
      <p:grpSpPr>
        <a:xfrm>
          <a:off x="0" y="0"/>
          <a:ext cx="0" cy="0"/>
          <a:chOff x="0" y="0"/>
          <a:chExt cx="0" cy="0"/>
        </a:xfrm>
      </p:grpSpPr>
      <p:sp>
        <p:nvSpPr>
          <p:cNvPr id="1146" name="Google Shape;1146;p89"/>
          <p:cNvSpPr txBox="1">
            <a:spLocks noGrp="1"/>
          </p:cNvSpPr>
          <p:nvPr>
            <p:ph sz="half" idx="2"/>
          </p:nvPr>
        </p:nvSpPr>
        <p:spPr>
          <a:xfrm>
            <a:off x="838200" y="1372532"/>
            <a:ext cx="10515600" cy="4639309"/>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Clr>
                <a:schemeClr val="dk1"/>
              </a:buClr>
              <a:buSzPct val="100000"/>
              <a:buFont typeface="+mj-lt"/>
              <a:buAutoNum type="arabicPeriod" startAt="6"/>
            </a:pPr>
            <a:r>
              <a:rPr lang="fr-FR" sz="2000" dirty="0"/>
              <a:t>Cliquez avec le bouton droit de la souris sur une colonne</a:t>
            </a:r>
          </a:p>
          <a:p>
            <a:pPr marL="457200" lvl="0" indent="-457200" algn="l" rtl="0">
              <a:lnSpc>
                <a:spcPct val="100000"/>
              </a:lnSpc>
              <a:spcBef>
                <a:spcPts val="1000"/>
              </a:spcBef>
              <a:spcAft>
                <a:spcPts val="0"/>
              </a:spcAft>
              <a:buClr>
                <a:schemeClr val="dk1"/>
              </a:buClr>
              <a:buSzPct val="100000"/>
              <a:buFont typeface="+mj-lt"/>
              <a:buAutoNum type="arabicPeriod" startAt="6"/>
            </a:pPr>
            <a:r>
              <a:rPr lang="fr-FR" sz="2000" dirty="0"/>
              <a:t>Sélectionnez le format de la série de données </a:t>
            </a:r>
          </a:p>
          <a:p>
            <a:pPr marL="457200" lvl="0" indent="-457200" algn="l" rtl="0">
              <a:lnSpc>
                <a:spcPct val="100000"/>
              </a:lnSpc>
              <a:spcBef>
                <a:spcPts val="1000"/>
              </a:spcBef>
              <a:spcAft>
                <a:spcPts val="0"/>
              </a:spcAft>
              <a:buClr>
                <a:schemeClr val="dk1"/>
              </a:buClr>
              <a:buSzPct val="100000"/>
              <a:buFont typeface="+mj-lt"/>
              <a:buAutoNum type="arabicPeriod" startAt="6"/>
            </a:pPr>
            <a:r>
              <a:rPr lang="fr-FR" sz="2000" dirty="0"/>
              <a:t>Modifiez la largeur de l'espace à « 0 » pour éliminer les espaces entre les colonnes</a:t>
            </a:r>
          </a:p>
          <a:p>
            <a:pPr marL="228600" lvl="0" indent="-50800" algn="l" rtl="0">
              <a:lnSpc>
                <a:spcPct val="100000"/>
              </a:lnSpc>
              <a:spcBef>
                <a:spcPts val="1000"/>
              </a:spcBef>
              <a:spcAft>
                <a:spcPts val="0"/>
              </a:spcAft>
              <a:buClr>
                <a:schemeClr val="dk1"/>
              </a:buClr>
              <a:buSzPts val="2800"/>
              <a:buNone/>
            </a:pPr>
            <a:endParaRPr lang="fr-FR" dirty="0"/>
          </a:p>
        </p:txBody>
      </p:sp>
      <p:sp>
        <p:nvSpPr>
          <p:cNvPr id="1147" name="Google Shape;1147;p8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dirty="0">
                <a:latin typeface="Franklin Gothic Medium" panose="020B0603020102020204" pitchFamily="34" charset="0"/>
              </a:rPr>
              <a:t>S'entraîner à développer un histogramme (2/2) </a:t>
            </a:r>
            <a:endParaRPr lang="fr-FR" dirty="0">
              <a:latin typeface="Franklin Gothic Medium" panose="020B0603020102020204" pitchFamily="34" charset="0"/>
            </a:endParaRPr>
          </a:p>
        </p:txBody>
      </p:sp>
      <p:pic>
        <p:nvPicPr>
          <p:cNvPr id="5" name="Picture 4">
            <a:extLst>
              <a:ext uri="{FF2B5EF4-FFF2-40B4-BE49-F238E27FC236}">
                <a16:creationId xmlns:a16="http://schemas.microsoft.com/office/drawing/2014/main" id="{12BD52C2-5119-2607-8F74-327EC15C21E1}"/>
              </a:ext>
            </a:extLst>
          </p:cNvPr>
          <p:cNvPicPr>
            <a:picLocks noChangeAspect="1"/>
          </p:cNvPicPr>
          <p:nvPr/>
        </p:nvPicPr>
        <p:blipFill rotWithShape="1">
          <a:blip r:embed="rId3"/>
          <a:srcRect l="3988" t="39984" r="53246" b="15698"/>
          <a:stretch/>
        </p:blipFill>
        <p:spPr bwMode="auto">
          <a:xfrm>
            <a:off x="1019155" y="2794801"/>
            <a:ext cx="6264729" cy="3651720"/>
          </a:xfrm>
          <a:prstGeom prst="rect">
            <a:avLst/>
          </a:prstGeom>
          <a:ln w="12700">
            <a:solidFill>
              <a:schemeClr val="tx1"/>
            </a:solidFill>
          </a:ln>
          <a:extLst>
            <a:ext uri="{53640926-AAD7-44D8-BBD7-CCE9431645EC}">
              <a14:shadowObscured xmlns:a14="http://schemas.microsoft.com/office/drawing/2010/main"/>
            </a:ext>
          </a:extLst>
        </p:spPr>
      </p:pic>
      <p:pic>
        <p:nvPicPr>
          <p:cNvPr id="6" name="Image 25" descr="Une image contenant texte, capture d’écran, Police, nombre&#10;&#10;Description générée automatiquement">
            <a:extLst>
              <a:ext uri="{FF2B5EF4-FFF2-40B4-BE49-F238E27FC236}">
                <a16:creationId xmlns:a16="http://schemas.microsoft.com/office/drawing/2014/main" id="{5742BE14-26EC-1FAA-EACC-4AB3B182BA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4321" y="3891592"/>
            <a:ext cx="2375768" cy="2464087"/>
          </a:xfrm>
          <a:prstGeom prst="rect">
            <a:avLst/>
          </a:prstGeom>
          <a:ln w="12700">
            <a:solidFill>
              <a:schemeClr val="tx1"/>
            </a:solidFill>
          </a:ln>
        </p:spPr>
      </p:pic>
      <p:pic>
        <p:nvPicPr>
          <p:cNvPr id="7" name="Image 26" descr="Une image contenant texte, capture d’écran, logiciel, Police&#10;&#10;Description générée automatiquement">
            <a:extLst>
              <a:ext uri="{FF2B5EF4-FFF2-40B4-BE49-F238E27FC236}">
                <a16:creationId xmlns:a16="http://schemas.microsoft.com/office/drawing/2014/main" id="{777DE5B0-82E5-B41B-BCC9-C25461A985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2986" y="3001392"/>
            <a:ext cx="3280814" cy="3116774"/>
          </a:xfrm>
          <a:prstGeom prst="rect">
            <a:avLst/>
          </a:prstGeom>
          <a:ln w="12700">
            <a:solidFill>
              <a:schemeClr val="tx1"/>
            </a:solidFill>
          </a:ln>
        </p:spPr>
      </p:pic>
      <p:sp>
        <p:nvSpPr>
          <p:cNvPr id="1152" name="Google Shape;1152;p89"/>
          <p:cNvSpPr/>
          <p:nvPr/>
        </p:nvSpPr>
        <p:spPr>
          <a:xfrm>
            <a:off x="4801791" y="5464899"/>
            <a:ext cx="2439563" cy="276681"/>
          </a:xfrm>
          <a:prstGeom prst="rect">
            <a:avLst/>
          </a:prstGeom>
          <a:noFill/>
          <a:ln w="571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55" name="Google Shape;1155;p89"/>
          <p:cNvSpPr/>
          <p:nvPr/>
        </p:nvSpPr>
        <p:spPr>
          <a:xfrm>
            <a:off x="8072987" y="5379144"/>
            <a:ext cx="3099858" cy="362436"/>
          </a:xfrm>
          <a:prstGeom prst="rect">
            <a:avLst/>
          </a:prstGeom>
          <a:noFill/>
          <a:ln w="5715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9"/>
          <p:cNvSpPr txBox="1">
            <a:spLocks noGrp="1"/>
          </p:cNvSpPr>
          <p:nvPr>
            <p:ph sz="half" idx="2"/>
          </p:nvPr>
        </p:nvSpPr>
        <p:spPr>
          <a:xfrm>
            <a:off x="838200" y="1478857"/>
            <a:ext cx="2404197" cy="4639309"/>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400"/>
              <a:buFont typeface="Libre Franklin Medium"/>
              <a:buAutoNum type="arabicPeriod"/>
            </a:pPr>
            <a:r>
              <a:rPr lang="fr-FR" sz="2400" dirty="0">
                <a:latin typeface="Arial"/>
                <a:ea typeface="Arial"/>
                <a:cs typeface="Arial"/>
                <a:sym typeface="Arial"/>
              </a:rPr>
              <a:t>Fichier</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Accueil</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Ins</a:t>
            </a:r>
            <a:r>
              <a:rPr lang="fr-FR" sz="2400" dirty="0"/>
              <a:t>e</a:t>
            </a:r>
            <a:r>
              <a:rPr lang="fr-FR" sz="2400" dirty="0">
                <a:latin typeface="Arial"/>
                <a:ea typeface="Arial"/>
                <a:cs typeface="Arial"/>
                <a:sym typeface="Arial"/>
              </a:rPr>
              <a:t>r</a:t>
            </a:r>
            <a:r>
              <a:rPr lang="fr-FR" sz="2400" dirty="0"/>
              <a:t>tion</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Mise en page</a:t>
            </a:r>
            <a:endParaRPr lang="fr-FR" dirty="0"/>
          </a:p>
          <a:p>
            <a:pPr marL="342900" marR="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Formules</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Données</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Révision</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t>Affichage</a:t>
            </a:r>
            <a:endParaRPr lang="fr-FR" dirty="0"/>
          </a:p>
          <a:p>
            <a:pPr marL="342900" lvl="0" indent="-342900" algn="l" rtl="0">
              <a:lnSpc>
                <a:spcPct val="100000"/>
              </a:lnSpc>
              <a:spcBef>
                <a:spcPts val="1000"/>
              </a:spcBef>
              <a:spcAft>
                <a:spcPts val="0"/>
              </a:spcAft>
              <a:buClr>
                <a:schemeClr val="dk1"/>
              </a:buClr>
              <a:buSzPts val="2400"/>
              <a:buFont typeface="Libre Franklin Medium"/>
              <a:buAutoNum type="arabicPeriod"/>
            </a:pPr>
            <a:r>
              <a:rPr lang="fr-FR" sz="2400" dirty="0">
                <a:latin typeface="Arial"/>
                <a:ea typeface="Arial"/>
                <a:cs typeface="Arial"/>
                <a:sym typeface="Arial"/>
              </a:rPr>
              <a:t>Aide</a:t>
            </a:r>
            <a:endParaRPr lang="fr-FR" dirty="0"/>
          </a:p>
        </p:txBody>
      </p:sp>
      <p:sp>
        <p:nvSpPr>
          <p:cNvPr id="373" name="Google Shape;373;p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Neuf onglets sur le ruban d'outils</a:t>
            </a:r>
          </a:p>
        </p:txBody>
      </p:sp>
      <p:pic>
        <p:nvPicPr>
          <p:cNvPr id="2" name="Image 3" descr="Une image contenant texte, ligne, Police, nombre&#10;&#10;Description générée automatiquement">
            <a:extLst>
              <a:ext uri="{FF2B5EF4-FFF2-40B4-BE49-F238E27FC236}">
                <a16:creationId xmlns:a16="http://schemas.microsoft.com/office/drawing/2014/main" id="{BEF2DE17-12D7-D9BA-7C35-8B312319E4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7713" y="2153910"/>
            <a:ext cx="8330384" cy="2934001"/>
          </a:xfrm>
          <a:prstGeom prst="rect">
            <a:avLst/>
          </a:prstGeom>
          <a:ln w="12700">
            <a:solidFill>
              <a:schemeClr val="tx1"/>
            </a:solidFill>
          </a:ln>
        </p:spPr>
      </p:pic>
      <p:sp>
        <p:nvSpPr>
          <p:cNvPr id="4" name="Google Shape;366;p8">
            <a:extLst>
              <a:ext uri="{FF2B5EF4-FFF2-40B4-BE49-F238E27FC236}">
                <a16:creationId xmlns:a16="http://schemas.microsoft.com/office/drawing/2014/main" id="{B0171FEA-2933-0772-2B07-FAC2166B2471}"/>
              </a:ext>
            </a:extLst>
          </p:cNvPr>
          <p:cNvSpPr txBox="1"/>
          <p:nvPr/>
        </p:nvSpPr>
        <p:spPr>
          <a:xfrm>
            <a:off x="3307713" y="2489044"/>
            <a:ext cx="8330384" cy="564399"/>
          </a:xfrm>
          <a:prstGeom prst="rect">
            <a:avLst/>
          </a:prstGeom>
          <a:noFill/>
          <a:ln w="63500" cap="flat" cmpd="sng">
            <a:solidFill>
              <a:schemeClr val="tx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160"/>
        <p:cNvGrpSpPr/>
        <p:nvPr/>
      </p:nvGrpSpPr>
      <p:grpSpPr>
        <a:xfrm>
          <a:off x="0" y="0"/>
          <a:ext cx="0" cy="0"/>
          <a:chOff x="0" y="0"/>
          <a:chExt cx="0" cy="0"/>
        </a:xfrm>
      </p:grpSpPr>
      <p:sp>
        <p:nvSpPr>
          <p:cNvPr id="1161" name="Google Shape;1161;p90"/>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514350" marR="0" lvl="0" indent="-514350" algn="l" rtl="0">
              <a:lnSpc>
                <a:spcPct val="100000"/>
              </a:lnSpc>
              <a:spcBef>
                <a:spcPts val="0"/>
              </a:spcBef>
              <a:spcAft>
                <a:spcPts val="0"/>
              </a:spcAft>
              <a:buClr>
                <a:schemeClr val="dk1"/>
              </a:buClr>
              <a:buSzPts val="2800"/>
              <a:buFont typeface="+mj-lt"/>
              <a:buAutoNum type="arabicPeriod"/>
            </a:pPr>
            <a:r>
              <a:rPr lang="fr-FR" dirty="0"/>
              <a:t>Ouvrez la feuille de travail sur </a:t>
            </a:r>
            <a:r>
              <a:rPr lang="fr-FR" u="sng" dirty="0"/>
              <a:t>l'ulcère de Buruli</a:t>
            </a:r>
          </a:p>
          <a:p>
            <a:pPr marL="514350" marR="0" lvl="0" indent="-514350" algn="l" rtl="0">
              <a:lnSpc>
                <a:spcPct val="100000"/>
              </a:lnSpc>
              <a:spcBef>
                <a:spcPts val="1000"/>
              </a:spcBef>
              <a:spcAft>
                <a:spcPts val="0"/>
              </a:spcAft>
              <a:buClr>
                <a:schemeClr val="dk1"/>
              </a:buClr>
              <a:buSzPts val="2800"/>
              <a:buFont typeface="+mj-lt"/>
              <a:buAutoNum type="arabicPeriod"/>
            </a:pPr>
            <a:r>
              <a:rPr lang="fr-FR" dirty="0"/>
              <a:t>Sélectionnez l'option </a:t>
            </a:r>
            <a:r>
              <a:rPr lang="fr-FR" b="1" dirty="0"/>
              <a:t>Analyse rapide </a:t>
            </a:r>
            <a:r>
              <a:rPr lang="fr-FR" dirty="0"/>
              <a:t>&gt; </a:t>
            </a:r>
            <a:r>
              <a:rPr lang="fr-FR" b="1" dirty="0"/>
              <a:t>Graphiques </a:t>
            </a:r>
            <a:r>
              <a:rPr lang="fr-FR" dirty="0"/>
              <a:t>&gt; </a:t>
            </a:r>
            <a:r>
              <a:rPr lang="fr-FR" b="1" dirty="0"/>
              <a:t>Ligne</a:t>
            </a:r>
            <a:endParaRPr lang="fr-FR" dirty="0"/>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692150" marR="0" lvl="0" indent="-514350" algn="l" rtl="0">
              <a:lnSpc>
                <a:spcPct val="100000"/>
              </a:lnSpc>
              <a:spcBef>
                <a:spcPts val="1000"/>
              </a:spcBef>
              <a:spcAft>
                <a:spcPts val="0"/>
              </a:spcAft>
              <a:buClr>
                <a:schemeClr val="dk1"/>
              </a:buClr>
              <a:buSzPts val="2800"/>
              <a:buFont typeface="+mj-lt"/>
              <a:buAutoNum type="arabicPeriod"/>
            </a:pPr>
            <a:endParaRPr lang="fr-FR" dirty="0"/>
          </a:p>
          <a:p>
            <a:pPr marL="514350" lvl="0" indent="-514350" algn="l" rtl="0">
              <a:lnSpc>
                <a:spcPct val="100000"/>
              </a:lnSpc>
              <a:spcBef>
                <a:spcPts val="1000"/>
              </a:spcBef>
              <a:spcAft>
                <a:spcPts val="0"/>
              </a:spcAft>
              <a:buClr>
                <a:schemeClr val="dk1"/>
              </a:buClr>
              <a:buSzPts val="2800"/>
              <a:buFont typeface="+mj-lt"/>
              <a:buAutoNum type="arabicPeriod"/>
            </a:pPr>
            <a:r>
              <a:rPr lang="fr-FR" dirty="0"/>
              <a:t>Cliquez sur </a:t>
            </a:r>
            <a:r>
              <a:rPr lang="fr-FR" b="1" dirty="0"/>
              <a:t>Ajouter un élément graphique </a:t>
            </a:r>
            <a:br>
              <a:rPr lang="fr-FR" b="1" dirty="0"/>
            </a:br>
            <a:r>
              <a:rPr lang="fr-FR" dirty="0"/>
              <a:t>pour ajouter des étiquettes de titre et d'axe</a:t>
            </a:r>
          </a:p>
          <a:p>
            <a:pPr marL="514350" marR="0" lvl="0" indent="-336550" algn="l" rtl="0">
              <a:lnSpc>
                <a:spcPct val="100000"/>
              </a:lnSpc>
              <a:spcBef>
                <a:spcPts val="500"/>
              </a:spcBef>
              <a:spcAft>
                <a:spcPts val="0"/>
              </a:spcAft>
              <a:buClr>
                <a:schemeClr val="dk1"/>
              </a:buClr>
              <a:buSzPts val="2800"/>
              <a:buFont typeface="Libre Franklin Medium"/>
              <a:buNone/>
            </a:pPr>
            <a:endParaRPr lang="fr-FR" sz="2800" i="1" dirty="0"/>
          </a:p>
          <a:p>
            <a:pPr marL="0" lvl="0" indent="0" algn="l" rtl="0">
              <a:lnSpc>
                <a:spcPct val="100000"/>
              </a:lnSpc>
              <a:spcBef>
                <a:spcPts val="1700"/>
              </a:spcBef>
              <a:spcAft>
                <a:spcPts val="0"/>
              </a:spcAft>
              <a:buClr>
                <a:schemeClr val="dk1"/>
              </a:buClr>
              <a:buSzPts val="2800"/>
              <a:buNone/>
            </a:pPr>
            <a:endParaRPr lang="fr-FR" dirty="0"/>
          </a:p>
        </p:txBody>
      </p:sp>
      <p:sp>
        <p:nvSpPr>
          <p:cNvPr id="1162" name="Google Shape;1162;p90"/>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S'entraîner à créer un graphique linéaire</a:t>
            </a:r>
          </a:p>
        </p:txBody>
      </p:sp>
      <p:pic>
        <p:nvPicPr>
          <p:cNvPr id="2" name="Picture 1" descr="The Format Data Series tool bar displays the tool bar and options to select sharts. " title="Format Data Series Bar">
            <a:extLst>
              <a:ext uri="{FF2B5EF4-FFF2-40B4-BE49-F238E27FC236}">
                <a16:creationId xmlns:a16="http://schemas.microsoft.com/office/drawing/2014/main" id="{9299E646-5D3E-E49A-8843-E9281B60A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9763" y="2717387"/>
            <a:ext cx="4194973" cy="2007473"/>
          </a:xfrm>
          <a:prstGeom prst="rect">
            <a:avLst/>
          </a:prstGeom>
          <a:ln w="12700">
            <a:solidFill>
              <a:schemeClr val="tx1"/>
            </a:solidFill>
          </a:ln>
          <a:effectLst>
            <a:outerShdw blurRad="50800" dist="38100" dir="2700000" algn="tl" rotWithShape="0">
              <a:prstClr val="black">
                <a:alpha val="40000"/>
              </a:prstClr>
            </a:outerShdw>
          </a:effectLst>
        </p:spPr>
      </p:pic>
      <p:sp>
        <p:nvSpPr>
          <p:cNvPr id="3" name="Speech Bubble: Rectangle 2">
            <a:extLst>
              <a:ext uri="{FF2B5EF4-FFF2-40B4-BE49-F238E27FC236}">
                <a16:creationId xmlns:a16="http://schemas.microsoft.com/office/drawing/2014/main" id="{A055B5CC-BF67-FA9B-D203-B11D6BE527E2}"/>
              </a:ext>
            </a:extLst>
          </p:cNvPr>
          <p:cNvSpPr/>
          <p:nvPr/>
        </p:nvSpPr>
        <p:spPr>
          <a:xfrm>
            <a:off x="1760009" y="3429000"/>
            <a:ext cx="1524344" cy="480636"/>
          </a:xfrm>
          <a:prstGeom prst="wedgeRectCallout">
            <a:avLst>
              <a:gd name="adj1" fmla="val 73596"/>
              <a:gd name="adj2" fmla="val 97651"/>
            </a:avLst>
          </a:prstGeom>
          <a:solidFill>
            <a:srgbClr val="00953A"/>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800"/>
              </a:spcAft>
            </a:pPr>
            <a:r>
              <a:rPr lang="fr-FR" sz="2000" kern="100">
                <a:solidFill>
                  <a:srgbClr val="FFFFFF"/>
                </a:solidFill>
                <a:latin typeface="Arial" panose="020B0604020202020204" pitchFamily="34" charset="0"/>
                <a:ea typeface="Aptos" panose="020B0004020202020204" pitchFamily="34" charset="0"/>
                <a:cs typeface="Times New Roman" panose="02020603050405020304" pitchFamily="18" charset="0"/>
              </a:rPr>
              <a:t>Ligne</a:t>
            </a:r>
            <a:endParaRPr lang="fr-FR" sz="3200" kern="100">
              <a:effectLst/>
              <a:ea typeface="Aptos" panose="020B0004020202020204" pitchFamily="34" charset="0"/>
              <a:cs typeface="Times New Roman" panose="02020603050405020304" pitchFamily="18" charset="0"/>
            </a:endParaRPr>
          </a:p>
        </p:txBody>
      </p:sp>
      <p:pic>
        <p:nvPicPr>
          <p:cNvPr id="4" name="Image 28" descr="Une image contenant texte, capture d’écran, Police, diagramme&#10;&#10;Description générée automatiquement">
            <a:extLst>
              <a:ext uri="{FF2B5EF4-FFF2-40B4-BE49-F238E27FC236}">
                <a16:creationId xmlns:a16="http://schemas.microsoft.com/office/drawing/2014/main" id="{C0C56610-E68C-8524-0102-8893EA3B87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6227" y="4725093"/>
            <a:ext cx="2222500" cy="1308100"/>
          </a:xfrm>
          <a:prstGeom prst="rect">
            <a:avLst/>
          </a:prstGeom>
          <a:ln w="12700">
            <a:solidFill>
              <a:schemeClr val="tx1"/>
            </a:solid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Google Shape;1170;p91"/>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Créer un histogramme (1/2)</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75"/>
        <p:cNvGrpSpPr/>
        <p:nvPr/>
      </p:nvGrpSpPr>
      <p:grpSpPr>
        <a:xfrm>
          <a:off x="0" y="0"/>
          <a:ext cx="0" cy="0"/>
          <a:chOff x="0" y="0"/>
          <a:chExt cx="0" cy="0"/>
        </a:xfrm>
      </p:grpSpPr>
      <p:sp>
        <p:nvSpPr>
          <p:cNvPr id="1176" name="Google Shape;1176;p92"/>
          <p:cNvSpPr txBox="1">
            <a:spLocks noGrp="1"/>
          </p:cNvSpPr>
          <p:nvPr>
            <p:ph sz="half" idx="2"/>
          </p:nvPr>
        </p:nvSpPr>
        <p:spPr>
          <a:xfrm>
            <a:off x="838200" y="1478857"/>
            <a:ext cx="623697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Aller à la feuille de travail </a:t>
            </a:r>
            <a:r>
              <a:rPr lang="fr-FR" u="sng" dirty="0"/>
              <a:t>Paludisme</a:t>
            </a:r>
            <a:endParaRPr lang="fr-FR" dirty="0"/>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dirty="0"/>
              <a:t>Mettre en évidence les deux </a:t>
            </a:r>
            <a:br>
              <a:rPr lang="fr-FR" dirty="0"/>
            </a:br>
            <a:r>
              <a:rPr lang="fr-FR" dirty="0"/>
              <a:t>premières colonnes</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dirty="0"/>
              <a:t>Utiliser l'outil d'analyse rapide pour sélectionner </a:t>
            </a:r>
            <a:r>
              <a:rPr lang="fr-FR" b="1" dirty="0"/>
              <a:t>Colonne empilée</a:t>
            </a:r>
            <a:endParaRPr lang="fr-FR" dirty="0"/>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dirty="0"/>
              <a:t>Utilisez l'option </a:t>
            </a:r>
            <a:r>
              <a:rPr lang="fr-FR" b="1" dirty="0"/>
              <a:t>Ajouter un élément graphique </a:t>
            </a:r>
            <a:r>
              <a:rPr lang="fr-FR" dirty="0"/>
              <a:t>pour ajouter un titre et </a:t>
            </a:r>
            <a:br>
              <a:rPr lang="fr-FR" dirty="0"/>
            </a:br>
            <a:r>
              <a:rPr lang="fr-FR" dirty="0"/>
              <a:t>des étiquettes</a:t>
            </a:r>
          </a:p>
          <a:p>
            <a:pPr marL="800100" lvl="2" indent="-342900" algn="l" rtl="0">
              <a:lnSpc>
                <a:spcPct val="100000"/>
              </a:lnSpc>
              <a:spcBef>
                <a:spcPts val="1000"/>
              </a:spcBef>
              <a:spcAft>
                <a:spcPts val="0"/>
              </a:spcAft>
              <a:buClr>
                <a:schemeClr val="dk1"/>
              </a:buClr>
              <a:buSzPts val="2000"/>
              <a:buFont typeface="Libre Franklin Medium"/>
              <a:buAutoNum type="arabicPeriod"/>
            </a:pPr>
            <a:r>
              <a:rPr lang="fr-FR" dirty="0"/>
              <a:t>Cliquez avec le bouton droit de la souris sur n'importe quelle colonne, cliquez sur </a:t>
            </a:r>
            <a:r>
              <a:rPr lang="fr-FR" b="1" dirty="0"/>
              <a:t>Format de la série de données</a:t>
            </a:r>
            <a:r>
              <a:rPr lang="fr-FR" dirty="0"/>
              <a:t>, puis modifiez l'écart à 0 et ajoutez des bordures noires</a:t>
            </a:r>
          </a:p>
          <a:p>
            <a:pPr marL="228600" lvl="0" indent="-50800" algn="l" rtl="0">
              <a:lnSpc>
                <a:spcPct val="100000"/>
              </a:lnSpc>
              <a:spcBef>
                <a:spcPts val="1000"/>
              </a:spcBef>
              <a:spcAft>
                <a:spcPts val="0"/>
              </a:spcAft>
              <a:buClr>
                <a:schemeClr val="dk1"/>
              </a:buClr>
              <a:buSzPts val="2800"/>
              <a:buNone/>
            </a:pPr>
            <a:endParaRPr lang="fr-FR" dirty="0"/>
          </a:p>
        </p:txBody>
      </p:sp>
      <p:sp>
        <p:nvSpPr>
          <p:cNvPr id="1177" name="Google Shape;1177;p92"/>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histogramme (2/2)</a:t>
            </a:r>
          </a:p>
        </p:txBody>
      </p:sp>
      <p:pic>
        <p:nvPicPr>
          <p:cNvPr id="4" name="Picture 3">
            <a:extLst>
              <a:ext uri="{FF2B5EF4-FFF2-40B4-BE49-F238E27FC236}">
                <a16:creationId xmlns:a16="http://schemas.microsoft.com/office/drawing/2014/main" id="{A25A9737-88C7-AFB4-D950-089599C4C730}"/>
              </a:ext>
            </a:extLst>
          </p:cNvPr>
          <p:cNvPicPr>
            <a:picLocks noChangeAspect="1"/>
          </p:cNvPicPr>
          <p:nvPr/>
        </p:nvPicPr>
        <p:blipFill>
          <a:blip r:embed="rId3"/>
          <a:stretch>
            <a:fillRect/>
          </a:stretch>
        </p:blipFill>
        <p:spPr>
          <a:xfrm>
            <a:off x="7075171" y="2076561"/>
            <a:ext cx="4411609" cy="3443900"/>
          </a:xfrm>
          <a:prstGeom prst="rect">
            <a:avLst/>
          </a:prstGeom>
          <a:ln w="12700">
            <a:solidFill>
              <a:schemeClr val="tx1"/>
            </a:solid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83"/>
        <p:cNvGrpSpPr/>
        <p:nvPr/>
      </p:nvGrpSpPr>
      <p:grpSpPr>
        <a:xfrm>
          <a:off x="0" y="0"/>
          <a:ext cx="0" cy="0"/>
          <a:chOff x="0" y="0"/>
          <a:chExt cx="0" cy="0"/>
        </a:xfrm>
      </p:grpSpPr>
      <p:sp>
        <p:nvSpPr>
          <p:cNvPr id="1184" name="Google Shape;1184;p93"/>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linéaire (1/2)</a:t>
            </a:r>
            <a:endParaRPr dirty="0">
              <a:latin typeface="Franklin Gothic Medium" panose="020B060302010202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1190" name="Google Shape;1190;p94"/>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endParaRPr lang="fr-FR" dirty="0"/>
          </a:p>
          <a:p>
            <a:pPr marL="228600" lvl="0" indent="-228600" algn="l" rtl="0">
              <a:lnSpc>
                <a:spcPct val="100000"/>
              </a:lnSpc>
              <a:spcBef>
                <a:spcPts val="0"/>
              </a:spcBef>
              <a:spcAft>
                <a:spcPts val="0"/>
              </a:spcAft>
              <a:buClr>
                <a:schemeClr val="dk1"/>
              </a:buClr>
              <a:buSzPts val="2800"/>
              <a:buChar char="•"/>
            </a:pPr>
            <a:r>
              <a:rPr lang="fr-FR" dirty="0"/>
              <a:t>Allez à la feuille de calcul </a:t>
            </a:r>
            <a:r>
              <a:rPr lang="fr-FR" u="sng" dirty="0"/>
              <a:t>du pays</a:t>
            </a:r>
            <a:r>
              <a:rPr lang="fr-FR" dirty="0"/>
              <a:t> (</a:t>
            </a:r>
            <a:r>
              <a:rPr lang="fr-FR" u="sng" dirty="0"/>
              <a:t>nationale</a:t>
            </a:r>
            <a:r>
              <a:rPr lang="fr-FR" dirty="0"/>
              <a:t>)</a:t>
            </a:r>
            <a:endParaRPr lang="fr-FR" i="1"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Assurez-vous que les données sont limitées à votre pays</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b="1" dirty="0"/>
              <a:t>Triez </a:t>
            </a:r>
            <a:r>
              <a:rPr lang="fr-FR" sz="2400" dirty="0"/>
              <a:t>les données par année</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Utilisez des outils pour créer un graphique linéaire</a:t>
            </a:r>
            <a:endParaRPr lang="fr-FR" dirty="0"/>
          </a:p>
          <a:p>
            <a:pPr marL="800100" lvl="2" indent="-342900" algn="l" rtl="0">
              <a:lnSpc>
                <a:spcPct val="100000"/>
              </a:lnSpc>
              <a:spcBef>
                <a:spcPts val="1000"/>
              </a:spcBef>
              <a:spcAft>
                <a:spcPts val="0"/>
              </a:spcAft>
              <a:buClr>
                <a:schemeClr val="dk1"/>
              </a:buClr>
              <a:buSzPts val="2400"/>
              <a:buFont typeface="Libre Franklin Medium"/>
              <a:buAutoNum type="arabicPeriod"/>
            </a:pPr>
            <a:r>
              <a:rPr lang="fr-FR" sz="2400" dirty="0"/>
              <a:t>Utilisez l'option </a:t>
            </a:r>
            <a:r>
              <a:rPr lang="fr-FR" sz="2400" b="1" dirty="0"/>
              <a:t>Ajouter un élément graphique </a:t>
            </a:r>
            <a:r>
              <a:rPr lang="fr-FR" sz="2400" dirty="0"/>
              <a:t>pour ajouter un titre </a:t>
            </a:r>
            <a:br>
              <a:rPr lang="fr-FR" sz="2400" dirty="0"/>
            </a:br>
            <a:r>
              <a:rPr lang="fr-FR" sz="2400" dirty="0"/>
              <a:t>et des étiquettes</a:t>
            </a:r>
            <a:endParaRPr lang="fr-FR" dirty="0"/>
          </a:p>
          <a:p>
            <a:pPr marL="228600" lvl="0" indent="-50800" algn="l" rtl="0">
              <a:lnSpc>
                <a:spcPct val="100000"/>
              </a:lnSpc>
              <a:spcBef>
                <a:spcPts val="1000"/>
              </a:spcBef>
              <a:spcAft>
                <a:spcPts val="0"/>
              </a:spcAft>
              <a:buClr>
                <a:schemeClr val="dk1"/>
              </a:buClr>
              <a:buSzPts val="2800"/>
              <a:buNone/>
            </a:pPr>
            <a:endParaRPr lang="fr-FR" dirty="0"/>
          </a:p>
        </p:txBody>
      </p:sp>
      <p:sp>
        <p:nvSpPr>
          <p:cNvPr id="1191" name="Google Shape;1191;p9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linéaire (2/2)</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1217" name="Google Shape;1217;p98"/>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Les données peuvent être saisies et analysées dans MS Excel </a:t>
            </a:r>
          </a:p>
          <a:p>
            <a:pPr marL="228600" lvl="0" indent="-228600" algn="l" rtl="0">
              <a:lnSpc>
                <a:spcPct val="100000"/>
              </a:lnSpc>
              <a:spcBef>
                <a:spcPts val="1000"/>
              </a:spcBef>
              <a:spcAft>
                <a:spcPts val="0"/>
              </a:spcAft>
              <a:buClr>
                <a:schemeClr val="dk1"/>
              </a:buClr>
              <a:buSzPts val="2800"/>
              <a:buChar char="•"/>
            </a:pPr>
            <a:r>
              <a:rPr lang="fr-FR" dirty="0"/>
              <a:t>L'analyse des données dans Excel peut fournir :</a:t>
            </a:r>
          </a:p>
          <a:p>
            <a:pPr lvl="1" algn="l" rtl="0">
              <a:lnSpc>
                <a:spcPct val="100000"/>
              </a:lnSpc>
              <a:spcBef>
                <a:spcPts val="1000"/>
              </a:spcBef>
              <a:spcAft>
                <a:spcPts val="0"/>
              </a:spcAft>
              <a:buSzPts val="2400"/>
            </a:pPr>
            <a:r>
              <a:rPr lang="fr-FR" dirty="0"/>
              <a:t>Moyenne, mode, médiane et plage</a:t>
            </a:r>
          </a:p>
          <a:p>
            <a:pPr lvl="1" algn="l" rtl="0">
              <a:lnSpc>
                <a:spcPct val="100000"/>
              </a:lnSpc>
              <a:spcBef>
                <a:spcPts val="1000"/>
              </a:spcBef>
              <a:spcAft>
                <a:spcPts val="0"/>
              </a:spcAft>
              <a:buSzPts val="2400"/>
            </a:pPr>
            <a:r>
              <a:rPr lang="fr-FR" dirty="0"/>
              <a:t>Calculs </a:t>
            </a:r>
          </a:p>
          <a:p>
            <a:pPr lvl="1" algn="l" rtl="0">
              <a:lnSpc>
                <a:spcPct val="100000"/>
              </a:lnSpc>
              <a:spcBef>
                <a:spcPts val="1000"/>
              </a:spcBef>
              <a:spcAft>
                <a:spcPts val="0"/>
              </a:spcAft>
              <a:buSzPts val="2400"/>
            </a:pPr>
            <a:r>
              <a:rPr lang="fr-FR" dirty="0"/>
              <a:t>Visualisation des données</a:t>
            </a:r>
          </a:p>
          <a:p>
            <a:pPr marL="1143000" lvl="2" indent="-228600" algn="l" rtl="0">
              <a:lnSpc>
                <a:spcPct val="100000"/>
              </a:lnSpc>
              <a:spcBef>
                <a:spcPts val="1000"/>
              </a:spcBef>
              <a:spcAft>
                <a:spcPts val="0"/>
              </a:spcAft>
              <a:buSzPts val="2000"/>
              <a:buChar char="‒"/>
            </a:pPr>
            <a:r>
              <a:rPr lang="fr-FR" dirty="0"/>
              <a:t>Graphique linéaire</a:t>
            </a:r>
          </a:p>
          <a:p>
            <a:pPr marL="1143000" lvl="2" indent="-228600" algn="l" rtl="0">
              <a:lnSpc>
                <a:spcPct val="100000"/>
              </a:lnSpc>
              <a:spcBef>
                <a:spcPts val="1000"/>
              </a:spcBef>
              <a:spcAft>
                <a:spcPts val="0"/>
              </a:spcAft>
              <a:buSzPts val="2000"/>
              <a:buChar char="‒"/>
            </a:pPr>
            <a:r>
              <a:rPr lang="fr-FR" dirty="0"/>
              <a:t>Histogramme (y compris courbe épidémique) </a:t>
            </a:r>
          </a:p>
          <a:p>
            <a:pPr marL="228600" lvl="0" indent="-228600" algn="l" rtl="0">
              <a:lnSpc>
                <a:spcPct val="100000"/>
              </a:lnSpc>
              <a:spcBef>
                <a:spcPts val="1000"/>
              </a:spcBef>
              <a:spcAft>
                <a:spcPts val="0"/>
              </a:spcAft>
              <a:buClr>
                <a:schemeClr val="dk1"/>
              </a:buClr>
              <a:buSzPts val="2800"/>
              <a:buChar char="•"/>
            </a:pPr>
            <a:r>
              <a:rPr lang="fr-FR" dirty="0"/>
              <a:t>MS Excel a de nombreuses autres fonctions et utilisations</a:t>
            </a:r>
          </a:p>
          <a:p>
            <a:pPr marL="228600" lvl="0" indent="-228600" algn="l" rtl="0">
              <a:lnSpc>
                <a:spcPct val="100000"/>
              </a:lnSpc>
              <a:spcBef>
                <a:spcPts val="1000"/>
              </a:spcBef>
              <a:spcAft>
                <a:spcPts val="0"/>
              </a:spcAft>
              <a:buClr>
                <a:schemeClr val="dk1"/>
              </a:buClr>
              <a:buSzPts val="2800"/>
              <a:buChar char="•"/>
            </a:pPr>
            <a:r>
              <a:rPr lang="fr-FR" dirty="0"/>
              <a:t>Plus vous les utilisez, plus vous vous améliorez !</a:t>
            </a:r>
          </a:p>
        </p:txBody>
      </p:sp>
      <p:sp>
        <p:nvSpPr>
          <p:cNvPr id="1218" name="Google Shape;1218;p98"/>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sp>
        <p:nvSpPr>
          <p:cNvPr id="1224" name="Google Shape;1224;p99"/>
          <p:cNvSpPr txBox="1">
            <a:spLocks noGrp="1"/>
          </p:cNvSpPr>
          <p:nvPr>
            <p:ph sz="half" idx="2"/>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Arial"/>
              <a:buChar char="•"/>
            </a:pPr>
            <a:r>
              <a:rPr lang="fr-FR" b="0" dirty="0"/>
              <a:t>Saisir, modifier et formater des données dans une base </a:t>
            </a:r>
            <a:br>
              <a:rPr lang="fr-FR" b="0" dirty="0"/>
            </a:br>
            <a:r>
              <a:rPr lang="fr-FR" b="0" dirty="0"/>
              <a:t>de données</a:t>
            </a:r>
            <a:endParaRPr lang="fr-FR" dirty="0"/>
          </a:p>
          <a:p>
            <a:pPr marL="228600" lvl="0" indent="-228600" algn="l" rtl="0">
              <a:lnSpc>
                <a:spcPct val="100000"/>
              </a:lnSpc>
              <a:spcBef>
                <a:spcPts val="1000"/>
              </a:spcBef>
              <a:spcAft>
                <a:spcPts val="0"/>
              </a:spcAft>
              <a:buClr>
                <a:schemeClr val="dk1"/>
              </a:buClr>
              <a:buSzPts val="2800"/>
              <a:buFont typeface="Arial"/>
              <a:buChar char="•"/>
            </a:pPr>
            <a:r>
              <a:rPr lang="fr-FR" b="0" dirty="0"/>
              <a:t>Utiliser des formules et des fonctions pour résumer et analyser des données</a:t>
            </a:r>
            <a:endParaRPr lang="fr-FR" dirty="0"/>
          </a:p>
          <a:p>
            <a:pPr marL="228600" lvl="0" indent="-228600" algn="l" rtl="0">
              <a:lnSpc>
                <a:spcPct val="100000"/>
              </a:lnSpc>
              <a:spcBef>
                <a:spcPts val="1000"/>
              </a:spcBef>
              <a:spcAft>
                <a:spcPts val="0"/>
              </a:spcAft>
              <a:buClr>
                <a:schemeClr val="dk1"/>
              </a:buClr>
              <a:buSzPts val="2800"/>
              <a:buFont typeface="Arial"/>
              <a:buChar char="•"/>
            </a:pPr>
            <a:r>
              <a:rPr lang="fr-FR" b="0" dirty="0"/>
              <a:t>Organiser les données en les triant et en les filtrant</a:t>
            </a:r>
            <a:endParaRPr lang="fr-FR" dirty="0"/>
          </a:p>
          <a:p>
            <a:pPr marL="228600" lvl="0" indent="-228600" algn="l" rtl="0">
              <a:lnSpc>
                <a:spcPct val="100000"/>
              </a:lnSpc>
              <a:spcBef>
                <a:spcPts val="1000"/>
              </a:spcBef>
              <a:spcAft>
                <a:spcPts val="0"/>
              </a:spcAft>
              <a:buClr>
                <a:schemeClr val="dk1"/>
              </a:buClr>
              <a:buSzPts val="2800"/>
              <a:buFont typeface="Arial"/>
              <a:buChar char="•"/>
            </a:pPr>
            <a:r>
              <a:rPr lang="fr-FR" b="0" dirty="0"/>
              <a:t>Représenter des données à l'aide d'un histogramme et d'un graphique linéaire</a:t>
            </a:r>
            <a:endParaRPr lang="fr-FR" dirty="0"/>
          </a:p>
          <a:p>
            <a:pPr marL="228600" lvl="0" indent="-228600" algn="l" rtl="0">
              <a:lnSpc>
                <a:spcPct val="100000"/>
              </a:lnSpc>
              <a:spcBef>
                <a:spcPts val="1000"/>
              </a:spcBef>
              <a:spcAft>
                <a:spcPts val="0"/>
              </a:spcAft>
              <a:buClr>
                <a:schemeClr val="dk1"/>
              </a:buClr>
              <a:buSzPts val="2800"/>
              <a:buFont typeface="Arial"/>
              <a:buChar char="•"/>
            </a:pPr>
            <a:r>
              <a:rPr lang="fr-FR" b="0" dirty="0"/>
              <a:t>Démontrer l'application de la saisie, de la gestion et de l'analyse des données aux fonctions de surveillance du district</a:t>
            </a:r>
            <a:endParaRPr lang="fr-FR" dirty="0"/>
          </a:p>
        </p:txBody>
      </p:sp>
      <p:sp>
        <p:nvSpPr>
          <p:cNvPr id="1225" name="Google Shape;1225;p99"/>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Révision des objectifs</a:t>
            </a:r>
          </a:p>
        </p:txBody>
      </p:sp>
    </p:spTree>
  </p:cSld>
  <p:clrMapOvr>
    <a:masterClrMapping/>
  </p:clrMapOvr>
</p:sld>
</file>

<file path=ppt/theme/theme1.xml><?xml version="1.0" encoding="utf-8"?>
<a:theme xmlns:a="http://schemas.openxmlformats.org/drawingml/2006/main" name="4.a.01.01_FETPF3.0_PPT_Theme_French_2025_02_1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a.01.01_FETPF3.0_PPT_Theme_French_2025_02_12" id="{AF19BD38-554A-48B5-99DB-5F43752B03B8}" vid="{15338285-D647-4A63-B92E-C1415CB4883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0A5D19-C222-4835-954A-4268D9D16084}">
  <ds:schemaRefs>
    <ds:schemaRef ds:uri="http://purl.org/dc/terms/"/>
    <ds:schemaRef ds:uri="52ff0146-47b4-4d51-8c1c-03266fcd63a2"/>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dcmitype/"/>
    <ds:schemaRef ds:uri="cd03f174-a395-49eb-8ee9-8d943e22f40d"/>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55E3423E-1AD1-4B30-AA09-8CFBE96192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D0104B-3E26-4D58-9941-80B3343BDE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Presentation1</Template>
  <TotalTime>2235</TotalTime>
  <Words>14165</Words>
  <Application>Microsoft Office PowerPoint</Application>
  <PresentationFormat>Widescreen</PresentationFormat>
  <Paragraphs>1535</Paragraphs>
  <Slides>96</Slides>
  <Notes>96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96</vt:i4>
      </vt:variant>
    </vt:vector>
  </HeadingPairs>
  <TitlesOfParts>
    <vt:vector size="109" baseType="lpstr">
      <vt:lpstr>Aptos</vt:lpstr>
      <vt:lpstr>Arial</vt:lpstr>
      <vt:lpstr>Arial Narrow</vt:lpstr>
      <vt:lpstr>Arial Re</vt:lpstr>
      <vt:lpstr>Calibri</vt:lpstr>
      <vt:lpstr>Courier New</vt:lpstr>
      <vt:lpstr>Franklin Gothic Medium</vt:lpstr>
      <vt:lpstr>Franklin Gothic Medium Cond</vt:lpstr>
      <vt:lpstr>Libre Franklin Medium</vt:lpstr>
      <vt:lpstr>Noto Sans Symbols</vt:lpstr>
      <vt:lpstr>Times New Roman</vt:lpstr>
      <vt:lpstr>Wingdings</vt:lpstr>
      <vt:lpstr>4.a.01.01_FETPF3.0_PPT_Theme_French_2025_02_12</vt:lpstr>
      <vt:lpstr>PowerPoint Presentation</vt:lpstr>
      <vt:lpstr>PowerPoint Presentation</vt:lpstr>
      <vt:lpstr>PowerPoint Presentation</vt:lpstr>
      <vt:lpstr>Contenu de la leçon</vt:lpstr>
      <vt:lpstr>PowerPoint Presentation</vt:lpstr>
      <vt:lpstr>Expérience avec Excel</vt:lpstr>
      <vt:lpstr>PowerPoint Presentation</vt:lpstr>
      <vt:lpstr>Barre d’accès rapide</vt:lpstr>
      <vt:lpstr>Neuf onglets sur le ruban d'outils</vt:lpstr>
      <vt:lpstr>Adresse de la cellule</vt:lpstr>
      <vt:lpstr>Nom Boîte (adresse actuelle)</vt:lpstr>
      <vt:lpstr>Barre de Formule</vt:lpstr>
      <vt:lpstr>Cellule active</vt:lpstr>
      <vt:lpstr>Colonnes</vt:lpstr>
      <vt:lpstr>Rangée</vt:lpstr>
      <vt:lpstr>Onglet Feuille de travail</vt:lpstr>
      <vt:lpstr>Navigation dans les feuilles de travail</vt:lpstr>
      <vt:lpstr>Pointer et cliquer</vt:lpstr>
      <vt:lpstr>Touches fléchées</vt:lpstr>
      <vt:lpstr>Page précédente et page suivante</vt:lpstr>
      <vt:lpstr>Accueil</vt:lpstr>
      <vt:lpstr>Pratique des outils de l'interface</vt:lpstr>
      <vt:lpstr>Base de données et valeurs dans Excel</vt:lpstr>
      <vt:lpstr>Saisir des données dans Excel</vt:lpstr>
      <vt:lpstr>Pratique pour saisir des données dans Excel</vt:lpstr>
      <vt:lpstr>Renommer une feuille de calcul</vt:lpstr>
      <vt:lpstr>Modifier les valeurs</vt:lpstr>
      <vt:lpstr>Pratique pour l'édition de valeurs (1/2)</vt:lpstr>
      <vt:lpstr>Pratique pour l'édition de valeurs (2/2)</vt:lpstr>
      <vt:lpstr>Couper, copier, coller</vt:lpstr>
      <vt:lpstr>Pratique du copier-coller</vt:lpstr>
      <vt:lpstr>Pratique du copier-coller</vt:lpstr>
      <vt:lpstr>Glisser-déposer</vt:lpstr>
      <vt:lpstr>Pratique du glisser-déposer (copier/étendre)</vt:lpstr>
      <vt:lpstr>Pratique du glisser-déposer (séquence de données) </vt:lpstr>
      <vt:lpstr>Pratique de l’ajout de feuilles de calcul</vt:lpstr>
      <vt:lpstr>Pratique pour renommer une feuille de calcul</vt:lpstr>
      <vt:lpstr>Pratique pour réarranger les feuilles de calcul </vt:lpstr>
      <vt:lpstr>Enregistrer sous et enregistrer les feuilles de calcul</vt:lpstr>
      <vt:lpstr>Pratique pour Enregistrer sous (1/2)</vt:lpstr>
      <vt:lpstr>Pratique pour Enregistrer sous (2/2)</vt:lpstr>
      <vt:lpstr> Pratique pour Enregistrer</vt:lpstr>
      <vt:lpstr>Formules pratiques</vt:lpstr>
      <vt:lpstr>Fonctions (1/2)</vt:lpstr>
      <vt:lpstr>Fonctions (2/2)</vt:lpstr>
      <vt:lpstr>Catégories de fonctions de la pratique</vt:lpstr>
      <vt:lpstr>Fonctions statistiques</vt:lpstr>
      <vt:lpstr>Pratique de la fonction statistique : Somme</vt:lpstr>
      <vt:lpstr>Coller comme valeurs</vt:lpstr>
      <vt:lpstr>Fonctions de comptage</vt:lpstr>
      <vt:lpstr>Pratique COUNTIF</vt:lpstr>
      <vt:lpstr>Fonctions (1/2)</vt:lpstr>
      <vt:lpstr>Fonctions (2/2)</vt:lpstr>
      <vt:lpstr>COUNTIF(S) (1/3)</vt:lpstr>
      <vt:lpstr>COUNTIF(S) (2/3)</vt:lpstr>
      <vt:lpstr>COUNTIF(S) (3/3)</vt:lpstr>
      <vt:lpstr>Formatage des données</vt:lpstr>
      <vt:lpstr>Formatage des cellules</vt:lpstr>
      <vt:lpstr>Boîte de dialogue - Formater les cellules</vt:lpstr>
      <vt:lpstr>Entraînez-vous à formater les dates</vt:lpstr>
      <vt:lpstr>Formater des nombres</vt:lpstr>
      <vt:lpstr>Pourcentage</vt:lpstr>
      <vt:lpstr>Points décimaux</vt:lpstr>
      <vt:lpstr>Onglet d'accueil - Outils de formatage</vt:lpstr>
      <vt:lpstr>S'entraîner à la mise en forme</vt:lpstr>
      <vt:lpstr>Ajuster la largeur des colonnes et la hauteur des lignes</vt:lpstr>
      <vt:lpstr>Pratiquer l’adaptation sur mesure d’une colonne</vt:lpstr>
      <vt:lpstr>Pratiquer l’adaptation sur mesure de 2+colonnes</vt:lpstr>
      <vt:lpstr>Pratiquer l’adaptation sur mesure pour toute la feuille de calcul</vt:lpstr>
      <vt:lpstr>Insérer des colonnes et des lignes</vt:lpstr>
      <vt:lpstr>Supprimer des colonnes et des lignes</vt:lpstr>
      <vt:lpstr>Fusionner des cellules</vt:lpstr>
      <vt:lpstr>Formater les données (1/3)</vt:lpstr>
      <vt:lpstr>Formater les données (2/3)</vt:lpstr>
      <vt:lpstr>Formater les données (3/3)</vt:lpstr>
      <vt:lpstr>Trier les données</vt:lpstr>
      <vt:lpstr>Pratique du tri :  Sélectionner une plage de données</vt:lpstr>
      <vt:lpstr>Pratique du tri : Feuille de calcul complète</vt:lpstr>
      <vt:lpstr>Pratique du tri : Boîte de dialogue </vt:lpstr>
      <vt:lpstr>Pratique du tri : Niveau 1 Tri</vt:lpstr>
      <vt:lpstr>Pratique du tri : Ajouter un niveau</vt:lpstr>
      <vt:lpstr>Filtrer les données</vt:lpstr>
      <vt:lpstr>Pratique du filtrage des données</vt:lpstr>
      <vt:lpstr>Trier et filtrer (1/2)</vt:lpstr>
      <vt:lpstr>Trier et filtrer (2/2)</vt:lpstr>
      <vt:lpstr>Visualisation des données</vt:lpstr>
      <vt:lpstr>Format du graphique</vt:lpstr>
      <vt:lpstr>S'entraîner à développer un histogramme (1/2)</vt:lpstr>
      <vt:lpstr>S'entraîner à développer un histogramme (2/2) </vt:lpstr>
      <vt:lpstr>S'entraîner à créer un graphique linéaire</vt:lpstr>
      <vt:lpstr>Créer un histogramme (1/2)</vt:lpstr>
      <vt:lpstr>Créer un histogramme (2/2)</vt:lpstr>
      <vt:lpstr>Créer un graphique linéaire (1/2)</vt:lpstr>
      <vt:lpstr>Créer un graphique linéaire (2/2)</vt:lpstr>
      <vt:lpstr>Résumé</vt:lpstr>
      <vt:lpstr>Révision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Richard C. Dicker</dc:creator>
  <cp:lastModifiedBy>Baskerville, Kristin (CDC/GHC/DGHP)</cp:lastModifiedBy>
  <cp:revision>33</cp:revision>
  <dcterms:created xsi:type="dcterms:W3CDTF">2005-08-29T16:54:09Z</dcterms:created>
  <dcterms:modified xsi:type="dcterms:W3CDTF">2025-11-21T19:23:48Z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0x010100BB263BB87ED693489DF545C68D111AB5</vt:lpwstr>
  </property>
  <property fmtid="{D5CDD505-2E9C-101B-9397-08002B2CF9AE}" pid="3" name="MSIP_Label_7b94a7b8-f06c-4dfe-bdcc-9b548fd58c31_Enabled">
    <vt:lpwstr>true</vt:lpwstr>
  </property>
  <property fmtid="{D5CDD505-2E9C-101B-9397-08002B2CF9AE}" pid="4" name="MSIP_Label_7b94a7b8-f06c-4dfe-bdcc-9b548fd58c31_SetDate">
    <vt:lpwstr>2022-03-08T10:22:13Z</vt:lpwstr>
  </property>
  <property fmtid="{D5CDD505-2E9C-101B-9397-08002B2CF9AE}" pid="5" name="MSIP_Label_7b94a7b8-f06c-4dfe-bdcc-9b548fd58c31_Method">
    <vt:lpwstr>Privileged</vt:lpwstr>
  </property>
  <property fmtid="{D5CDD505-2E9C-101B-9397-08002B2CF9AE}" pid="6" name="MSIP_Label_7b94a7b8-f06c-4dfe-bdcc-9b548fd58c31_Name">
    <vt:lpwstr>7b94a7b8-f06c-4dfe-bdcc-9b548fd58c31</vt:lpwstr>
  </property>
  <property fmtid="{D5CDD505-2E9C-101B-9397-08002B2CF9AE}" pid="7" name="MSIP_Label_7b94a7b8-f06c-4dfe-bdcc-9b548fd58c31_SiteId">
    <vt:lpwstr>9ce70869-60db-44fd-abe8-d2767077fc8f</vt:lpwstr>
  </property>
  <property fmtid="{D5CDD505-2E9C-101B-9397-08002B2CF9AE}" pid="8" name="MSIP_Label_7b94a7b8-f06c-4dfe-bdcc-9b548fd58c31_ActionId">
    <vt:lpwstr>c624c866-76c6-43ab-a3e9-3762fabb7af9</vt:lpwstr>
  </property>
  <property fmtid="{D5CDD505-2E9C-101B-9397-08002B2CF9AE}" pid="9" name="MSIP_Label_7b94a7b8-f06c-4dfe-bdcc-9b548fd58c31_ContentBits">
    <vt:lpwstr>0</vt:lpwstr>
  </property>
  <property fmtid="{D5CDD505-2E9C-101B-9397-08002B2CF9AE}" pid="10" name="MediaServiceImageTags">
    <vt:lpwstr/>
  </property>
</Properties>
</file>